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2" r:id="rId6"/>
  </p:sldMasterIdLst>
  <p:notesMasterIdLst>
    <p:notesMasterId r:id="rId66"/>
  </p:notesMasterIdLst>
  <p:handoutMasterIdLst>
    <p:handoutMasterId r:id="rId67"/>
  </p:handoutMasterIdLst>
  <p:sldIdLst>
    <p:sldId id="256" r:id="rId7"/>
    <p:sldId id="257" r:id="rId8"/>
    <p:sldId id="290" r:id="rId9"/>
    <p:sldId id="285" r:id="rId10"/>
    <p:sldId id="286" r:id="rId11"/>
    <p:sldId id="291" r:id="rId12"/>
    <p:sldId id="271" r:id="rId13"/>
    <p:sldId id="270" r:id="rId14"/>
    <p:sldId id="347" r:id="rId15"/>
    <p:sldId id="350" r:id="rId16"/>
    <p:sldId id="287" r:id="rId17"/>
    <p:sldId id="284" r:id="rId18"/>
    <p:sldId id="302" r:id="rId19"/>
    <p:sldId id="329" r:id="rId20"/>
    <p:sldId id="330" r:id="rId21"/>
    <p:sldId id="331" r:id="rId22"/>
    <p:sldId id="332" r:id="rId23"/>
    <p:sldId id="333" r:id="rId24"/>
    <p:sldId id="334" r:id="rId25"/>
    <p:sldId id="335" r:id="rId26"/>
    <p:sldId id="336" r:id="rId27"/>
    <p:sldId id="337" r:id="rId28"/>
    <p:sldId id="339" r:id="rId29"/>
    <p:sldId id="338" r:id="rId30"/>
    <p:sldId id="327" r:id="rId31"/>
    <p:sldId id="328" r:id="rId32"/>
    <p:sldId id="259" r:id="rId33"/>
    <p:sldId id="274" r:id="rId34"/>
    <p:sldId id="276" r:id="rId35"/>
    <p:sldId id="272" r:id="rId36"/>
    <p:sldId id="266" r:id="rId37"/>
    <p:sldId id="263" r:id="rId38"/>
    <p:sldId id="277" r:id="rId39"/>
    <p:sldId id="275" r:id="rId40"/>
    <p:sldId id="303" r:id="rId41"/>
    <p:sldId id="343" r:id="rId42"/>
    <p:sldId id="344" r:id="rId43"/>
    <p:sldId id="345" r:id="rId44"/>
    <p:sldId id="301" r:id="rId45"/>
    <p:sldId id="304" r:id="rId46"/>
    <p:sldId id="293" r:id="rId47"/>
    <p:sldId id="305" r:id="rId48"/>
    <p:sldId id="278" r:id="rId49"/>
    <p:sldId id="288" r:id="rId50"/>
    <p:sldId id="294" r:id="rId51"/>
    <p:sldId id="298" r:id="rId52"/>
    <p:sldId id="296" r:id="rId53"/>
    <p:sldId id="297" r:id="rId54"/>
    <p:sldId id="299" r:id="rId55"/>
    <p:sldId id="300" r:id="rId56"/>
    <p:sldId id="310" r:id="rId57"/>
    <p:sldId id="314" r:id="rId58"/>
    <p:sldId id="309" r:id="rId59"/>
    <p:sldId id="289" r:id="rId60"/>
    <p:sldId id="306" r:id="rId61"/>
    <p:sldId id="307" r:id="rId62"/>
    <p:sldId id="308" r:id="rId63"/>
    <p:sldId id="311" r:id="rId64"/>
    <p:sldId id="261" r:id="rId65"/>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49E41"/>
    <a:srgbClr val="95782F"/>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ioni\Desktop\MATRIZ_PAI_2024%20version%205%20ener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ioni\Desktop\MATRIZ_PAI_2024%20version%205%20ener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inagriculturaco-my.sharepoint.com/personal/nelsy_wilken_minagricultura_gov_co/Documents/TALENTO%20HUMANO/VARIOS/Planta%20Actualizada%2018%20DE%20DICIEMBRE%202023%20TH%20ONE%20DRIV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inagriculturaco-my.sharepoint.com/personal/nelsy_wilken_minagricultura_gov_co/Documents/TALENTO%20HUMANO/VARIOS/Planta%20Actualizada%2018%20DE%20DICIEMBRE%202023%20TH%20ONE%20DRIV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inagriculturaco-my.sharepoint.com/personal/nelsy_wilken_minagricultura_gov_co/Documents/TALENTO%20HUMANO/VARIOS/Planta%20Actualizada%2018%20DE%20DICIEMBRE%202023%20TH%20ONE%20DRIV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minagriculturaco-my.sharepoint.com/personal/nelsy_wilken_minagricultura_gov_co/Documents/TALENTO%20HUMANO/VARIOS/Planta%20Actualizada%2018%20DE%20DICIEMBRE%202023%20TH%20ONE%20DRIV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[MATRIZ_PAI_2024 version 5 enero.xlsx]Gtotal!TablaDinámica2</c:name>
    <c:fmtId val="15"/>
  </c:pivotSource>
  <c:chart>
    <c:autoTitleDeleted val="0"/>
    <c:pivotFmts>
      <c:pivotFmt>
        <c:idx val="0"/>
        <c:spPr>
          <a:solidFill>
            <a:schemeClr val="accent2"/>
          </a:solidFill>
          <a:ln>
            <a:solidFill>
              <a:schemeClr val="accent2"/>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bg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bg1"/>
          </a:solidFill>
          <a:ln>
            <a:noFill/>
          </a:ln>
          <a:effectLst/>
        </c:spPr>
        <c:dLbl>
          <c:idx val="0"/>
          <c:layout>
            <c:manualLayout>
              <c:x val="-0.3987887445396382"/>
              <c:y val="-8.50231568704019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bg1"/>
          </a:solidFill>
          <a:ln>
            <a:noFill/>
          </a:ln>
          <a:effectLst/>
        </c:spPr>
      </c:pivotFmt>
      <c:pivotFmt>
        <c:idx val="4"/>
        <c:spPr>
          <a:solidFill>
            <a:schemeClr val="bg1"/>
          </a:solidFill>
          <a:ln>
            <a:noFill/>
          </a:ln>
          <a:effectLst/>
        </c:spPr>
      </c:pivotFmt>
      <c:pivotFmt>
        <c:idx val="5"/>
        <c:spPr>
          <a:solidFill>
            <a:schemeClr val="bg1"/>
          </a:solidFill>
          <a:ln>
            <a:noFill/>
          </a:ln>
          <a:effectLst/>
        </c:spPr>
      </c:pivotFmt>
      <c:pivotFmt>
        <c:idx val="6"/>
        <c:spPr>
          <a:solidFill>
            <a:schemeClr val="bg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bg1"/>
          </a:solidFill>
          <a:ln>
            <a:noFill/>
          </a:ln>
          <a:effectLst/>
        </c:spPr>
        <c:dLbl>
          <c:idx val="0"/>
          <c:layout>
            <c:manualLayout>
              <c:x val="-0.3987887445396382"/>
              <c:y val="-8.50231568704019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2"/>
          </a:solidFill>
          <a:ln>
            <a:solidFill>
              <a:schemeClr val="accent2"/>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bg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bg1"/>
          </a:solidFill>
          <a:ln>
            <a:noFill/>
          </a:ln>
          <a:effectLst/>
        </c:spPr>
        <c:dLbl>
          <c:idx val="0"/>
          <c:layout>
            <c:manualLayout>
              <c:x val="-0.3987887445396382"/>
              <c:y val="-8.50231568704019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2"/>
          </a:solidFill>
          <a:ln>
            <a:solidFill>
              <a:schemeClr val="accent2"/>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1"/>
          <c:order val="1"/>
          <c:tx>
            <c:strRef>
              <c:f>Gtotal!$C$3</c:f>
              <c:strCache>
                <c:ptCount val="1"/>
                <c:pt idx="0">
                  <c:v>Suma de PRESUPUESTO</c:v>
                </c:pt>
              </c:strCache>
            </c:strRef>
          </c:tx>
          <c:spPr>
            <a:solidFill>
              <a:schemeClr val="bg1"/>
            </a:solidFill>
            <a:ln>
              <a:noFill/>
            </a:ln>
            <a:effectLst/>
          </c:spPr>
          <c:invertIfNegative val="0"/>
          <c:dLbls>
            <c:dLbl>
              <c:idx val="2"/>
              <c:layout>
                <c:manualLayout>
                  <c:x val="-0.43132534034377479"/>
                  <c:y val="1.63899309142526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BF-4C6A-92B9-C7BAEF6E6E31}"/>
                </c:ext>
              </c:extLst>
            </c:dLbl>
            <c:spPr>
              <a:noFill/>
              <a:ln>
                <a:noFill/>
              </a:ln>
              <a:effectLst/>
            </c:spPr>
            <c:txPr>
              <a:bodyPr rot="0" spcFirstLastPara="1" vertOverflow="ellipsis" vert="horz" wrap="square" anchor="ctr" anchorCtr="1"/>
              <a:lstStyle/>
              <a:p>
                <a:pPr>
                  <a:defRPr sz="1200" b="1" i="0" u="none" strike="noStrike" kern="1200" baseline="0">
                    <a:solidFill>
                      <a:schemeClr val="bg1">
                        <a:lumMod val="9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Gtotal!$A$4:$A$8</c:f>
              <c:strCache>
                <c:ptCount val="4"/>
                <c:pt idx="0">
                  <c:v>Oficinas adscritas al Despacho de la Ministra</c:v>
                </c:pt>
                <c:pt idx="1">
                  <c:v>Secretaria General</c:v>
                </c:pt>
                <c:pt idx="2">
                  <c:v>Viceministro de Asuntos Agropecuarios</c:v>
                </c:pt>
                <c:pt idx="3">
                  <c:v>Viceministro de Desarrollo Rural</c:v>
                </c:pt>
              </c:strCache>
            </c:strRef>
          </c:cat>
          <c:val>
            <c:numRef>
              <c:f>Gtotal!$C$4:$C$8</c:f>
              <c:numCache>
                <c:formatCode>_-"$"\ * #,##0_-;\-"$"\ * #,##0_-;_-"$"\ * "-"??_-;_-@_-</c:formatCode>
                <c:ptCount val="4"/>
                <c:pt idx="0">
                  <c:v>15254.692228</c:v>
                </c:pt>
                <c:pt idx="1">
                  <c:v>560.70000000000005</c:v>
                </c:pt>
                <c:pt idx="2">
                  <c:v>786163.19743299996</c:v>
                </c:pt>
                <c:pt idx="3">
                  <c:v>133718.37695799998</c:v>
                </c:pt>
              </c:numCache>
            </c:numRef>
          </c:val>
          <c:extLst>
            <c:ext xmlns:c16="http://schemas.microsoft.com/office/drawing/2014/chart" uri="{C3380CC4-5D6E-409C-BE32-E72D297353CC}">
              <c16:uniqueId val="{00000001-4CBF-4C6A-92B9-C7BAEF6E6E31}"/>
            </c:ext>
          </c:extLst>
        </c:ser>
        <c:dLbls>
          <c:showLegendKey val="0"/>
          <c:showVal val="1"/>
          <c:showCatName val="0"/>
          <c:showSerName val="0"/>
          <c:showPercent val="0"/>
          <c:showBubbleSize val="0"/>
        </c:dLbls>
        <c:gapWidth val="219"/>
        <c:axId val="160894448"/>
        <c:axId val="392211120"/>
      </c:barChart>
      <c:barChart>
        <c:barDir val="bar"/>
        <c:grouping val="clustered"/>
        <c:varyColors val="0"/>
        <c:ser>
          <c:idx val="0"/>
          <c:order val="0"/>
          <c:tx>
            <c:strRef>
              <c:f>Gtotal!$B$3</c:f>
              <c:strCache>
                <c:ptCount val="1"/>
                <c:pt idx="0">
                  <c:v>Cuenta de PRODUCTO</c:v>
                </c:pt>
              </c:strCache>
            </c:strRef>
          </c:tx>
          <c:spPr>
            <a:solidFill>
              <a:srgbClr val="D5871F"/>
            </a:solidFill>
            <a:ln>
              <a:solidFill>
                <a:srgbClr val="D5871F"/>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Gtotal!$A$4:$A$8</c:f>
              <c:strCache>
                <c:ptCount val="4"/>
                <c:pt idx="0">
                  <c:v>Oficinas adscritas al Despacho de la Ministra</c:v>
                </c:pt>
                <c:pt idx="1">
                  <c:v>Secretaria General</c:v>
                </c:pt>
                <c:pt idx="2">
                  <c:v>Viceministro de Asuntos Agropecuarios</c:v>
                </c:pt>
                <c:pt idx="3">
                  <c:v>Viceministro de Desarrollo Rural</c:v>
                </c:pt>
              </c:strCache>
            </c:strRef>
          </c:cat>
          <c:val>
            <c:numRef>
              <c:f>Gtotal!$B$4:$B$8</c:f>
              <c:numCache>
                <c:formatCode>General</c:formatCode>
                <c:ptCount val="4"/>
                <c:pt idx="0">
                  <c:v>37</c:v>
                </c:pt>
                <c:pt idx="1">
                  <c:v>31</c:v>
                </c:pt>
                <c:pt idx="2">
                  <c:v>20</c:v>
                </c:pt>
                <c:pt idx="3">
                  <c:v>76</c:v>
                </c:pt>
              </c:numCache>
            </c:numRef>
          </c:val>
          <c:extLst>
            <c:ext xmlns:c16="http://schemas.microsoft.com/office/drawing/2014/chart" uri="{C3380CC4-5D6E-409C-BE32-E72D297353CC}">
              <c16:uniqueId val="{00000002-4CBF-4C6A-92B9-C7BAEF6E6E31}"/>
            </c:ext>
          </c:extLst>
        </c:ser>
        <c:dLbls>
          <c:showLegendKey val="0"/>
          <c:showVal val="1"/>
          <c:showCatName val="0"/>
          <c:showSerName val="0"/>
          <c:showPercent val="0"/>
          <c:showBubbleSize val="0"/>
        </c:dLbls>
        <c:gapWidth val="219"/>
        <c:axId val="160901648"/>
        <c:axId val="392202192"/>
      </c:barChart>
      <c:catAx>
        <c:axId val="16089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392211120"/>
        <c:crosses val="autoZero"/>
        <c:auto val="1"/>
        <c:lblAlgn val="ctr"/>
        <c:lblOffset val="100"/>
        <c:noMultiLvlLbl val="0"/>
      </c:catAx>
      <c:valAx>
        <c:axId val="392211120"/>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 #,##0_-;\-&quot;$&quot;\ * #,##0_-;_-&quot;$&quot;\ * &quot;-&quot;??_-;_-@_-"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1200" b="0" i="0" u="none" strike="noStrike" kern="1200" baseline="0">
                <a:solidFill>
                  <a:schemeClr val="bg1">
                    <a:lumMod val="95000"/>
                  </a:schemeClr>
                </a:solidFill>
                <a:latin typeface="+mn-lt"/>
                <a:ea typeface="+mn-ea"/>
                <a:cs typeface="+mn-cs"/>
              </a:defRPr>
            </a:pPr>
            <a:endParaRPr lang="es-CO"/>
          </a:p>
        </c:txPr>
        <c:crossAx val="160894448"/>
        <c:crosses val="autoZero"/>
        <c:crossBetween val="between"/>
      </c:valAx>
      <c:valAx>
        <c:axId val="392202192"/>
        <c:scaling>
          <c:orientation val="minMax"/>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160901648"/>
        <c:crosses val="max"/>
        <c:crossBetween val="between"/>
      </c:valAx>
      <c:catAx>
        <c:axId val="160901648"/>
        <c:scaling>
          <c:orientation val="minMax"/>
        </c:scaling>
        <c:delete val="1"/>
        <c:axPos val="l"/>
        <c:numFmt formatCode="General" sourceLinked="1"/>
        <c:majorTickMark val="out"/>
        <c:minorTickMark val="none"/>
        <c:tickLblPos val="nextTo"/>
        <c:crossAx val="39220219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[MATRIZ_PAI_2024 version 5 enero.xlsx]Gtotal!TablaDinámica1</c:name>
    <c:fmtId val="18"/>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s>
    <c:plotArea>
      <c:layout/>
      <c:pieChart>
        <c:varyColors val="1"/>
        <c:ser>
          <c:idx val="0"/>
          <c:order val="0"/>
          <c:tx>
            <c:strRef>
              <c:f>Gtotal!$B$17</c:f>
              <c:strCache>
                <c:ptCount val="1"/>
                <c:pt idx="0">
                  <c:v>Total</c:v>
                </c:pt>
              </c:strCache>
            </c:strRef>
          </c:tx>
          <c:dPt>
            <c:idx val="0"/>
            <c:bubble3D val="0"/>
            <c:spPr>
              <a:solidFill>
                <a:srgbClr val="D5871F"/>
              </a:solidFill>
              <a:ln w="19050">
                <a:solidFill>
                  <a:schemeClr val="lt1"/>
                </a:solidFill>
              </a:ln>
              <a:effectLst/>
            </c:spPr>
            <c:extLst>
              <c:ext xmlns:c16="http://schemas.microsoft.com/office/drawing/2014/chart" uri="{C3380CC4-5D6E-409C-BE32-E72D297353CC}">
                <c16:uniqueId val="{00000001-EC96-4230-946A-8E305BE06E7A}"/>
              </c:ext>
            </c:extLst>
          </c:dPt>
          <c:dPt>
            <c:idx val="1"/>
            <c:bubble3D val="0"/>
            <c:spPr>
              <a:solidFill>
                <a:srgbClr val="C49E41"/>
              </a:solidFill>
              <a:ln w="19050">
                <a:solidFill>
                  <a:schemeClr val="lt1"/>
                </a:solidFill>
              </a:ln>
              <a:effectLst/>
            </c:spPr>
            <c:extLst>
              <c:ext xmlns:c16="http://schemas.microsoft.com/office/drawing/2014/chart" uri="{C3380CC4-5D6E-409C-BE32-E72D297353CC}">
                <c16:uniqueId val="{00000003-EC96-4230-946A-8E305BE06E7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Gtotal!$A$18:$A$20</c:f>
              <c:strCache>
                <c:ptCount val="2"/>
                <c:pt idx="0">
                  <c:v>EFICACIA</c:v>
                </c:pt>
                <c:pt idx="1">
                  <c:v>EFICIENCIA</c:v>
                </c:pt>
              </c:strCache>
            </c:strRef>
          </c:cat>
          <c:val>
            <c:numRef>
              <c:f>Gtotal!$B$18:$B$20</c:f>
              <c:numCache>
                <c:formatCode>General</c:formatCode>
                <c:ptCount val="2"/>
                <c:pt idx="0">
                  <c:v>115</c:v>
                </c:pt>
                <c:pt idx="1">
                  <c:v>49</c:v>
                </c:pt>
              </c:numCache>
            </c:numRef>
          </c:val>
          <c:extLst>
            <c:ext xmlns:c16="http://schemas.microsoft.com/office/drawing/2014/chart" uri="{C3380CC4-5D6E-409C-BE32-E72D297353CC}">
              <c16:uniqueId val="{00000004-EC96-4230-946A-8E305BE06E7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'[Planta Actualizada 18 DE DICIEMBRE 2023 TH ONE DRIVE.xlsx]Hoja1'!$A$11</c:f>
              <c:strCache>
                <c:ptCount val="1"/>
                <c:pt idx="0">
                  <c:v>% de participación</c:v>
                </c:pt>
              </c:strCache>
            </c:strRef>
          </c:tx>
          <c:dPt>
            <c:idx val="0"/>
            <c:bubble3D val="0"/>
            <c:spPr>
              <a:solidFill>
                <a:schemeClr val="accent4">
                  <a:lumMod val="20000"/>
                  <a:lumOff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B03C-4F56-BA50-24F5796BC2A1}"/>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B03C-4F56-BA50-24F5796BC2A1}"/>
              </c:ext>
            </c:extLst>
          </c:dPt>
          <c:dPt>
            <c:idx val="2"/>
            <c:bubble3D val="0"/>
            <c:spPr>
              <a:solidFill>
                <a:schemeClr val="accent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B03C-4F56-BA50-24F5796BC2A1}"/>
              </c:ext>
            </c:extLst>
          </c:dPt>
          <c:dPt>
            <c:idx val="3"/>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B03C-4F56-BA50-24F5796BC2A1}"/>
              </c:ext>
            </c:extLst>
          </c:dPt>
          <c:dPt>
            <c:idx val="4"/>
            <c:bubble3D val="0"/>
            <c:spPr>
              <a:solidFill>
                <a:schemeClr val="bg2"/>
              </a:solidFill>
              <a:ln w="25400">
                <a:solidFill>
                  <a:schemeClr val="lt1"/>
                </a:solidFill>
              </a:ln>
              <a:effectLst/>
              <a:sp3d contourW="25400">
                <a:contourClr>
                  <a:schemeClr val="lt1"/>
                </a:contourClr>
              </a:sp3d>
            </c:spPr>
            <c:extLst>
              <c:ext xmlns:c16="http://schemas.microsoft.com/office/drawing/2014/chart" uri="{C3380CC4-5D6E-409C-BE32-E72D297353CC}">
                <c16:uniqueId val="{00000009-B03C-4F56-BA50-24F5796BC2A1}"/>
              </c:ext>
            </c:extLst>
          </c:dPt>
          <c:dLbls>
            <c:dLbl>
              <c:idx val="3"/>
              <c:layout>
                <c:manualLayout>
                  <c:x val="0.17963615485564305"/>
                  <c:y val="-0.2470949985418489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CO"/>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3C-4F56-BA50-24F5796BC2A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'[Planta Actualizada 18 DE DICIEMBRE 2023 TH ONE DRIVE.xlsx]Hoja1'!$B$9:$F$9</c:f>
              <c:strCache>
                <c:ptCount val="5"/>
                <c:pt idx="0">
                  <c:v>Asesor</c:v>
                </c:pt>
                <c:pt idx="1">
                  <c:v>Asistencial</c:v>
                </c:pt>
                <c:pt idx="2">
                  <c:v>Directivo</c:v>
                </c:pt>
                <c:pt idx="3">
                  <c:v>Profesional</c:v>
                </c:pt>
                <c:pt idx="4">
                  <c:v>Técnico</c:v>
                </c:pt>
              </c:strCache>
            </c:strRef>
          </c:cat>
          <c:val>
            <c:numRef>
              <c:f>'[Planta Actualizada 18 DE DICIEMBRE 2023 TH ONE DRIVE.xlsx]Hoja1'!$B$11:$F$11</c:f>
              <c:numCache>
                <c:formatCode>0%</c:formatCode>
                <c:ptCount val="5"/>
                <c:pt idx="0">
                  <c:v>5.7471264367816091E-2</c:v>
                </c:pt>
                <c:pt idx="1">
                  <c:v>0.26436781609195403</c:v>
                </c:pt>
                <c:pt idx="2">
                  <c:v>6.8965517241379309E-2</c:v>
                </c:pt>
                <c:pt idx="3" formatCode="0.00%">
                  <c:v>0.47892720306513409</c:v>
                </c:pt>
                <c:pt idx="4">
                  <c:v>0.13026819923371646</c:v>
                </c:pt>
              </c:numCache>
            </c:numRef>
          </c:val>
          <c:extLst>
            <c:ext xmlns:c16="http://schemas.microsoft.com/office/drawing/2014/chart" uri="{C3380CC4-5D6E-409C-BE32-E72D297353CC}">
              <c16:uniqueId val="{0000000A-B03C-4F56-BA50-24F5796BC2A1}"/>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'[Planta Actualizada 18 DE DICIEMBRE 2023 TH ONE DRIVE.xlsx]Hoja1'!$A$11</c:f>
              <c:strCache>
                <c:ptCount val="1"/>
                <c:pt idx="0">
                  <c:v>% de participación</c:v>
                </c:pt>
              </c:strCache>
            </c:strRef>
          </c:tx>
          <c:dPt>
            <c:idx val="0"/>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3D9A-430B-B2F7-9162A019562A}"/>
              </c:ext>
            </c:extLst>
          </c:dPt>
          <c:dPt>
            <c:idx val="1"/>
            <c:bubble3D val="0"/>
            <c:spPr>
              <a:solidFill>
                <a:schemeClr val="accent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D9A-430B-B2F7-9162A019562A}"/>
              </c:ext>
            </c:extLst>
          </c:dPt>
          <c:dPt>
            <c:idx val="2"/>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3D9A-430B-B2F7-9162A019562A}"/>
              </c:ext>
            </c:extLst>
          </c:dPt>
          <c:dPt>
            <c:idx val="3"/>
            <c:bubble3D val="0"/>
            <c:spPr>
              <a:solidFill>
                <a:schemeClr val="accent2">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3D9A-430B-B2F7-9162A019562A}"/>
              </c:ext>
            </c:extLst>
          </c:dPt>
          <c:dLbls>
            <c:dLbl>
              <c:idx val="2"/>
              <c:layout>
                <c:manualLayout>
                  <c:x val="0.20491928428301301"/>
                  <c:y val="-0.19456931519923645"/>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CO"/>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9A-430B-B2F7-9162A019562A}"/>
                </c:ext>
              </c:extLst>
            </c:dLbl>
            <c:dLbl>
              <c:idx val="3"/>
              <c:layout>
                <c:manualLayout>
                  <c:x val="6.1169187454152965E-2"/>
                  <c:y val="0.1084697206371470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9A-430B-B2F7-9162A019562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'[Planta Actualizada 18 DE DICIEMBRE 2023 TH ONE DRIVE.xlsx]Hoja1'!$A$26:$D$26</c:f>
              <c:strCache>
                <c:ptCount val="4"/>
                <c:pt idx="0">
                  <c:v>Carrera Administrativa</c:v>
                </c:pt>
                <c:pt idx="1">
                  <c:v>Libre Nombramiento</c:v>
                </c:pt>
                <c:pt idx="2">
                  <c:v>Provisional</c:v>
                </c:pt>
                <c:pt idx="3">
                  <c:v>Vacantes</c:v>
                </c:pt>
              </c:strCache>
            </c:strRef>
          </c:cat>
          <c:val>
            <c:numRef>
              <c:f>'[Planta Actualizada 18 DE DICIEMBRE 2023 TH ONE DRIVE.xlsx]Hoja1'!$A$28:$D$28</c:f>
              <c:numCache>
                <c:formatCode>0%</c:formatCode>
                <c:ptCount val="4"/>
                <c:pt idx="0">
                  <c:v>0.22184300341296928</c:v>
                </c:pt>
                <c:pt idx="1">
                  <c:v>0.13993174061433447</c:v>
                </c:pt>
                <c:pt idx="2">
                  <c:v>0.52901023890784982</c:v>
                </c:pt>
                <c:pt idx="3">
                  <c:v>0.10921501706484642</c:v>
                </c:pt>
              </c:numCache>
            </c:numRef>
          </c:val>
          <c:extLst>
            <c:ext xmlns:c16="http://schemas.microsoft.com/office/drawing/2014/chart" uri="{C3380CC4-5D6E-409C-BE32-E72D297353CC}">
              <c16:uniqueId val="{00000008-3D9A-430B-B2F7-9162A019562A}"/>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8.1821465865153958E-2"/>
          <c:y val="0.71762955250428406"/>
          <c:w val="0.90087319730195015"/>
          <c:h val="0.177687251903429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'[Planta Actualizada 18 DE DICIEMBRE 2023 TH ONE DRIVE.xlsx]Hoja1'!$A$11</c:f>
              <c:strCache>
                <c:ptCount val="1"/>
                <c:pt idx="0">
                  <c:v>% de participación</c:v>
                </c:pt>
              </c:strCache>
            </c:strRef>
          </c:tx>
          <c:dPt>
            <c:idx val="0"/>
            <c:bubble3D val="0"/>
            <c:spPr>
              <a:solidFill>
                <a:schemeClr val="accent4">
                  <a:lumMod val="20000"/>
                  <a:lumOff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3E33-4ADA-891C-658EA0366FDB}"/>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E33-4ADA-891C-658EA0366FDB}"/>
              </c:ext>
            </c:extLst>
          </c:dPt>
          <c:dPt>
            <c:idx val="2"/>
            <c:bubble3D val="0"/>
            <c:spPr>
              <a:solidFill>
                <a:schemeClr val="accent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3E33-4ADA-891C-658EA0366FDB}"/>
              </c:ext>
            </c:extLst>
          </c:dPt>
          <c:dPt>
            <c:idx val="3"/>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3E33-4ADA-891C-658EA0366FDB}"/>
              </c:ext>
            </c:extLst>
          </c:dPt>
          <c:dPt>
            <c:idx val="4"/>
            <c:bubble3D val="0"/>
            <c:spPr>
              <a:solidFill>
                <a:schemeClr val="bg2"/>
              </a:solidFill>
              <a:ln w="25400">
                <a:solidFill>
                  <a:schemeClr val="lt1"/>
                </a:solidFill>
              </a:ln>
              <a:effectLst/>
              <a:sp3d contourW="25400">
                <a:contourClr>
                  <a:schemeClr val="lt1"/>
                </a:contourClr>
              </a:sp3d>
            </c:spPr>
            <c:extLst>
              <c:ext xmlns:c16="http://schemas.microsoft.com/office/drawing/2014/chart" uri="{C3380CC4-5D6E-409C-BE32-E72D297353CC}">
                <c16:uniqueId val="{00000009-3E33-4ADA-891C-658EA0366FDB}"/>
              </c:ext>
            </c:extLst>
          </c:dPt>
          <c:dLbls>
            <c:dLbl>
              <c:idx val="3"/>
              <c:layout>
                <c:manualLayout>
                  <c:x val="0.17963615485564305"/>
                  <c:y val="-0.2470949985418489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CO"/>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33-4ADA-891C-658EA0366FD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'[Planta Actualizada 18 DE DICIEMBRE 2023 TH ONE DRIVE.xlsx]Hoja1'!$B$9:$F$9</c:f>
              <c:strCache>
                <c:ptCount val="5"/>
                <c:pt idx="0">
                  <c:v>Asesor</c:v>
                </c:pt>
                <c:pt idx="1">
                  <c:v>Asistencial</c:v>
                </c:pt>
                <c:pt idx="2">
                  <c:v>Directivo</c:v>
                </c:pt>
                <c:pt idx="3">
                  <c:v>Profesional</c:v>
                </c:pt>
                <c:pt idx="4">
                  <c:v>Técnico</c:v>
                </c:pt>
              </c:strCache>
            </c:strRef>
          </c:cat>
          <c:val>
            <c:numRef>
              <c:f>'[Planta Actualizada 18 DE DICIEMBRE 2023 TH ONE DRIVE.xlsx]Hoja1'!$B$11:$F$11</c:f>
              <c:numCache>
                <c:formatCode>0%</c:formatCode>
                <c:ptCount val="5"/>
                <c:pt idx="0">
                  <c:v>5.7471264367816091E-2</c:v>
                </c:pt>
                <c:pt idx="1">
                  <c:v>0.26436781609195403</c:v>
                </c:pt>
                <c:pt idx="2">
                  <c:v>6.8965517241379309E-2</c:v>
                </c:pt>
                <c:pt idx="3" formatCode="0.00%">
                  <c:v>0.47892720306513409</c:v>
                </c:pt>
                <c:pt idx="4">
                  <c:v>0.13026819923371646</c:v>
                </c:pt>
              </c:numCache>
            </c:numRef>
          </c:val>
          <c:extLst>
            <c:ext xmlns:c16="http://schemas.microsoft.com/office/drawing/2014/chart" uri="{C3380CC4-5D6E-409C-BE32-E72D297353CC}">
              <c16:uniqueId val="{0000000A-3E33-4ADA-891C-658EA0366FDB}"/>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'[Planta Actualizada 18 DE DICIEMBRE 2023 TH ONE DRIVE.xlsx]Hoja1'!$A$11</c:f>
              <c:strCache>
                <c:ptCount val="1"/>
                <c:pt idx="0">
                  <c:v>% de participación</c:v>
                </c:pt>
              </c:strCache>
            </c:strRef>
          </c:tx>
          <c:dPt>
            <c:idx val="0"/>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812E-4D2B-95C9-1FA8B53503D1}"/>
              </c:ext>
            </c:extLst>
          </c:dPt>
          <c:dPt>
            <c:idx val="1"/>
            <c:bubble3D val="0"/>
            <c:spPr>
              <a:solidFill>
                <a:schemeClr val="accent2">
                  <a:lumMod val="40000"/>
                  <a:lumOff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12E-4D2B-95C9-1FA8B53503D1}"/>
              </c:ext>
            </c:extLst>
          </c:dPt>
          <c:dPt>
            <c:idx val="2"/>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812E-4D2B-95C9-1FA8B53503D1}"/>
              </c:ext>
            </c:extLst>
          </c:dPt>
          <c:dPt>
            <c:idx val="3"/>
            <c:bubble3D val="0"/>
            <c:spPr>
              <a:solidFill>
                <a:schemeClr val="accent2">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812E-4D2B-95C9-1FA8B53503D1}"/>
              </c:ext>
            </c:extLst>
          </c:dPt>
          <c:dLbls>
            <c:dLbl>
              <c:idx val="2"/>
              <c:layout>
                <c:manualLayout>
                  <c:x val="0.20491928428301301"/>
                  <c:y val="-0.19456931519923645"/>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CO"/>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2E-4D2B-95C9-1FA8B53503D1}"/>
                </c:ext>
              </c:extLst>
            </c:dLbl>
            <c:dLbl>
              <c:idx val="3"/>
              <c:layout>
                <c:manualLayout>
                  <c:x val="6.1169187454152965E-2"/>
                  <c:y val="0.1084697206371470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2E-4D2B-95C9-1FA8B53503D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'[Planta Actualizada 18 DE DICIEMBRE 2023 TH ONE DRIVE.xlsx]Hoja1'!$A$26:$D$26</c:f>
              <c:strCache>
                <c:ptCount val="4"/>
                <c:pt idx="0">
                  <c:v>Carrera Administrativa</c:v>
                </c:pt>
                <c:pt idx="1">
                  <c:v>Libre Nombramiento</c:v>
                </c:pt>
                <c:pt idx="2">
                  <c:v>Provisional</c:v>
                </c:pt>
                <c:pt idx="3">
                  <c:v>Vacantes</c:v>
                </c:pt>
              </c:strCache>
            </c:strRef>
          </c:cat>
          <c:val>
            <c:numRef>
              <c:f>'[Planta Actualizada 18 DE DICIEMBRE 2023 TH ONE DRIVE.xlsx]Hoja1'!$A$28:$D$28</c:f>
              <c:numCache>
                <c:formatCode>0%</c:formatCode>
                <c:ptCount val="4"/>
                <c:pt idx="0">
                  <c:v>0.22184300341296928</c:v>
                </c:pt>
                <c:pt idx="1">
                  <c:v>0.13993174061433447</c:v>
                </c:pt>
                <c:pt idx="2">
                  <c:v>0.52901023890784982</c:v>
                </c:pt>
                <c:pt idx="3">
                  <c:v>0.10921501706484642</c:v>
                </c:pt>
              </c:numCache>
            </c:numRef>
          </c:val>
          <c:extLst>
            <c:ext xmlns:c16="http://schemas.microsoft.com/office/drawing/2014/chart" uri="{C3380CC4-5D6E-409C-BE32-E72D297353CC}">
              <c16:uniqueId val="{00000008-812E-4D2B-95C9-1FA8B53503D1}"/>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8.1821465865153958E-2"/>
          <c:y val="0.71762955250428406"/>
          <c:w val="0.90087319730195015"/>
          <c:h val="0.177687251903429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065CE21-4FFD-43E4-9BE1-44B69E389DE4}" type="datetimeFigureOut">
              <a:rPr lang="es-CO" smtClean="0"/>
              <a:t>29/01/2024</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F5324F1-71EC-4BB4-AEBB-EBDA2B1A3E96}" type="datetimeFigureOut">
              <a:rPr lang="es-CO" smtClean="0"/>
              <a:t>29/01/2024</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95BB9F7-6E9F-4F98-AC00-582FFDE2935D}" type="slidenum">
              <a:rPr lang="es-CO" smtClean="0"/>
              <a:t>‹Nº›</a:t>
            </a:fld>
            <a:endParaRPr lang="es-CO"/>
          </a:p>
        </p:txBody>
      </p:sp>
    </p:spTree>
    <p:extLst>
      <p:ext uri="{BB962C8B-B14F-4D97-AF65-F5344CB8AC3E}">
        <p14:creationId xmlns:p14="http://schemas.microsoft.com/office/powerpoint/2010/main" val="291775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045513D3-7833-4928-82D9-E76EC5272910}" type="slidenum">
              <a:rPr lang="es-CO" smtClean="0"/>
              <a:t>8</a:t>
            </a:fld>
            <a:endParaRPr lang="es-CO"/>
          </a:p>
        </p:txBody>
      </p:sp>
    </p:spTree>
    <p:extLst>
      <p:ext uri="{BB962C8B-B14F-4D97-AF65-F5344CB8AC3E}">
        <p14:creationId xmlns:p14="http://schemas.microsoft.com/office/powerpoint/2010/main" val="2415840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00"/>
            <a:ext cx="12191734"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29/01/2024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152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p>
            <a:fld id="{856A6FAC-9192-436B-870E-80DDE60983C7}" type="datetimeFigureOut">
              <a:rPr lang="es-CO" smtClean="0"/>
              <a:t>29/01/2024</a:t>
            </a:fld>
            <a:endParaRPr lang="es-CO"/>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9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p>
            <a:fld id="{856A6FAC-9192-436B-870E-80DDE60983C7}" type="datetimeFigureOut">
              <a:rPr lang="es-CO" smtClean="0"/>
              <a:t>29/01/2024</a:t>
            </a:fld>
            <a:endParaRPr lang="es-CO"/>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526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p>
            <a:fld id="{856A6FAC-9192-436B-870E-80DDE60983C7}" type="datetimeFigureOut">
              <a:rPr lang="es-CO" smtClean="0"/>
              <a:t>29/01/2024</a:t>
            </a:fld>
            <a:endParaRPr lang="es-CO"/>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52805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p>
            <a:fld id="{856A6FAC-9192-436B-870E-80DDE60983C7}" type="datetimeFigureOut">
              <a:rPr lang="es-CO" smtClean="0"/>
              <a:t>29/01/2024</a:t>
            </a:fld>
            <a:endParaRPr lang="es-CO"/>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8226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0C30F5-534D-F9DE-BD38-6ED3206B52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CC4D28B1-A9D1-58B6-8EC3-141D15760B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122A36B-58ED-52FD-2514-CB43A91E155C}"/>
              </a:ext>
            </a:extLst>
          </p:cNvPr>
          <p:cNvSpPr>
            <a:spLocks noGrp="1"/>
          </p:cNvSpPr>
          <p:nvPr>
            <p:ph type="dt" sz="half" idx="10"/>
          </p:nvPr>
        </p:nvSpPr>
        <p:spPr/>
        <p:txBody>
          <a:bodyPr/>
          <a:lstStyle/>
          <a:p>
            <a:fld id="{12DC327B-5308-494F-91DE-D2CA75C17B6F}" type="datetimeFigureOut">
              <a:rPr lang="es-CO" smtClean="0"/>
              <a:t>29/01/2024</a:t>
            </a:fld>
            <a:endParaRPr lang="es-CO"/>
          </a:p>
        </p:txBody>
      </p:sp>
      <p:sp>
        <p:nvSpPr>
          <p:cNvPr id="5" name="Marcador de pie de página 4">
            <a:extLst>
              <a:ext uri="{FF2B5EF4-FFF2-40B4-BE49-F238E27FC236}">
                <a16:creationId xmlns:a16="http://schemas.microsoft.com/office/drawing/2014/main" id="{FAE138E5-1EAB-50C9-6A9B-A8D0B2E348D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AAB93A7-24D8-DBE2-A18F-47D74F14A2FB}"/>
              </a:ext>
            </a:extLst>
          </p:cNvPr>
          <p:cNvSpPr>
            <a:spLocks noGrp="1"/>
          </p:cNvSpPr>
          <p:nvPr>
            <p:ph type="sldNum" sz="quarter" idx="12"/>
          </p:nvPr>
        </p:nvSpPr>
        <p:spPr/>
        <p:txBody>
          <a:bodyPr/>
          <a:lstStyle/>
          <a:p>
            <a:fld id="{48801628-17F6-4F51-B75B-39F2F24D2789}" type="slidenum">
              <a:rPr lang="es-CO" smtClean="0"/>
              <a:t>‹Nº›</a:t>
            </a:fld>
            <a:endParaRPr lang="es-CO"/>
          </a:p>
        </p:txBody>
      </p:sp>
    </p:spTree>
    <p:extLst>
      <p:ext uri="{BB962C8B-B14F-4D97-AF65-F5344CB8AC3E}">
        <p14:creationId xmlns:p14="http://schemas.microsoft.com/office/powerpoint/2010/main" val="2699606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AB057E-D78C-0F24-D161-01D2A30B56E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44A281C-405F-469C-F10D-03DFAD27E5E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4C8B478-6A84-5B18-3B7F-6B8E460B6040}"/>
              </a:ext>
            </a:extLst>
          </p:cNvPr>
          <p:cNvSpPr>
            <a:spLocks noGrp="1"/>
          </p:cNvSpPr>
          <p:nvPr>
            <p:ph type="dt" sz="half" idx="10"/>
          </p:nvPr>
        </p:nvSpPr>
        <p:spPr/>
        <p:txBody>
          <a:bodyPr/>
          <a:lstStyle/>
          <a:p>
            <a:fld id="{12DC327B-5308-494F-91DE-D2CA75C17B6F}" type="datetimeFigureOut">
              <a:rPr lang="es-CO" smtClean="0"/>
              <a:t>29/01/2024</a:t>
            </a:fld>
            <a:endParaRPr lang="es-CO"/>
          </a:p>
        </p:txBody>
      </p:sp>
      <p:sp>
        <p:nvSpPr>
          <p:cNvPr id="5" name="Marcador de pie de página 4">
            <a:extLst>
              <a:ext uri="{FF2B5EF4-FFF2-40B4-BE49-F238E27FC236}">
                <a16:creationId xmlns:a16="http://schemas.microsoft.com/office/drawing/2014/main" id="{77F3A25C-2FC8-EB4B-D7E6-FA80B079AD5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2E54D73-2C8B-A6E6-BBC9-DC43747ADEBB}"/>
              </a:ext>
            </a:extLst>
          </p:cNvPr>
          <p:cNvSpPr>
            <a:spLocks noGrp="1"/>
          </p:cNvSpPr>
          <p:nvPr>
            <p:ph type="sldNum" sz="quarter" idx="12"/>
          </p:nvPr>
        </p:nvSpPr>
        <p:spPr/>
        <p:txBody>
          <a:bodyPr/>
          <a:lstStyle/>
          <a:p>
            <a:fld id="{48801628-17F6-4F51-B75B-39F2F24D2789}" type="slidenum">
              <a:rPr lang="es-CO" smtClean="0"/>
              <a:t>‹Nº›</a:t>
            </a:fld>
            <a:endParaRPr lang="es-CO"/>
          </a:p>
        </p:txBody>
      </p:sp>
    </p:spTree>
    <p:extLst>
      <p:ext uri="{BB962C8B-B14F-4D97-AF65-F5344CB8AC3E}">
        <p14:creationId xmlns:p14="http://schemas.microsoft.com/office/powerpoint/2010/main" val="4145805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DD698-0E37-EB3B-FBEF-D7C539411F4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79EA2C6-EE12-2946-7301-71C66EF831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FA64BA-AD96-C7E9-DC82-05FE2ABAFFA0}"/>
              </a:ext>
            </a:extLst>
          </p:cNvPr>
          <p:cNvSpPr>
            <a:spLocks noGrp="1"/>
          </p:cNvSpPr>
          <p:nvPr>
            <p:ph type="dt" sz="half" idx="10"/>
          </p:nvPr>
        </p:nvSpPr>
        <p:spPr/>
        <p:txBody>
          <a:bodyPr/>
          <a:lstStyle/>
          <a:p>
            <a:fld id="{12DC327B-5308-494F-91DE-D2CA75C17B6F}" type="datetimeFigureOut">
              <a:rPr lang="es-CO" smtClean="0"/>
              <a:t>29/01/2024</a:t>
            </a:fld>
            <a:endParaRPr lang="es-CO"/>
          </a:p>
        </p:txBody>
      </p:sp>
      <p:sp>
        <p:nvSpPr>
          <p:cNvPr id="5" name="Marcador de pie de página 4">
            <a:extLst>
              <a:ext uri="{FF2B5EF4-FFF2-40B4-BE49-F238E27FC236}">
                <a16:creationId xmlns:a16="http://schemas.microsoft.com/office/drawing/2014/main" id="{6EDD7D0F-9082-08CC-BE83-FD2E799E87C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4576284-805F-93AD-C0A6-61E64020E042}"/>
              </a:ext>
            </a:extLst>
          </p:cNvPr>
          <p:cNvSpPr>
            <a:spLocks noGrp="1"/>
          </p:cNvSpPr>
          <p:nvPr>
            <p:ph type="sldNum" sz="quarter" idx="12"/>
          </p:nvPr>
        </p:nvSpPr>
        <p:spPr/>
        <p:txBody>
          <a:bodyPr/>
          <a:lstStyle/>
          <a:p>
            <a:fld id="{48801628-17F6-4F51-B75B-39F2F24D2789}" type="slidenum">
              <a:rPr lang="es-CO" smtClean="0"/>
              <a:t>‹Nº›</a:t>
            </a:fld>
            <a:endParaRPr lang="es-CO"/>
          </a:p>
        </p:txBody>
      </p:sp>
    </p:spTree>
    <p:extLst>
      <p:ext uri="{BB962C8B-B14F-4D97-AF65-F5344CB8AC3E}">
        <p14:creationId xmlns:p14="http://schemas.microsoft.com/office/powerpoint/2010/main" val="3498616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0597EF-73FB-6A77-A0EF-177DD60DE79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9159FB3-7056-32A4-EDAE-D3E584D709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32C1E4E2-3654-6007-F929-28AE57CADDB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A6EBFB16-B1C2-DCFC-E9C6-24039F07D236}"/>
              </a:ext>
            </a:extLst>
          </p:cNvPr>
          <p:cNvSpPr>
            <a:spLocks noGrp="1"/>
          </p:cNvSpPr>
          <p:nvPr>
            <p:ph type="dt" sz="half" idx="10"/>
          </p:nvPr>
        </p:nvSpPr>
        <p:spPr/>
        <p:txBody>
          <a:bodyPr/>
          <a:lstStyle/>
          <a:p>
            <a:fld id="{12DC327B-5308-494F-91DE-D2CA75C17B6F}" type="datetimeFigureOut">
              <a:rPr lang="es-CO" smtClean="0"/>
              <a:t>29/01/2024</a:t>
            </a:fld>
            <a:endParaRPr lang="es-CO"/>
          </a:p>
        </p:txBody>
      </p:sp>
      <p:sp>
        <p:nvSpPr>
          <p:cNvPr id="6" name="Marcador de pie de página 5">
            <a:extLst>
              <a:ext uri="{FF2B5EF4-FFF2-40B4-BE49-F238E27FC236}">
                <a16:creationId xmlns:a16="http://schemas.microsoft.com/office/drawing/2014/main" id="{B8CE1F11-0AFC-829D-6D84-E0C11C03E67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AB4A9A3-C798-AEFA-F2A7-F2AC65082422}"/>
              </a:ext>
            </a:extLst>
          </p:cNvPr>
          <p:cNvSpPr>
            <a:spLocks noGrp="1"/>
          </p:cNvSpPr>
          <p:nvPr>
            <p:ph type="sldNum" sz="quarter" idx="12"/>
          </p:nvPr>
        </p:nvSpPr>
        <p:spPr/>
        <p:txBody>
          <a:bodyPr/>
          <a:lstStyle/>
          <a:p>
            <a:fld id="{48801628-17F6-4F51-B75B-39F2F24D2789}" type="slidenum">
              <a:rPr lang="es-CO" smtClean="0"/>
              <a:t>‹Nº›</a:t>
            </a:fld>
            <a:endParaRPr lang="es-CO"/>
          </a:p>
        </p:txBody>
      </p:sp>
    </p:spTree>
    <p:extLst>
      <p:ext uri="{BB962C8B-B14F-4D97-AF65-F5344CB8AC3E}">
        <p14:creationId xmlns:p14="http://schemas.microsoft.com/office/powerpoint/2010/main" val="1668166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19436-73F5-BC53-E565-B968F885AC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967B527-00F9-CF11-F598-DFA62CB164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3FE8C10-DEB7-5907-78D9-CB14E6CC83C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3D0BB1F8-CE0B-B074-9D5E-D9B1382621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42BCC11-9E9C-C4C1-7379-C8D8DDD54B8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25C1707-992E-3969-FD69-512CFA8954E3}"/>
              </a:ext>
            </a:extLst>
          </p:cNvPr>
          <p:cNvSpPr>
            <a:spLocks noGrp="1"/>
          </p:cNvSpPr>
          <p:nvPr>
            <p:ph type="dt" sz="half" idx="10"/>
          </p:nvPr>
        </p:nvSpPr>
        <p:spPr/>
        <p:txBody>
          <a:bodyPr/>
          <a:lstStyle/>
          <a:p>
            <a:fld id="{12DC327B-5308-494F-91DE-D2CA75C17B6F}" type="datetimeFigureOut">
              <a:rPr lang="es-CO" smtClean="0"/>
              <a:t>29/01/2024</a:t>
            </a:fld>
            <a:endParaRPr lang="es-CO"/>
          </a:p>
        </p:txBody>
      </p:sp>
      <p:sp>
        <p:nvSpPr>
          <p:cNvPr id="8" name="Marcador de pie de página 7">
            <a:extLst>
              <a:ext uri="{FF2B5EF4-FFF2-40B4-BE49-F238E27FC236}">
                <a16:creationId xmlns:a16="http://schemas.microsoft.com/office/drawing/2014/main" id="{54D13C62-A6F7-41C0-FBA8-D869365ECB0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EF0F903-58D0-034A-ABDE-8733654097F2}"/>
              </a:ext>
            </a:extLst>
          </p:cNvPr>
          <p:cNvSpPr>
            <a:spLocks noGrp="1"/>
          </p:cNvSpPr>
          <p:nvPr>
            <p:ph type="sldNum" sz="quarter" idx="12"/>
          </p:nvPr>
        </p:nvSpPr>
        <p:spPr/>
        <p:txBody>
          <a:bodyPr/>
          <a:lstStyle/>
          <a:p>
            <a:fld id="{48801628-17F6-4F51-B75B-39F2F24D2789}" type="slidenum">
              <a:rPr lang="es-CO" smtClean="0"/>
              <a:t>‹Nº›</a:t>
            </a:fld>
            <a:endParaRPr lang="es-CO"/>
          </a:p>
        </p:txBody>
      </p:sp>
    </p:spTree>
    <p:extLst>
      <p:ext uri="{BB962C8B-B14F-4D97-AF65-F5344CB8AC3E}">
        <p14:creationId xmlns:p14="http://schemas.microsoft.com/office/powerpoint/2010/main" val="2375242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560AD9-10EA-F48B-93DB-D135F284E9B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43A19B0-E529-DD3A-2EDC-48DF1CB892C1}"/>
              </a:ext>
            </a:extLst>
          </p:cNvPr>
          <p:cNvSpPr>
            <a:spLocks noGrp="1"/>
          </p:cNvSpPr>
          <p:nvPr>
            <p:ph type="dt" sz="half" idx="10"/>
          </p:nvPr>
        </p:nvSpPr>
        <p:spPr/>
        <p:txBody>
          <a:bodyPr/>
          <a:lstStyle/>
          <a:p>
            <a:fld id="{12DC327B-5308-494F-91DE-D2CA75C17B6F}" type="datetimeFigureOut">
              <a:rPr lang="es-CO" smtClean="0"/>
              <a:t>29/01/2024</a:t>
            </a:fld>
            <a:endParaRPr lang="es-CO"/>
          </a:p>
        </p:txBody>
      </p:sp>
      <p:sp>
        <p:nvSpPr>
          <p:cNvPr id="4" name="Marcador de pie de página 3">
            <a:extLst>
              <a:ext uri="{FF2B5EF4-FFF2-40B4-BE49-F238E27FC236}">
                <a16:creationId xmlns:a16="http://schemas.microsoft.com/office/drawing/2014/main" id="{8370A744-ED70-62A2-FCEF-7632320BD005}"/>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520C0A5-00B5-4643-87BA-18B7D806FC5B}"/>
              </a:ext>
            </a:extLst>
          </p:cNvPr>
          <p:cNvSpPr>
            <a:spLocks noGrp="1"/>
          </p:cNvSpPr>
          <p:nvPr>
            <p:ph type="sldNum" sz="quarter" idx="12"/>
          </p:nvPr>
        </p:nvSpPr>
        <p:spPr/>
        <p:txBody>
          <a:bodyPr/>
          <a:lstStyle/>
          <a:p>
            <a:fld id="{48801628-17F6-4F51-B75B-39F2F24D2789}" type="slidenum">
              <a:rPr lang="es-CO" smtClean="0"/>
              <a:t>‹Nº›</a:t>
            </a:fld>
            <a:endParaRPr lang="es-CO"/>
          </a:p>
        </p:txBody>
      </p:sp>
    </p:spTree>
    <p:extLst>
      <p:ext uri="{BB962C8B-B14F-4D97-AF65-F5344CB8AC3E}">
        <p14:creationId xmlns:p14="http://schemas.microsoft.com/office/powerpoint/2010/main" val="351582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856A6FAC-9192-436B-870E-80DDE60983C7}" type="datetimeFigureOut">
              <a:rPr lang="es-CO" smtClean="0"/>
              <a:t>29/01/2024</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FF1A668-2FAF-7BDC-88D2-840EC296046C}"/>
              </a:ext>
            </a:extLst>
          </p:cNvPr>
          <p:cNvSpPr>
            <a:spLocks noGrp="1"/>
          </p:cNvSpPr>
          <p:nvPr>
            <p:ph type="dt" sz="half" idx="10"/>
          </p:nvPr>
        </p:nvSpPr>
        <p:spPr/>
        <p:txBody>
          <a:bodyPr/>
          <a:lstStyle/>
          <a:p>
            <a:fld id="{12DC327B-5308-494F-91DE-D2CA75C17B6F}" type="datetimeFigureOut">
              <a:rPr lang="es-CO" smtClean="0"/>
              <a:t>29/01/2024</a:t>
            </a:fld>
            <a:endParaRPr lang="es-CO"/>
          </a:p>
        </p:txBody>
      </p:sp>
      <p:sp>
        <p:nvSpPr>
          <p:cNvPr id="3" name="Marcador de pie de página 2">
            <a:extLst>
              <a:ext uri="{FF2B5EF4-FFF2-40B4-BE49-F238E27FC236}">
                <a16:creationId xmlns:a16="http://schemas.microsoft.com/office/drawing/2014/main" id="{7E23F994-CF55-CBA3-03CD-FFBD56DD691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BD2CA56B-DB60-DD66-DE6B-817C31D0CA99}"/>
              </a:ext>
            </a:extLst>
          </p:cNvPr>
          <p:cNvSpPr>
            <a:spLocks noGrp="1"/>
          </p:cNvSpPr>
          <p:nvPr>
            <p:ph type="sldNum" sz="quarter" idx="12"/>
          </p:nvPr>
        </p:nvSpPr>
        <p:spPr/>
        <p:txBody>
          <a:bodyPr/>
          <a:lstStyle/>
          <a:p>
            <a:fld id="{48801628-17F6-4F51-B75B-39F2F24D2789}" type="slidenum">
              <a:rPr lang="es-CO" smtClean="0"/>
              <a:t>‹Nº›</a:t>
            </a:fld>
            <a:endParaRPr lang="es-CO"/>
          </a:p>
        </p:txBody>
      </p:sp>
    </p:spTree>
    <p:extLst>
      <p:ext uri="{BB962C8B-B14F-4D97-AF65-F5344CB8AC3E}">
        <p14:creationId xmlns:p14="http://schemas.microsoft.com/office/powerpoint/2010/main" val="1366976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A13D2B-635E-4D56-09C4-6B4CC23DC0B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A89A55B-5FB1-3FD4-C4AD-EA64916633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F8A4C41-9484-23D3-2A5D-B6C232BEB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824B5B-CA57-AEE7-07E7-69EB8993512E}"/>
              </a:ext>
            </a:extLst>
          </p:cNvPr>
          <p:cNvSpPr>
            <a:spLocks noGrp="1"/>
          </p:cNvSpPr>
          <p:nvPr>
            <p:ph type="dt" sz="half" idx="10"/>
          </p:nvPr>
        </p:nvSpPr>
        <p:spPr/>
        <p:txBody>
          <a:bodyPr/>
          <a:lstStyle/>
          <a:p>
            <a:fld id="{12DC327B-5308-494F-91DE-D2CA75C17B6F}" type="datetimeFigureOut">
              <a:rPr lang="es-CO" smtClean="0"/>
              <a:t>29/01/2024</a:t>
            </a:fld>
            <a:endParaRPr lang="es-CO"/>
          </a:p>
        </p:txBody>
      </p:sp>
      <p:sp>
        <p:nvSpPr>
          <p:cNvPr id="6" name="Marcador de pie de página 5">
            <a:extLst>
              <a:ext uri="{FF2B5EF4-FFF2-40B4-BE49-F238E27FC236}">
                <a16:creationId xmlns:a16="http://schemas.microsoft.com/office/drawing/2014/main" id="{35CBDAB4-475F-BCD7-4220-E93EEE04498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7C95AC8-9F53-8799-797E-5B3DBE2CB5A4}"/>
              </a:ext>
            </a:extLst>
          </p:cNvPr>
          <p:cNvSpPr>
            <a:spLocks noGrp="1"/>
          </p:cNvSpPr>
          <p:nvPr>
            <p:ph type="sldNum" sz="quarter" idx="12"/>
          </p:nvPr>
        </p:nvSpPr>
        <p:spPr/>
        <p:txBody>
          <a:bodyPr/>
          <a:lstStyle/>
          <a:p>
            <a:fld id="{48801628-17F6-4F51-B75B-39F2F24D2789}" type="slidenum">
              <a:rPr lang="es-CO" smtClean="0"/>
              <a:t>‹Nº›</a:t>
            </a:fld>
            <a:endParaRPr lang="es-CO"/>
          </a:p>
        </p:txBody>
      </p:sp>
    </p:spTree>
    <p:extLst>
      <p:ext uri="{BB962C8B-B14F-4D97-AF65-F5344CB8AC3E}">
        <p14:creationId xmlns:p14="http://schemas.microsoft.com/office/powerpoint/2010/main" val="2270027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2C2D1-234F-40B0-54F3-BC2910FB80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6028AB1A-56F4-9572-99D5-F74938434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69618E9C-0FC7-30BF-7121-5450FC71A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9EB3C9E-86E9-215E-F948-02EFADA271E0}"/>
              </a:ext>
            </a:extLst>
          </p:cNvPr>
          <p:cNvSpPr>
            <a:spLocks noGrp="1"/>
          </p:cNvSpPr>
          <p:nvPr>
            <p:ph type="dt" sz="half" idx="10"/>
          </p:nvPr>
        </p:nvSpPr>
        <p:spPr/>
        <p:txBody>
          <a:bodyPr/>
          <a:lstStyle/>
          <a:p>
            <a:fld id="{12DC327B-5308-494F-91DE-D2CA75C17B6F}" type="datetimeFigureOut">
              <a:rPr lang="es-CO" smtClean="0"/>
              <a:t>29/01/2024</a:t>
            </a:fld>
            <a:endParaRPr lang="es-CO"/>
          </a:p>
        </p:txBody>
      </p:sp>
      <p:sp>
        <p:nvSpPr>
          <p:cNvPr id="6" name="Marcador de pie de página 5">
            <a:extLst>
              <a:ext uri="{FF2B5EF4-FFF2-40B4-BE49-F238E27FC236}">
                <a16:creationId xmlns:a16="http://schemas.microsoft.com/office/drawing/2014/main" id="{A65C1881-BA5B-2520-36BB-4EC044DFBED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8E33669-11C1-6FC6-1472-79AD80224C00}"/>
              </a:ext>
            </a:extLst>
          </p:cNvPr>
          <p:cNvSpPr>
            <a:spLocks noGrp="1"/>
          </p:cNvSpPr>
          <p:nvPr>
            <p:ph type="sldNum" sz="quarter" idx="12"/>
          </p:nvPr>
        </p:nvSpPr>
        <p:spPr/>
        <p:txBody>
          <a:bodyPr/>
          <a:lstStyle/>
          <a:p>
            <a:fld id="{48801628-17F6-4F51-B75B-39F2F24D2789}" type="slidenum">
              <a:rPr lang="es-CO" smtClean="0"/>
              <a:t>‹Nº›</a:t>
            </a:fld>
            <a:endParaRPr lang="es-CO"/>
          </a:p>
        </p:txBody>
      </p:sp>
    </p:spTree>
    <p:extLst>
      <p:ext uri="{BB962C8B-B14F-4D97-AF65-F5344CB8AC3E}">
        <p14:creationId xmlns:p14="http://schemas.microsoft.com/office/powerpoint/2010/main" val="1297898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2E24C3-FE3F-AAD7-DED3-C892B9E1F7E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7D76C7D-ADFD-1123-B844-2856651C20F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DC08B4F-B5EF-C3AE-2F1D-1038F438B54A}"/>
              </a:ext>
            </a:extLst>
          </p:cNvPr>
          <p:cNvSpPr>
            <a:spLocks noGrp="1"/>
          </p:cNvSpPr>
          <p:nvPr>
            <p:ph type="dt" sz="half" idx="10"/>
          </p:nvPr>
        </p:nvSpPr>
        <p:spPr/>
        <p:txBody>
          <a:bodyPr/>
          <a:lstStyle/>
          <a:p>
            <a:fld id="{12DC327B-5308-494F-91DE-D2CA75C17B6F}" type="datetimeFigureOut">
              <a:rPr lang="es-CO" smtClean="0"/>
              <a:t>29/01/2024</a:t>
            </a:fld>
            <a:endParaRPr lang="es-CO"/>
          </a:p>
        </p:txBody>
      </p:sp>
      <p:sp>
        <p:nvSpPr>
          <p:cNvPr id="5" name="Marcador de pie de página 4">
            <a:extLst>
              <a:ext uri="{FF2B5EF4-FFF2-40B4-BE49-F238E27FC236}">
                <a16:creationId xmlns:a16="http://schemas.microsoft.com/office/drawing/2014/main" id="{942007E9-041E-20DE-1EC0-E79586408D8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AC51514-F8E4-AA9C-DA0C-80CD9A46F12A}"/>
              </a:ext>
            </a:extLst>
          </p:cNvPr>
          <p:cNvSpPr>
            <a:spLocks noGrp="1"/>
          </p:cNvSpPr>
          <p:nvPr>
            <p:ph type="sldNum" sz="quarter" idx="12"/>
          </p:nvPr>
        </p:nvSpPr>
        <p:spPr/>
        <p:txBody>
          <a:bodyPr/>
          <a:lstStyle/>
          <a:p>
            <a:fld id="{48801628-17F6-4F51-B75B-39F2F24D2789}" type="slidenum">
              <a:rPr lang="es-CO" smtClean="0"/>
              <a:t>‹Nº›</a:t>
            </a:fld>
            <a:endParaRPr lang="es-CO"/>
          </a:p>
        </p:txBody>
      </p:sp>
    </p:spTree>
    <p:extLst>
      <p:ext uri="{BB962C8B-B14F-4D97-AF65-F5344CB8AC3E}">
        <p14:creationId xmlns:p14="http://schemas.microsoft.com/office/powerpoint/2010/main" val="1185929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43E622C-1E04-36CF-CAF6-F087D42A06C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6850049-B1FB-482F-ED8B-BEAB4FD37B0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3F0039-308C-F5FD-AE10-BDF23422C655}"/>
              </a:ext>
            </a:extLst>
          </p:cNvPr>
          <p:cNvSpPr>
            <a:spLocks noGrp="1"/>
          </p:cNvSpPr>
          <p:nvPr>
            <p:ph type="dt" sz="half" idx="10"/>
          </p:nvPr>
        </p:nvSpPr>
        <p:spPr/>
        <p:txBody>
          <a:bodyPr/>
          <a:lstStyle/>
          <a:p>
            <a:fld id="{12DC327B-5308-494F-91DE-D2CA75C17B6F}" type="datetimeFigureOut">
              <a:rPr lang="es-CO" smtClean="0"/>
              <a:t>29/01/2024</a:t>
            </a:fld>
            <a:endParaRPr lang="es-CO"/>
          </a:p>
        </p:txBody>
      </p:sp>
      <p:sp>
        <p:nvSpPr>
          <p:cNvPr id="5" name="Marcador de pie de página 4">
            <a:extLst>
              <a:ext uri="{FF2B5EF4-FFF2-40B4-BE49-F238E27FC236}">
                <a16:creationId xmlns:a16="http://schemas.microsoft.com/office/drawing/2014/main" id="{EE5731DB-B402-FA5C-4309-587424FF060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B49D110-5935-24E0-A469-75AC90D246B2}"/>
              </a:ext>
            </a:extLst>
          </p:cNvPr>
          <p:cNvSpPr>
            <a:spLocks noGrp="1"/>
          </p:cNvSpPr>
          <p:nvPr>
            <p:ph type="sldNum" sz="quarter" idx="12"/>
          </p:nvPr>
        </p:nvSpPr>
        <p:spPr/>
        <p:txBody>
          <a:bodyPr/>
          <a:lstStyle/>
          <a:p>
            <a:fld id="{48801628-17F6-4F51-B75B-39F2F24D2789}" type="slidenum">
              <a:rPr lang="es-CO" smtClean="0"/>
              <a:t>‹Nº›</a:t>
            </a:fld>
            <a:endParaRPr lang="es-CO"/>
          </a:p>
        </p:txBody>
      </p:sp>
    </p:spTree>
    <p:extLst>
      <p:ext uri="{BB962C8B-B14F-4D97-AF65-F5344CB8AC3E}">
        <p14:creationId xmlns:p14="http://schemas.microsoft.com/office/powerpoint/2010/main" val="177193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4201D2B-7635-B428-D717-5BAA3AF3A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29/01/2024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0" name="Imagen 9">
            <a:extLst>
              <a:ext uri="{FF2B5EF4-FFF2-40B4-BE49-F238E27FC236}">
                <a16:creationId xmlns:a16="http://schemas.microsoft.com/office/drawing/2014/main" id="{7546D40A-96B8-D561-0EFF-E423FA89EF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 y="0"/>
            <a:ext cx="12191734" cy="6858149"/>
          </a:xfrm>
          <a:prstGeom prst="rect">
            <a:avLst/>
          </a:prstGeom>
        </p:spPr>
      </p:pic>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p>
            <a:fld id="{856A6FAC-9192-436B-870E-80DDE60983C7}" type="datetimeFigureOut">
              <a:rPr lang="es-CO" smtClean="0"/>
              <a:t>29/01/2024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8" name="Imagen 7">
            <a:extLst>
              <a:ext uri="{FF2B5EF4-FFF2-40B4-BE49-F238E27FC236}">
                <a16:creationId xmlns:a16="http://schemas.microsoft.com/office/drawing/2014/main" id="{8785305E-9BB9-E750-A656-8F509F95FE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p>
            <a:fld id="{856A6FAC-9192-436B-870E-80DDE60983C7}" type="datetimeFigureOut">
              <a:rPr lang="es-CO" smtClean="0"/>
              <a:t>29/01/2024</a:t>
            </a:fld>
            <a:endParaRPr lang="es-CO"/>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1" name="Imagen 10">
            <a:extLst>
              <a:ext uri="{FF2B5EF4-FFF2-40B4-BE49-F238E27FC236}">
                <a16:creationId xmlns:a16="http://schemas.microsoft.com/office/drawing/2014/main" id="{210946F8-5F5D-FC65-6FE7-EE7AD87150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 y="0"/>
            <a:ext cx="12191734" cy="6858149"/>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p>
            <a:fld id="{856A6FAC-9192-436B-870E-80DDE60983C7}" type="datetimeFigureOut">
              <a:rPr lang="es-CO" smtClean="0"/>
              <a:t>29/01/2024</a:t>
            </a:fld>
            <a:endParaRPr lang="es-CO"/>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p>
            <a:fld id="{856A6FAC-9192-436B-870E-80DDE60983C7}" type="datetimeFigureOut">
              <a:rPr lang="es-CO" smtClean="0"/>
              <a:t>29/01/2024</a:t>
            </a:fld>
            <a:endParaRPr lang="es-CO"/>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257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p>
            <a:fld id="{856A6FAC-9192-436B-870E-80DDE60983C7}" type="datetimeFigureOut">
              <a:rPr lang="es-CO" smtClean="0"/>
              <a:t>29/01/2024</a:t>
            </a:fld>
            <a:endParaRPr lang="es-CO"/>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2714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p>
            <a:fld id="{856A6FAC-9192-436B-870E-80DDE60983C7}" type="datetimeFigureOut">
              <a:rPr lang="es-CO" smtClean="0"/>
              <a:t>29/01/2024</a:t>
            </a:fld>
            <a:endParaRPr lang="es-CO"/>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6627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6FAC-9192-436B-870E-80DDE60983C7}" type="datetimeFigureOut">
              <a:rPr lang="es-CO" smtClean="0"/>
              <a:t>29/01/2024</a:t>
            </a:fld>
            <a:endParaRPr lang="es-CO"/>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CF84BCD-3365-3B95-43CD-3546100F91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ACAC08F-C275-4EC6-4233-3AF08003B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FB70EC5-ECEF-02CE-2CC9-7160DEEC20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C327B-5308-494F-91DE-D2CA75C17B6F}" type="datetimeFigureOut">
              <a:rPr lang="es-CO" smtClean="0"/>
              <a:t>29/01/2024</a:t>
            </a:fld>
            <a:endParaRPr lang="es-CO"/>
          </a:p>
        </p:txBody>
      </p:sp>
      <p:sp>
        <p:nvSpPr>
          <p:cNvPr id="5" name="Marcador de pie de página 4">
            <a:extLst>
              <a:ext uri="{FF2B5EF4-FFF2-40B4-BE49-F238E27FC236}">
                <a16:creationId xmlns:a16="http://schemas.microsoft.com/office/drawing/2014/main" id="{D557D7ED-B9E7-0534-A61F-66D5B3ED1A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B91AA064-3680-0C31-5F46-715174224F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01628-17F6-4F51-B75B-39F2F24D2789}" type="slidenum">
              <a:rPr lang="es-CO" smtClean="0"/>
              <a:t>‹Nº›</a:t>
            </a:fld>
            <a:endParaRPr lang="es-CO"/>
          </a:p>
        </p:txBody>
      </p:sp>
    </p:spTree>
    <p:extLst>
      <p:ext uri="{BB962C8B-B14F-4D97-AF65-F5344CB8AC3E}">
        <p14:creationId xmlns:p14="http://schemas.microsoft.com/office/powerpoint/2010/main" val="13683964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funcionpublica.gov.co/eva/gestornormativo/norma.php?i=62866#2.2.22.3.14" TargetMode="Externa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www.funcionpublica.gov.co/eva/gestornormativo/norma.php?i=43292#7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emf"/><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1.svg"/><Relationship Id="rId7" Type="http://schemas.openxmlformats.org/officeDocument/2006/relationships/chart" Target="../charts/chart3.xml"/><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emf"/><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emf"/><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1.svg"/><Relationship Id="rId7" Type="http://schemas.openxmlformats.org/officeDocument/2006/relationships/chart" Target="../charts/chart5.xml"/><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emf"/><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chart" Target="../charts/char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svg"/></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92B46CD-4619-0BC4-56A2-D06C772FD818}"/>
              </a:ext>
            </a:extLst>
          </p:cNvPr>
          <p:cNvPicPr>
            <a:picLocks noChangeAspect="1"/>
          </p:cNvPicPr>
          <p:nvPr/>
        </p:nvPicPr>
        <p:blipFill>
          <a:blip r:embed="rId2"/>
          <a:stretch>
            <a:fillRect/>
          </a:stretch>
        </p:blipFill>
        <p:spPr>
          <a:xfrm>
            <a:off x="0" y="0"/>
            <a:ext cx="6096528" cy="3429297"/>
          </a:xfrm>
          <a:prstGeom prst="rect">
            <a:avLst/>
          </a:prstGeom>
        </p:spPr>
      </p:pic>
      <p:pic>
        <p:nvPicPr>
          <p:cNvPr id="3" name="Imagen 2">
            <a:extLst>
              <a:ext uri="{FF2B5EF4-FFF2-40B4-BE49-F238E27FC236}">
                <a16:creationId xmlns:a16="http://schemas.microsoft.com/office/drawing/2014/main" id="{072AAFC4-49C5-495B-74E7-5E1314C63D5C}"/>
              </a:ext>
            </a:extLst>
          </p:cNvPr>
          <p:cNvPicPr>
            <a:picLocks noChangeAspect="1"/>
          </p:cNvPicPr>
          <p:nvPr/>
        </p:nvPicPr>
        <p:blipFill>
          <a:blip r:embed="rId3"/>
          <a:stretch>
            <a:fillRect/>
          </a:stretch>
        </p:blipFill>
        <p:spPr>
          <a:xfrm>
            <a:off x="6096000" y="0"/>
            <a:ext cx="6096528" cy="3429297"/>
          </a:xfrm>
          <a:prstGeom prst="rect">
            <a:avLst/>
          </a:prstGeom>
        </p:spPr>
      </p:pic>
      <p:pic>
        <p:nvPicPr>
          <p:cNvPr id="4" name="Imagen 3">
            <a:extLst>
              <a:ext uri="{FF2B5EF4-FFF2-40B4-BE49-F238E27FC236}">
                <a16:creationId xmlns:a16="http://schemas.microsoft.com/office/drawing/2014/main" id="{A80D9827-A73C-BC81-98FF-5F03DF53FA34}"/>
              </a:ext>
            </a:extLst>
          </p:cNvPr>
          <p:cNvPicPr>
            <a:picLocks noChangeAspect="1"/>
          </p:cNvPicPr>
          <p:nvPr/>
        </p:nvPicPr>
        <p:blipFill>
          <a:blip r:embed="rId4"/>
          <a:stretch>
            <a:fillRect/>
          </a:stretch>
        </p:blipFill>
        <p:spPr>
          <a:xfrm>
            <a:off x="0" y="3429000"/>
            <a:ext cx="6096528" cy="3429297"/>
          </a:xfrm>
          <a:prstGeom prst="rect">
            <a:avLst/>
          </a:prstGeom>
        </p:spPr>
      </p:pic>
      <p:pic>
        <p:nvPicPr>
          <p:cNvPr id="5" name="Imagen 4">
            <a:extLst>
              <a:ext uri="{FF2B5EF4-FFF2-40B4-BE49-F238E27FC236}">
                <a16:creationId xmlns:a16="http://schemas.microsoft.com/office/drawing/2014/main" id="{C6A0DF32-7854-6F99-C259-3EC266421610}"/>
              </a:ext>
            </a:extLst>
          </p:cNvPr>
          <p:cNvPicPr>
            <a:picLocks noChangeAspect="1"/>
          </p:cNvPicPr>
          <p:nvPr/>
        </p:nvPicPr>
        <p:blipFill>
          <a:blip r:embed="rId5"/>
          <a:stretch>
            <a:fillRect/>
          </a:stretch>
        </p:blipFill>
        <p:spPr>
          <a:xfrm>
            <a:off x="6095472" y="3429000"/>
            <a:ext cx="6096528" cy="3429297"/>
          </a:xfrm>
          <a:prstGeom prst="rect">
            <a:avLst/>
          </a:prstGeom>
        </p:spPr>
      </p:pic>
    </p:spTree>
    <p:extLst>
      <p:ext uri="{BB962C8B-B14F-4D97-AF65-F5344CB8AC3E}">
        <p14:creationId xmlns:p14="http://schemas.microsoft.com/office/powerpoint/2010/main" val="388185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6DFB4517-BF1E-0E5B-B51B-DA05670A5DB5}"/>
              </a:ext>
            </a:extLst>
          </p:cNvPr>
          <p:cNvSpPr txBox="1"/>
          <p:nvPr/>
        </p:nvSpPr>
        <p:spPr>
          <a:xfrm>
            <a:off x="1536877" y="1308007"/>
            <a:ext cx="4510658" cy="37856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000" b="1" dirty="0">
                <a:solidFill>
                  <a:srgbClr val="C49E41"/>
                </a:solidFill>
                <a:latin typeface="Antipasto" panose="02000506000000020004" pitchFamily="2" charset="0"/>
              </a:rPr>
              <a:t>2 </a:t>
            </a:r>
            <a:r>
              <a:rPr kumimoji="0" lang="es-ES" sz="40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 </a:t>
            </a:r>
            <a:r>
              <a:rPr lang="es-CO" sz="4000" b="1" dirty="0">
                <a:solidFill>
                  <a:srgbClr val="C49E41"/>
                </a:solidFill>
                <a:latin typeface="Antipasto" panose="02000506000000020004" pitchFamily="2" charset="0"/>
              </a:rPr>
              <a:t>Revisión y aprobación de Planes  relacionados con cumplimiento de Decreto 612 de 2018</a:t>
            </a:r>
            <a:r>
              <a:rPr lang="es-ES" sz="4000" b="1" dirty="0">
                <a:solidFill>
                  <a:srgbClr val="C49E41"/>
                </a:solidFill>
                <a:latin typeface="Antipasto" panose="02000506000000020004" pitchFamily="2" charset="0"/>
              </a:rPr>
              <a:t> </a:t>
            </a:r>
            <a:endParaRPr lang="es-CO" sz="4000" b="1" dirty="0">
              <a:solidFill>
                <a:srgbClr val="C49E41"/>
              </a:solidFill>
              <a:latin typeface="Antipasto" panose="02000506000000020004" pitchFamily="2" charset="0"/>
            </a:endParaRPr>
          </a:p>
        </p:txBody>
      </p:sp>
      <p:pic>
        <p:nvPicPr>
          <p:cNvPr id="5" name="Imagen 4">
            <a:extLst>
              <a:ext uri="{FF2B5EF4-FFF2-40B4-BE49-F238E27FC236}">
                <a16:creationId xmlns:a16="http://schemas.microsoft.com/office/drawing/2014/main" id="{3FBBF037-ACBE-863C-BEF4-4F2CD7867EEF}"/>
              </a:ext>
            </a:extLst>
          </p:cNvPr>
          <p:cNvPicPr>
            <a:picLocks noChangeAspect="1"/>
          </p:cNvPicPr>
          <p:nvPr/>
        </p:nvPicPr>
        <p:blipFill rotWithShape="1">
          <a:blip r:embed="rId2"/>
          <a:srcRect l="23804" t="23622" r="31305" b="5971"/>
          <a:stretch/>
        </p:blipFill>
        <p:spPr>
          <a:xfrm>
            <a:off x="1185883" y="1308007"/>
            <a:ext cx="915656" cy="907774"/>
          </a:xfrm>
          <a:prstGeom prst="rect">
            <a:avLst/>
          </a:prstGeom>
        </p:spPr>
      </p:pic>
      <p:sp>
        <p:nvSpPr>
          <p:cNvPr id="6" name="Rectángulo 5">
            <a:extLst>
              <a:ext uri="{FF2B5EF4-FFF2-40B4-BE49-F238E27FC236}">
                <a16:creationId xmlns:a16="http://schemas.microsoft.com/office/drawing/2014/main" id="{BDBDC147-FFCF-F20C-9A90-7C9A909BA16E}"/>
              </a:ext>
            </a:extLst>
          </p:cNvPr>
          <p:cNvSpPr/>
          <p:nvPr/>
        </p:nvSpPr>
        <p:spPr>
          <a:xfrm>
            <a:off x="6398529" y="3020006"/>
            <a:ext cx="4510658" cy="112147"/>
          </a:xfrm>
          <a:prstGeom prst="rect">
            <a:avLst/>
          </a:prstGeom>
          <a:solidFill>
            <a:srgbClr val="C49E4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156D42ED-DECC-73ED-834E-2F1D97EFFD96}"/>
              </a:ext>
            </a:extLst>
          </p:cNvPr>
          <p:cNvSpPr/>
          <p:nvPr/>
        </p:nvSpPr>
        <p:spPr>
          <a:xfrm>
            <a:off x="6721520" y="3132153"/>
            <a:ext cx="4792723" cy="96079"/>
          </a:xfrm>
          <a:prstGeom prst="rect">
            <a:avLst/>
          </a:prstGeom>
          <a:solidFill>
            <a:schemeClr val="accent4"/>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82BC7481-C228-44AA-7661-16E03420BFA6}"/>
              </a:ext>
            </a:extLst>
          </p:cNvPr>
          <p:cNvSpPr txBox="1"/>
          <p:nvPr/>
        </p:nvSpPr>
        <p:spPr>
          <a:xfrm>
            <a:off x="6607787" y="3686956"/>
            <a:ext cx="4999703" cy="2308324"/>
          </a:xfrm>
          <a:prstGeom prst="rect">
            <a:avLst/>
          </a:prstGeom>
          <a:noFill/>
        </p:spPr>
        <p:txBody>
          <a:bodyPr wrap="square">
            <a:spAutoFit/>
          </a:bodyPr>
          <a:lstStyle/>
          <a:p>
            <a:pPr algn="ctr"/>
            <a:r>
              <a:rPr lang="es-ES" sz="1600" b="1" i="1" dirty="0">
                <a:solidFill>
                  <a:srgbClr val="95782F"/>
                </a:solidFill>
                <a:effectLst/>
                <a:latin typeface="Work Sans" pitchFamily="2" charset="0"/>
                <a:hlinkClick r:id="rId3">
                  <a:extLst>
                    <a:ext uri="{A12FA001-AC4F-418D-AE19-62706E023703}">
                      <ahyp:hlinkClr xmlns:ahyp="http://schemas.microsoft.com/office/drawing/2018/hyperlinkcolor" val="tx"/>
                    </a:ext>
                  </a:extLst>
                </a:hlinkClick>
              </a:rPr>
              <a:t>ART </a:t>
            </a:r>
            <a:r>
              <a:rPr lang="es-ES" sz="1600" b="1" i="1" u="none" strike="noStrike" dirty="0">
                <a:solidFill>
                  <a:srgbClr val="95782F"/>
                </a:solidFill>
                <a:effectLst/>
                <a:latin typeface="Work Sans" pitchFamily="2" charset="0"/>
                <a:hlinkClick r:id="rId3">
                  <a:extLst>
                    <a:ext uri="{A12FA001-AC4F-418D-AE19-62706E023703}">
                      <ahyp:hlinkClr xmlns:ahyp="http://schemas.microsoft.com/office/drawing/2018/hyperlinkcolor" val="tx"/>
                    </a:ext>
                  </a:extLst>
                </a:hlinkClick>
              </a:rPr>
              <a:t>2.2.22.3.14</a:t>
            </a:r>
            <a:r>
              <a:rPr lang="es-ES" sz="1600" b="1" i="1" dirty="0">
                <a:solidFill>
                  <a:srgbClr val="95782F"/>
                </a:solidFill>
                <a:effectLst/>
                <a:latin typeface="Work Sans" pitchFamily="2" charset="0"/>
              </a:rPr>
              <a:t>. </a:t>
            </a:r>
            <a:r>
              <a:rPr lang="es-ES" sz="1600" b="0" i="1" dirty="0">
                <a:solidFill>
                  <a:srgbClr val="333333"/>
                </a:solidFill>
                <a:effectLst/>
                <a:latin typeface="Work Sans" pitchFamily="2" charset="0"/>
              </a:rPr>
              <a:t>Las entidades del Estado, de acuerdo con el ámbito de aplicación del Modelo Integrado de Planeación y Gestión, al Plan de Acción de que trata el artículo</a:t>
            </a:r>
            <a:r>
              <a:rPr lang="es-ES" sz="1600" b="1" i="1" dirty="0">
                <a:solidFill>
                  <a:srgbClr val="95782F"/>
                </a:solidFill>
                <a:effectLst/>
                <a:latin typeface="Work Sans" pitchFamily="2" charset="0"/>
              </a:rPr>
              <a:t> </a:t>
            </a:r>
            <a:r>
              <a:rPr lang="es-ES" sz="1600" b="1" i="1" u="none" strike="noStrike" dirty="0">
                <a:solidFill>
                  <a:srgbClr val="95782F"/>
                </a:solidFill>
                <a:effectLst/>
                <a:latin typeface="Work Sans" pitchFamily="2" charset="0"/>
                <a:hlinkClick r:id="rId4">
                  <a:extLst>
                    <a:ext uri="{A12FA001-AC4F-418D-AE19-62706E023703}">
                      <ahyp:hlinkClr xmlns:ahyp="http://schemas.microsoft.com/office/drawing/2018/hyperlinkcolor" val="tx"/>
                    </a:ext>
                  </a:extLst>
                </a:hlinkClick>
              </a:rPr>
              <a:t>74</a:t>
            </a:r>
            <a:r>
              <a:rPr lang="es-ES" sz="1600" b="1" i="1" dirty="0">
                <a:solidFill>
                  <a:srgbClr val="95782F"/>
                </a:solidFill>
                <a:effectLst/>
                <a:latin typeface="Work Sans" pitchFamily="2" charset="0"/>
              </a:rPr>
              <a:t> de la Ley 1474 de 2011</a:t>
            </a:r>
            <a:r>
              <a:rPr lang="es-ES" sz="1600" b="0" i="1" dirty="0">
                <a:solidFill>
                  <a:srgbClr val="333333"/>
                </a:solidFill>
                <a:effectLst/>
                <a:latin typeface="Work Sans" pitchFamily="2" charset="0"/>
              </a:rPr>
              <a:t>, deberán integrar los planes institucionales y estratégicos </a:t>
            </a:r>
            <a:r>
              <a:rPr lang="es-ES" sz="1600" b="0" i="1" u="sng" dirty="0">
                <a:solidFill>
                  <a:srgbClr val="333333"/>
                </a:solidFill>
                <a:effectLst/>
                <a:latin typeface="Work Sans" pitchFamily="2" charset="0"/>
              </a:rPr>
              <a:t>que se relacionan a continuación y publicarlos, en su respectiva página web, a más tardar el 31 de enero de cada año</a:t>
            </a:r>
            <a:r>
              <a:rPr lang="es-ES" sz="1600" b="0" i="1" dirty="0">
                <a:solidFill>
                  <a:srgbClr val="333333"/>
                </a:solidFill>
                <a:effectLst/>
                <a:latin typeface="Work Sans" pitchFamily="2" charset="0"/>
              </a:rPr>
              <a:t>.</a:t>
            </a:r>
            <a:endParaRPr lang="es-CO" sz="1600" i="1" dirty="0"/>
          </a:p>
        </p:txBody>
      </p:sp>
      <p:sp>
        <p:nvSpPr>
          <p:cNvPr id="14" name="CuadroTexto 13">
            <a:extLst>
              <a:ext uri="{FF2B5EF4-FFF2-40B4-BE49-F238E27FC236}">
                <a16:creationId xmlns:a16="http://schemas.microsoft.com/office/drawing/2014/main" id="{2FB5E713-0BC2-F718-3874-0F8C199EAB90}"/>
              </a:ext>
            </a:extLst>
          </p:cNvPr>
          <p:cNvSpPr txBox="1"/>
          <p:nvPr/>
        </p:nvSpPr>
        <p:spPr>
          <a:xfrm>
            <a:off x="6728346" y="1640611"/>
            <a:ext cx="4510658" cy="1200329"/>
          </a:xfrm>
          <a:prstGeom prst="rect">
            <a:avLst/>
          </a:prstGeom>
          <a:noFill/>
        </p:spPr>
        <p:txBody>
          <a:bodyPr wrap="square">
            <a:spAutoFit/>
          </a:bodyPr>
          <a:lstStyle/>
          <a:p>
            <a:pPr algn="ctr"/>
            <a:r>
              <a:rPr lang="es-ES" b="1" i="1" dirty="0">
                <a:solidFill>
                  <a:srgbClr val="95782F"/>
                </a:solidFill>
                <a:effectLst/>
                <a:latin typeface="Work Sans" pitchFamily="2" charset="0"/>
              </a:rPr>
              <a:t>Por el cual se fijan directrices para la integración de los planes institucionales y estratégicos al Plan de Acción por parte de las entidades del Estado.</a:t>
            </a:r>
            <a:endParaRPr lang="es-CO" dirty="0">
              <a:solidFill>
                <a:srgbClr val="95782F"/>
              </a:solidFill>
            </a:endParaRPr>
          </a:p>
        </p:txBody>
      </p:sp>
    </p:spTree>
    <p:extLst>
      <p:ext uri="{BB962C8B-B14F-4D97-AF65-F5344CB8AC3E}">
        <p14:creationId xmlns:p14="http://schemas.microsoft.com/office/powerpoint/2010/main" val="2761061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3771682"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79997ACE-B9C7-F4B3-E52A-B8BCE807459D}"/>
              </a:ext>
            </a:extLst>
          </p:cNvPr>
          <p:cNvSpPr txBox="1"/>
          <p:nvPr/>
        </p:nvSpPr>
        <p:spPr>
          <a:xfrm>
            <a:off x="1943811" y="1765639"/>
            <a:ext cx="3823195" cy="4308872"/>
          </a:xfrm>
          <a:prstGeom prst="rect">
            <a:avLst/>
          </a:prstGeom>
          <a:noFill/>
        </p:spPr>
        <p:txBody>
          <a:bodyPr wrap="square">
            <a:spAutoFit/>
          </a:bodyPr>
          <a:lstStyle/>
          <a:p>
            <a:pPr algn="l"/>
            <a:r>
              <a:rPr lang="es-ES" sz="1600" b="1" dirty="0">
                <a:solidFill>
                  <a:srgbClr val="95782F"/>
                </a:solidFill>
                <a:latin typeface="Arial" panose="020B0604020202020204" pitchFamily="34" charset="0"/>
              </a:rPr>
              <a:t>2.1 </a:t>
            </a:r>
            <a:r>
              <a:rPr lang="es-ES" sz="1600" b="1" i="0" dirty="0">
                <a:solidFill>
                  <a:srgbClr val="95782F"/>
                </a:solidFill>
                <a:effectLst/>
                <a:latin typeface="Arial" panose="020B0604020202020204" pitchFamily="34" charset="0"/>
              </a:rPr>
              <a:t>Plan Estratégico de Talento Humano</a:t>
            </a:r>
          </a:p>
          <a:p>
            <a:pPr algn="l"/>
            <a:endParaRPr lang="es-ES" sz="1600" b="1" i="0" dirty="0">
              <a:solidFill>
                <a:srgbClr val="95782F"/>
              </a:solidFill>
              <a:effectLst/>
              <a:latin typeface="Arial" panose="020B0604020202020204" pitchFamily="34" charset="0"/>
            </a:endParaRPr>
          </a:p>
          <a:p>
            <a:r>
              <a:rPr lang="es-ES" sz="1600" b="1" dirty="0">
                <a:solidFill>
                  <a:srgbClr val="95782F"/>
                </a:solidFill>
                <a:latin typeface="Arial" panose="020B0604020202020204" pitchFamily="34" charset="0"/>
              </a:rPr>
              <a:t>2.2 </a:t>
            </a:r>
            <a:r>
              <a:rPr lang="es-ES" sz="1600" b="1" i="0" dirty="0">
                <a:solidFill>
                  <a:srgbClr val="95782F"/>
                </a:solidFill>
                <a:effectLst/>
                <a:latin typeface="Arial" panose="020B0604020202020204" pitchFamily="34" charset="0"/>
              </a:rPr>
              <a:t>Plan de Previsión de Recursos Humanos</a:t>
            </a:r>
          </a:p>
          <a:p>
            <a:pPr algn="l"/>
            <a:endParaRPr lang="es-ES" sz="1600" b="1" i="0" dirty="0">
              <a:solidFill>
                <a:srgbClr val="95782F"/>
              </a:solidFill>
              <a:effectLst/>
              <a:latin typeface="Arial" panose="020B0604020202020204" pitchFamily="34" charset="0"/>
            </a:endParaRPr>
          </a:p>
          <a:p>
            <a:pPr algn="l"/>
            <a:endParaRPr lang="es-ES" sz="1600" b="1" dirty="0">
              <a:solidFill>
                <a:srgbClr val="95782F"/>
              </a:solidFill>
              <a:latin typeface="Arial" panose="020B0604020202020204" pitchFamily="34" charset="0"/>
            </a:endParaRPr>
          </a:p>
          <a:p>
            <a:pPr algn="l"/>
            <a:r>
              <a:rPr lang="es-ES" sz="1600" b="1" i="0" dirty="0">
                <a:solidFill>
                  <a:srgbClr val="95782F"/>
                </a:solidFill>
                <a:effectLst/>
                <a:latin typeface="Arial" panose="020B0604020202020204" pitchFamily="34" charset="0"/>
              </a:rPr>
              <a:t>2.3 Plan Anual de Vacantes</a:t>
            </a:r>
          </a:p>
          <a:p>
            <a:pPr algn="l"/>
            <a:endParaRPr lang="es-ES" sz="1600" b="1" i="0" dirty="0">
              <a:solidFill>
                <a:srgbClr val="95782F"/>
              </a:solidFill>
              <a:effectLst/>
              <a:latin typeface="Arial" panose="020B0604020202020204" pitchFamily="34" charset="0"/>
            </a:endParaRPr>
          </a:p>
          <a:p>
            <a:pPr algn="l"/>
            <a:endParaRPr lang="es-ES" sz="1600" b="0" i="0" dirty="0">
              <a:solidFill>
                <a:srgbClr val="95782F"/>
              </a:solidFill>
              <a:effectLst/>
              <a:latin typeface="Arial" panose="020B0604020202020204" pitchFamily="34" charset="0"/>
            </a:endParaRPr>
          </a:p>
          <a:p>
            <a:pPr algn="l"/>
            <a:r>
              <a:rPr lang="es-ES" sz="1600" b="1" dirty="0">
                <a:solidFill>
                  <a:srgbClr val="95782F"/>
                </a:solidFill>
                <a:latin typeface="Arial" panose="020B0604020202020204" pitchFamily="34" charset="0"/>
              </a:rPr>
              <a:t>2.4 </a:t>
            </a:r>
            <a:r>
              <a:rPr lang="es-ES" sz="1600" b="1" i="0" dirty="0">
                <a:solidFill>
                  <a:srgbClr val="95782F"/>
                </a:solidFill>
                <a:effectLst/>
                <a:latin typeface="Arial" panose="020B0604020202020204" pitchFamily="34" charset="0"/>
              </a:rPr>
              <a:t>Plan Institucional de Capacitación</a:t>
            </a:r>
            <a:endParaRPr lang="es-ES" sz="1600" b="1" dirty="0">
              <a:solidFill>
                <a:srgbClr val="95782F"/>
              </a:solidFill>
              <a:latin typeface="Arial" panose="020B0604020202020204" pitchFamily="34" charset="0"/>
            </a:endParaRPr>
          </a:p>
          <a:p>
            <a:pPr algn="l"/>
            <a:endParaRPr lang="es-ES" sz="1600" b="1" dirty="0">
              <a:solidFill>
                <a:srgbClr val="95782F"/>
              </a:solidFill>
              <a:latin typeface="Arial" panose="020B0604020202020204" pitchFamily="34" charset="0"/>
            </a:endParaRPr>
          </a:p>
          <a:p>
            <a:pPr algn="l"/>
            <a:r>
              <a:rPr lang="es-ES" sz="1600" b="1" dirty="0">
                <a:solidFill>
                  <a:srgbClr val="95782F"/>
                </a:solidFill>
                <a:latin typeface="Arial" panose="020B0604020202020204" pitchFamily="34" charset="0"/>
              </a:rPr>
              <a:t>2.5 Plan de Incentivos Institucionales</a:t>
            </a:r>
          </a:p>
          <a:p>
            <a:pPr algn="l"/>
            <a:r>
              <a:rPr lang="es-ES" sz="1600" b="1" dirty="0">
                <a:solidFill>
                  <a:srgbClr val="95782F"/>
                </a:solidFill>
                <a:latin typeface="Arial" panose="020B0604020202020204" pitchFamily="34" charset="0"/>
              </a:rPr>
              <a:t> </a:t>
            </a:r>
            <a:r>
              <a:rPr lang="es-ES" sz="1800" b="0" i="0" dirty="0">
                <a:solidFill>
                  <a:srgbClr val="333333"/>
                </a:solidFill>
                <a:effectLst/>
                <a:latin typeface="Arial" panose="020B0604020202020204" pitchFamily="34" charset="0"/>
              </a:rPr>
              <a:t>.</a:t>
            </a:r>
            <a:endParaRPr lang="es-ES" sz="1600" b="0" i="0" dirty="0">
              <a:solidFill>
                <a:srgbClr val="333333"/>
              </a:solidFill>
              <a:effectLst/>
              <a:latin typeface="Arial" panose="020B0604020202020204" pitchFamily="34" charset="0"/>
            </a:endParaRPr>
          </a:p>
          <a:p>
            <a:pPr algn="l"/>
            <a:r>
              <a:rPr lang="es-ES" sz="1600" b="1" dirty="0">
                <a:solidFill>
                  <a:srgbClr val="95782F"/>
                </a:solidFill>
                <a:latin typeface="Arial" panose="020B0604020202020204" pitchFamily="34" charset="0"/>
              </a:rPr>
              <a:t>2.6 Plan de Trabajo Anual en Seguridad y Salud en el Trabajo</a:t>
            </a:r>
          </a:p>
          <a:p>
            <a:pPr algn="l"/>
            <a:r>
              <a:rPr lang="es-ES" sz="1600" b="1" i="0" dirty="0">
                <a:solidFill>
                  <a:srgbClr val="95782F"/>
                </a:solidFill>
                <a:effectLst/>
                <a:latin typeface="Arial" panose="020B0604020202020204" pitchFamily="34" charset="0"/>
              </a:rPr>
              <a:t> </a:t>
            </a:r>
            <a:endParaRPr lang="es-ES" sz="1600" b="0" i="0" dirty="0">
              <a:solidFill>
                <a:srgbClr val="95782F"/>
              </a:solidFill>
              <a:effectLst/>
              <a:latin typeface="Arial" panose="020B0604020202020204" pitchFamily="34" charset="0"/>
            </a:endParaRPr>
          </a:p>
        </p:txBody>
      </p:sp>
      <p:sp>
        <p:nvSpPr>
          <p:cNvPr id="5" name="Rectángulo 4">
            <a:extLst>
              <a:ext uri="{FF2B5EF4-FFF2-40B4-BE49-F238E27FC236}">
                <a16:creationId xmlns:a16="http://schemas.microsoft.com/office/drawing/2014/main" id="{9B9AC497-B196-AA6A-37DF-F0A18BDBC415}"/>
              </a:ext>
            </a:extLst>
          </p:cNvPr>
          <p:cNvSpPr/>
          <p:nvPr/>
        </p:nvSpPr>
        <p:spPr>
          <a:xfrm>
            <a:off x="1486719" y="2108476"/>
            <a:ext cx="160893" cy="4679933"/>
          </a:xfrm>
          <a:prstGeom prst="rect">
            <a:avLst/>
          </a:prstGeom>
          <a:solidFill>
            <a:srgbClr val="C49E4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a:extLst>
              <a:ext uri="{FF2B5EF4-FFF2-40B4-BE49-F238E27FC236}">
                <a16:creationId xmlns:a16="http://schemas.microsoft.com/office/drawing/2014/main" id="{AEBBF2E0-85CC-5430-BDCB-D58F637B6073}"/>
              </a:ext>
            </a:extLst>
          </p:cNvPr>
          <p:cNvSpPr/>
          <p:nvPr/>
        </p:nvSpPr>
        <p:spPr>
          <a:xfrm>
            <a:off x="6950562" y="0"/>
            <a:ext cx="175227" cy="5233182"/>
          </a:xfrm>
          <a:prstGeom prst="rect">
            <a:avLst/>
          </a:prstGeom>
          <a:solidFill>
            <a:srgbClr val="C49E4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Elipse 21">
            <a:extLst>
              <a:ext uri="{FF2B5EF4-FFF2-40B4-BE49-F238E27FC236}">
                <a16:creationId xmlns:a16="http://schemas.microsoft.com/office/drawing/2014/main" id="{B7FE1B70-3234-04D3-D939-CAE763A81218}"/>
              </a:ext>
            </a:extLst>
          </p:cNvPr>
          <p:cNvSpPr/>
          <p:nvPr/>
        </p:nvSpPr>
        <p:spPr>
          <a:xfrm>
            <a:off x="1228915" y="5739203"/>
            <a:ext cx="628254" cy="586797"/>
          </a:xfrm>
          <a:prstGeom prst="ellipse">
            <a:avLst/>
          </a:prstGeom>
          <a:solidFill>
            <a:srgbClr val="FFC000"/>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3" name="Elipse 22">
            <a:extLst>
              <a:ext uri="{FF2B5EF4-FFF2-40B4-BE49-F238E27FC236}">
                <a16:creationId xmlns:a16="http://schemas.microsoft.com/office/drawing/2014/main" id="{2D2ABF1B-A44F-7D08-8A5F-EAE07F5822A2}"/>
              </a:ext>
            </a:extLst>
          </p:cNvPr>
          <p:cNvSpPr/>
          <p:nvPr/>
        </p:nvSpPr>
        <p:spPr>
          <a:xfrm>
            <a:off x="1250440" y="1737640"/>
            <a:ext cx="616227" cy="609547"/>
          </a:xfrm>
          <a:prstGeom prst="ellipse">
            <a:avLst/>
          </a:prstGeom>
          <a:solidFill>
            <a:srgbClr val="FFC000"/>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4" name="Elipse 23">
            <a:extLst>
              <a:ext uri="{FF2B5EF4-FFF2-40B4-BE49-F238E27FC236}">
                <a16:creationId xmlns:a16="http://schemas.microsoft.com/office/drawing/2014/main" id="{21C7993C-AA6C-86B9-5BED-6360DB4F84E3}"/>
              </a:ext>
            </a:extLst>
          </p:cNvPr>
          <p:cNvSpPr/>
          <p:nvPr/>
        </p:nvSpPr>
        <p:spPr>
          <a:xfrm>
            <a:off x="1192063" y="4191013"/>
            <a:ext cx="616227" cy="609547"/>
          </a:xfrm>
          <a:prstGeom prst="ellipse">
            <a:avLst/>
          </a:prstGeom>
          <a:solidFill>
            <a:srgbClr val="FFC000"/>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5" name="Elipse 24">
            <a:extLst>
              <a:ext uri="{FF2B5EF4-FFF2-40B4-BE49-F238E27FC236}">
                <a16:creationId xmlns:a16="http://schemas.microsoft.com/office/drawing/2014/main" id="{CF4509A9-B688-850C-6356-F943961DC44C}"/>
              </a:ext>
            </a:extLst>
          </p:cNvPr>
          <p:cNvSpPr/>
          <p:nvPr/>
        </p:nvSpPr>
        <p:spPr>
          <a:xfrm>
            <a:off x="1233436" y="2563266"/>
            <a:ext cx="616227" cy="609547"/>
          </a:xfrm>
          <a:prstGeom prst="ellipse">
            <a:avLst/>
          </a:prstGeom>
          <a:solidFill>
            <a:srgbClr val="FFC000"/>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6" name="Elipse 25">
            <a:extLst>
              <a:ext uri="{FF2B5EF4-FFF2-40B4-BE49-F238E27FC236}">
                <a16:creationId xmlns:a16="http://schemas.microsoft.com/office/drawing/2014/main" id="{9A645630-E268-6E1B-1142-2BA54930FCD4}"/>
              </a:ext>
            </a:extLst>
          </p:cNvPr>
          <p:cNvSpPr/>
          <p:nvPr/>
        </p:nvSpPr>
        <p:spPr>
          <a:xfrm>
            <a:off x="1223207" y="3344695"/>
            <a:ext cx="616227" cy="609547"/>
          </a:xfrm>
          <a:prstGeom prst="ellipse">
            <a:avLst/>
          </a:prstGeom>
          <a:solidFill>
            <a:srgbClr val="FFC000"/>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7" name="Elipse 26">
            <a:extLst>
              <a:ext uri="{FF2B5EF4-FFF2-40B4-BE49-F238E27FC236}">
                <a16:creationId xmlns:a16="http://schemas.microsoft.com/office/drawing/2014/main" id="{CB44F01E-083A-5AE2-8BA3-A8579AE712EA}"/>
              </a:ext>
            </a:extLst>
          </p:cNvPr>
          <p:cNvSpPr/>
          <p:nvPr/>
        </p:nvSpPr>
        <p:spPr>
          <a:xfrm>
            <a:off x="6703806" y="462844"/>
            <a:ext cx="628255" cy="609547"/>
          </a:xfrm>
          <a:prstGeom prst="ellipse">
            <a:avLst/>
          </a:prstGeom>
          <a:solidFill>
            <a:srgbClr val="FFC000"/>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8" name="Elipse 27">
            <a:extLst>
              <a:ext uri="{FF2B5EF4-FFF2-40B4-BE49-F238E27FC236}">
                <a16:creationId xmlns:a16="http://schemas.microsoft.com/office/drawing/2014/main" id="{4169683C-D615-1989-A732-501EF3A0DC90}"/>
              </a:ext>
            </a:extLst>
          </p:cNvPr>
          <p:cNvSpPr/>
          <p:nvPr/>
        </p:nvSpPr>
        <p:spPr>
          <a:xfrm>
            <a:off x="1226712" y="4983247"/>
            <a:ext cx="616231" cy="579095"/>
          </a:xfrm>
          <a:prstGeom prst="ellipse">
            <a:avLst/>
          </a:prstGeom>
          <a:solidFill>
            <a:srgbClr val="FFC000"/>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9" name="Elipse 28">
            <a:extLst>
              <a:ext uri="{FF2B5EF4-FFF2-40B4-BE49-F238E27FC236}">
                <a16:creationId xmlns:a16="http://schemas.microsoft.com/office/drawing/2014/main" id="{6AFC3A3D-4A8E-F493-A94B-EF507173389A}"/>
              </a:ext>
            </a:extLst>
          </p:cNvPr>
          <p:cNvSpPr/>
          <p:nvPr/>
        </p:nvSpPr>
        <p:spPr>
          <a:xfrm>
            <a:off x="6730062" y="1310162"/>
            <a:ext cx="616227" cy="609547"/>
          </a:xfrm>
          <a:prstGeom prst="ellipse">
            <a:avLst/>
          </a:prstGeom>
          <a:solidFill>
            <a:srgbClr val="FFC000"/>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0" name="Elipse 29">
            <a:extLst>
              <a:ext uri="{FF2B5EF4-FFF2-40B4-BE49-F238E27FC236}">
                <a16:creationId xmlns:a16="http://schemas.microsoft.com/office/drawing/2014/main" id="{A260B8AA-D09C-37E0-8F25-3D5581F03640}"/>
              </a:ext>
            </a:extLst>
          </p:cNvPr>
          <p:cNvSpPr/>
          <p:nvPr/>
        </p:nvSpPr>
        <p:spPr>
          <a:xfrm>
            <a:off x="6730061" y="2174879"/>
            <a:ext cx="616227" cy="609547"/>
          </a:xfrm>
          <a:prstGeom prst="ellipse">
            <a:avLst/>
          </a:prstGeom>
          <a:solidFill>
            <a:srgbClr val="FFC000"/>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1" name="Elipse 30">
            <a:extLst>
              <a:ext uri="{FF2B5EF4-FFF2-40B4-BE49-F238E27FC236}">
                <a16:creationId xmlns:a16="http://schemas.microsoft.com/office/drawing/2014/main" id="{5DD53BAC-51E5-4ED8-5318-8284DA61355B}"/>
              </a:ext>
            </a:extLst>
          </p:cNvPr>
          <p:cNvSpPr/>
          <p:nvPr/>
        </p:nvSpPr>
        <p:spPr>
          <a:xfrm>
            <a:off x="6730060" y="3036746"/>
            <a:ext cx="616227" cy="609547"/>
          </a:xfrm>
          <a:prstGeom prst="ellipse">
            <a:avLst/>
          </a:prstGeom>
          <a:solidFill>
            <a:srgbClr val="FFC000"/>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2" name="Elipse 31">
            <a:extLst>
              <a:ext uri="{FF2B5EF4-FFF2-40B4-BE49-F238E27FC236}">
                <a16:creationId xmlns:a16="http://schemas.microsoft.com/office/drawing/2014/main" id="{0BE38822-91FE-D28F-851A-71333E97C792}"/>
              </a:ext>
            </a:extLst>
          </p:cNvPr>
          <p:cNvSpPr/>
          <p:nvPr/>
        </p:nvSpPr>
        <p:spPr>
          <a:xfrm>
            <a:off x="6730059" y="3943634"/>
            <a:ext cx="616227" cy="609547"/>
          </a:xfrm>
          <a:prstGeom prst="ellipse">
            <a:avLst/>
          </a:prstGeom>
          <a:solidFill>
            <a:srgbClr val="FFC000"/>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3" name="Elipse 32">
            <a:extLst>
              <a:ext uri="{FF2B5EF4-FFF2-40B4-BE49-F238E27FC236}">
                <a16:creationId xmlns:a16="http://schemas.microsoft.com/office/drawing/2014/main" id="{24453F10-42ED-5E8F-F749-E36921A26026}"/>
              </a:ext>
            </a:extLst>
          </p:cNvPr>
          <p:cNvSpPr/>
          <p:nvPr/>
        </p:nvSpPr>
        <p:spPr>
          <a:xfrm>
            <a:off x="6730058" y="4875955"/>
            <a:ext cx="616227" cy="609547"/>
          </a:xfrm>
          <a:prstGeom prst="ellipse">
            <a:avLst/>
          </a:prstGeom>
          <a:solidFill>
            <a:srgbClr val="FFC000"/>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34" name="Gráfico 750">
            <a:extLst>
              <a:ext uri="{FF2B5EF4-FFF2-40B4-BE49-F238E27FC236}">
                <a16:creationId xmlns:a16="http://schemas.microsoft.com/office/drawing/2014/main" id="{168C57CE-1E9A-ABFE-E694-9F94FA247F84}"/>
              </a:ext>
            </a:extLst>
          </p:cNvPr>
          <p:cNvGrpSpPr>
            <a:grpSpLocks noChangeAspect="1"/>
          </p:cNvGrpSpPr>
          <p:nvPr/>
        </p:nvGrpSpPr>
        <p:grpSpPr>
          <a:xfrm>
            <a:off x="6817323" y="2281884"/>
            <a:ext cx="440439" cy="440439"/>
            <a:chOff x="10490158" y="3011296"/>
            <a:chExt cx="227912" cy="227912"/>
          </a:xfrm>
        </p:grpSpPr>
        <p:sp>
          <p:nvSpPr>
            <p:cNvPr id="35" name="Forma libre: forma 34">
              <a:extLst>
                <a:ext uri="{FF2B5EF4-FFF2-40B4-BE49-F238E27FC236}">
                  <a16:creationId xmlns:a16="http://schemas.microsoft.com/office/drawing/2014/main" id="{6B074C62-2343-6B8E-5ACA-CF97CBAB6BC5}"/>
                </a:ext>
              </a:extLst>
            </p:cNvPr>
            <p:cNvSpPr/>
            <p:nvPr/>
          </p:nvSpPr>
          <p:spPr>
            <a:xfrm>
              <a:off x="10490158" y="3011296"/>
              <a:ext cx="227912" cy="227912"/>
            </a:xfrm>
            <a:custGeom>
              <a:avLst/>
              <a:gdLst>
                <a:gd name="connsiteX0" fmla="*/ 210783 w 227912"/>
                <a:gd name="connsiteY0" fmla="*/ 0 h 227912"/>
                <a:gd name="connsiteX1" fmla="*/ 17367 w 227912"/>
                <a:gd name="connsiteY1" fmla="*/ 0 h 227912"/>
                <a:gd name="connsiteX2" fmla="*/ 0 w 227912"/>
                <a:gd name="connsiteY2" fmla="*/ 17129 h 227912"/>
                <a:gd name="connsiteX3" fmla="*/ 0 w 227912"/>
                <a:gd name="connsiteY3" fmla="*/ 169626 h 227912"/>
                <a:gd name="connsiteX4" fmla="*/ 17367 w 227912"/>
                <a:gd name="connsiteY4" fmla="*/ 186993 h 227912"/>
                <a:gd name="connsiteX5" fmla="*/ 88501 w 227912"/>
                <a:gd name="connsiteY5" fmla="*/ 186993 h 227912"/>
                <a:gd name="connsiteX6" fmla="*/ 88501 w 227912"/>
                <a:gd name="connsiteY6" fmla="*/ 205312 h 227912"/>
                <a:gd name="connsiteX7" fmla="*/ 83505 w 227912"/>
                <a:gd name="connsiteY7" fmla="*/ 205312 h 227912"/>
                <a:gd name="connsiteX8" fmla="*/ 64472 w 227912"/>
                <a:gd name="connsiteY8" fmla="*/ 224582 h 227912"/>
                <a:gd name="connsiteX9" fmla="*/ 68040 w 227912"/>
                <a:gd name="connsiteY9" fmla="*/ 227913 h 227912"/>
                <a:gd name="connsiteX10" fmla="*/ 160110 w 227912"/>
                <a:gd name="connsiteY10" fmla="*/ 227913 h 227912"/>
                <a:gd name="connsiteX11" fmla="*/ 163679 w 227912"/>
                <a:gd name="connsiteY11" fmla="*/ 224582 h 227912"/>
                <a:gd name="connsiteX12" fmla="*/ 144408 w 227912"/>
                <a:gd name="connsiteY12" fmla="*/ 205312 h 227912"/>
                <a:gd name="connsiteX13" fmla="*/ 139650 w 227912"/>
                <a:gd name="connsiteY13" fmla="*/ 205312 h 227912"/>
                <a:gd name="connsiteX14" fmla="*/ 139650 w 227912"/>
                <a:gd name="connsiteY14" fmla="*/ 186993 h 227912"/>
                <a:gd name="connsiteX15" fmla="*/ 210783 w 227912"/>
                <a:gd name="connsiteY15" fmla="*/ 186993 h 227912"/>
                <a:gd name="connsiteX16" fmla="*/ 227913 w 227912"/>
                <a:gd name="connsiteY16" fmla="*/ 169626 h 227912"/>
                <a:gd name="connsiteX17" fmla="*/ 227913 w 227912"/>
                <a:gd name="connsiteY17" fmla="*/ 17129 h 227912"/>
                <a:gd name="connsiteX18" fmla="*/ 210783 w 227912"/>
                <a:gd name="connsiteY18" fmla="*/ 0 h 227912"/>
                <a:gd name="connsiteX19" fmla="*/ 17367 w 227912"/>
                <a:gd name="connsiteY19" fmla="*/ 6899 h 227912"/>
                <a:gd name="connsiteX20" fmla="*/ 210783 w 227912"/>
                <a:gd name="connsiteY20" fmla="*/ 6899 h 227912"/>
                <a:gd name="connsiteX21" fmla="*/ 221251 w 227912"/>
                <a:gd name="connsiteY21" fmla="*/ 17367 h 227912"/>
                <a:gd name="connsiteX22" fmla="*/ 221251 w 227912"/>
                <a:gd name="connsiteY22" fmla="*/ 40206 h 227912"/>
                <a:gd name="connsiteX23" fmla="*/ 204598 w 227912"/>
                <a:gd name="connsiteY23" fmla="*/ 65186 h 227912"/>
                <a:gd name="connsiteX24" fmla="*/ 188897 w 227912"/>
                <a:gd name="connsiteY24" fmla="*/ 58525 h 227912"/>
                <a:gd name="connsiteX25" fmla="*/ 184852 w 227912"/>
                <a:gd name="connsiteY25" fmla="*/ 59476 h 227912"/>
                <a:gd name="connsiteX26" fmla="*/ 169626 w 227912"/>
                <a:gd name="connsiteY26" fmla="*/ 77319 h 227912"/>
                <a:gd name="connsiteX27" fmla="*/ 117762 w 227912"/>
                <a:gd name="connsiteY27" fmla="*/ 35448 h 227912"/>
                <a:gd name="connsiteX28" fmla="*/ 65186 w 227912"/>
                <a:gd name="connsiteY28" fmla="*/ 80650 h 227912"/>
                <a:gd name="connsiteX29" fmla="*/ 53767 w 227912"/>
                <a:gd name="connsiteY29" fmla="*/ 77081 h 227912"/>
                <a:gd name="connsiteX30" fmla="*/ 49722 w 227912"/>
                <a:gd name="connsiteY30" fmla="*/ 78509 h 227912"/>
                <a:gd name="connsiteX31" fmla="*/ 29262 w 227912"/>
                <a:gd name="connsiteY31" fmla="*/ 110388 h 227912"/>
                <a:gd name="connsiteX32" fmla="*/ 6899 w 227912"/>
                <a:gd name="connsiteY32" fmla="*/ 94448 h 227912"/>
                <a:gd name="connsiteX33" fmla="*/ 6899 w 227912"/>
                <a:gd name="connsiteY33" fmla="*/ 17129 h 227912"/>
                <a:gd name="connsiteX34" fmla="*/ 17367 w 227912"/>
                <a:gd name="connsiteY34" fmla="*/ 6661 h 227912"/>
                <a:gd name="connsiteX35" fmla="*/ 6899 w 227912"/>
                <a:gd name="connsiteY35" fmla="*/ 103251 h 227912"/>
                <a:gd name="connsiteX36" fmla="*/ 28073 w 227912"/>
                <a:gd name="connsiteY36" fmla="*/ 118239 h 227912"/>
                <a:gd name="connsiteX37" fmla="*/ 29976 w 227912"/>
                <a:gd name="connsiteY37" fmla="*/ 118952 h 227912"/>
                <a:gd name="connsiteX38" fmla="*/ 30690 w 227912"/>
                <a:gd name="connsiteY38" fmla="*/ 118952 h 227912"/>
                <a:gd name="connsiteX39" fmla="*/ 32831 w 227912"/>
                <a:gd name="connsiteY39" fmla="*/ 117525 h 227912"/>
                <a:gd name="connsiteX40" fmla="*/ 53767 w 227912"/>
                <a:gd name="connsiteY40" fmla="*/ 84932 h 227912"/>
                <a:gd name="connsiteX41" fmla="*/ 64234 w 227912"/>
                <a:gd name="connsiteY41" fmla="*/ 88263 h 227912"/>
                <a:gd name="connsiteX42" fmla="*/ 64234 w 227912"/>
                <a:gd name="connsiteY42" fmla="*/ 88976 h 227912"/>
                <a:gd name="connsiteX43" fmla="*/ 117287 w 227912"/>
                <a:gd name="connsiteY43" fmla="*/ 142029 h 227912"/>
                <a:gd name="connsiteX44" fmla="*/ 141791 w 227912"/>
                <a:gd name="connsiteY44" fmla="*/ 136082 h 227912"/>
                <a:gd name="connsiteX45" fmla="*/ 160110 w 227912"/>
                <a:gd name="connsiteY45" fmla="*/ 154400 h 227912"/>
                <a:gd name="connsiteX46" fmla="*/ 6423 w 227912"/>
                <a:gd name="connsiteY46" fmla="*/ 154400 h 227912"/>
                <a:gd name="connsiteX47" fmla="*/ 6423 w 227912"/>
                <a:gd name="connsiteY47" fmla="*/ 103251 h 227912"/>
                <a:gd name="connsiteX48" fmla="*/ 148214 w 227912"/>
                <a:gd name="connsiteY48" fmla="*/ 132037 h 227912"/>
                <a:gd name="connsiteX49" fmla="*/ 161061 w 227912"/>
                <a:gd name="connsiteY49" fmla="*/ 119190 h 227912"/>
                <a:gd name="connsiteX50" fmla="*/ 189610 w 227912"/>
                <a:gd name="connsiteY50" fmla="*/ 147739 h 227912"/>
                <a:gd name="connsiteX51" fmla="*/ 189610 w 227912"/>
                <a:gd name="connsiteY51" fmla="*/ 157493 h 227912"/>
                <a:gd name="connsiteX52" fmla="*/ 186517 w 227912"/>
                <a:gd name="connsiteY52" fmla="*/ 160586 h 227912"/>
                <a:gd name="connsiteX53" fmla="*/ 176763 w 227912"/>
                <a:gd name="connsiteY53" fmla="*/ 160586 h 227912"/>
                <a:gd name="connsiteX54" fmla="*/ 148214 w 227912"/>
                <a:gd name="connsiteY54" fmla="*/ 132037 h 227912"/>
                <a:gd name="connsiteX55" fmla="*/ 117762 w 227912"/>
                <a:gd name="connsiteY55" fmla="*/ 134892 h 227912"/>
                <a:gd name="connsiteX56" fmla="*/ 71610 w 227912"/>
                <a:gd name="connsiteY56" fmla="*/ 88739 h 227912"/>
                <a:gd name="connsiteX57" fmla="*/ 117762 w 227912"/>
                <a:gd name="connsiteY57" fmla="*/ 42585 h 227912"/>
                <a:gd name="connsiteX58" fmla="*/ 163916 w 227912"/>
                <a:gd name="connsiteY58" fmla="*/ 88739 h 227912"/>
                <a:gd name="connsiteX59" fmla="*/ 117762 w 227912"/>
                <a:gd name="connsiteY59" fmla="*/ 134892 h 227912"/>
                <a:gd name="connsiteX60" fmla="*/ 144408 w 227912"/>
                <a:gd name="connsiteY60" fmla="*/ 212211 h 227912"/>
                <a:gd name="connsiteX61" fmla="*/ 156066 w 227912"/>
                <a:gd name="connsiteY61" fmla="*/ 221014 h 227912"/>
                <a:gd name="connsiteX62" fmla="*/ 71847 w 227912"/>
                <a:gd name="connsiteY62" fmla="*/ 221014 h 227912"/>
                <a:gd name="connsiteX63" fmla="*/ 83505 w 227912"/>
                <a:gd name="connsiteY63" fmla="*/ 212211 h 227912"/>
                <a:gd name="connsiteX64" fmla="*/ 144170 w 227912"/>
                <a:gd name="connsiteY64" fmla="*/ 212211 h 227912"/>
                <a:gd name="connsiteX65" fmla="*/ 95400 w 227912"/>
                <a:gd name="connsiteY65" fmla="*/ 205312 h 227912"/>
                <a:gd name="connsiteX66" fmla="*/ 95400 w 227912"/>
                <a:gd name="connsiteY66" fmla="*/ 186993 h 227912"/>
                <a:gd name="connsiteX67" fmla="*/ 132513 w 227912"/>
                <a:gd name="connsiteY67" fmla="*/ 186993 h 227912"/>
                <a:gd name="connsiteX68" fmla="*/ 132513 w 227912"/>
                <a:gd name="connsiteY68" fmla="*/ 205312 h 227912"/>
                <a:gd name="connsiteX69" fmla="*/ 95400 w 227912"/>
                <a:gd name="connsiteY69" fmla="*/ 205312 h 227912"/>
                <a:gd name="connsiteX70" fmla="*/ 221014 w 227912"/>
                <a:gd name="connsiteY70" fmla="*/ 169626 h 227912"/>
                <a:gd name="connsiteX71" fmla="*/ 210546 w 227912"/>
                <a:gd name="connsiteY71" fmla="*/ 180094 h 227912"/>
                <a:gd name="connsiteX72" fmla="*/ 17129 w 227912"/>
                <a:gd name="connsiteY72" fmla="*/ 180094 h 227912"/>
                <a:gd name="connsiteX73" fmla="*/ 6661 w 227912"/>
                <a:gd name="connsiteY73" fmla="*/ 169626 h 227912"/>
                <a:gd name="connsiteX74" fmla="*/ 6661 w 227912"/>
                <a:gd name="connsiteY74" fmla="*/ 161062 h 227912"/>
                <a:gd name="connsiteX75" fmla="*/ 167247 w 227912"/>
                <a:gd name="connsiteY75" fmla="*/ 161062 h 227912"/>
                <a:gd name="connsiteX76" fmla="*/ 171529 w 227912"/>
                <a:gd name="connsiteY76" fmla="*/ 165344 h 227912"/>
                <a:gd name="connsiteX77" fmla="*/ 181283 w 227912"/>
                <a:gd name="connsiteY77" fmla="*/ 169388 h 227912"/>
                <a:gd name="connsiteX78" fmla="*/ 191038 w 227912"/>
                <a:gd name="connsiteY78" fmla="*/ 165344 h 227912"/>
                <a:gd name="connsiteX79" fmla="*/ 194130 w 227912"/>
                <a:gd name="connsiteY79" fmla="*/ 162489 h 227912"/>
                <a:gd name="connsiteX80" fmla="*/ 195320 w 227912"/>
                <a:gd name="connsiteY80" fmla="*/ 161062 h 227912"/>
                <a:gd name="connsiteX81" fmla="*/ 221014 w 227912"/>
                <a:gd name="connsiteY81" fmla="*/ 161062 h 227912"/>
                <a:gd name="connsiteX82" fmla="*/ 221014 w 227912"/>
                <a:gd name="connsiteY82" fmla="*/ 169626 h 227912"/>
                <a:gd name="connsiteX83" fmla="*/ 198174 w 227912"/>
                <a:gd name="connsiteY83" fmla="*/ 154162 h 227912"/>
                <a:gd name="connsiteX84" fmla="*/ 194368 w 227912"/>
                <a:gd name="connsiteY84" fmla="*/ 142743 h 227912"/>
                <a:gd name="connsiteX85" fmla="*/ 164630 w 227912"/>
                <a:gd name="connsiteY85" fmla="*/ 113005 h 227912"/>
                <a:gd name="connsiteX86" fmla="*/ 170577 w 227912"/>
                <a:gd name="connsiteY86" fmla="*/ 88501 h 227912"/>
                <a:gd name="connsiteX87" fmla="*/ 170577 w 227912"/>
                <a:gd name="connsiteY87" fmla="*/ 86359 h 227912"/>
                <a:gd name="connsiteX88" fmla="*/ 188183 w 227912"/>
                <a:gd name="connsiteY88" fmla="*/ 65662 h 227912"/>
                <a:gd name="connsiteX89" fmla="*/ 204360 w 227912"/>
                <a:gd name="connsiteY89" fmla="*/ 72323 h 227912"/>
                <a:gd name="connsiteX90" fmla="*/ 208642 w 227912"/>
                <a:gd name="connsiteY90" fmla="*/ 71134 h 227912"/>
                <a:gd name="connsiteX91" fmla="*/ 221014 w 227912"/>
                <a:gd name="connsiteY91" fmla="*/ 52339 h 227912"/>
                <a:gd name="connsiteX92" fmla="*/ 221014 w 227912"/>
                <a:gd name="connsiteY92" fmla="*/ 154162 h 227912"/>
                <a:gd name="connsiteX93" fmla="*/ 198174 w 227912"/>
                <a:gd name="connsiteY93" fmla="*/ 154162 h 22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27912" h="227912">
                  <a:moveTo>
                    <a:pt x="210783" y="0"/>
                  </a:moveTo>
                  <a:lnTo>
                    <a:pt x="17367" y="0"/>
                  </a:lnTo>
                  <a:cubicBezTo>
                    <a:pt x="7851" y="0"/>
                    <a:pt x="0" y="7613"/>
                    <a:pt x="0" y="17129"/>
                  </a:cubicBezTo>
                  <a:lnTo>
                    <a:pt x="0" y="169626"/>
                  </a:lnTo>
                  <a:cubicBezTo>
                    <a:pt x="0" y="179142"/>
                    <a:pt x="7851" y="186993"/>
                    <a:pt x="17367" y="186993"/>
                  </a:cubicBezTo>
                  <a:lnTo>
                    <a:pt x="88501" y="186993"/>
                  </a:lnTo>
                  <a:lnTo>
                    <a:pt x="88501" y="205312"/>
                  </a:lnTo>
                  <a:lnTo>
                    <a:pt x="83505" y="205312"/>
                  </a:lnTo>
                  <a:cubicBezTo>
                    <a:pt x="73037" y="205312"/>
                    <a:pt x="64472" y="213876"/>
                    <a:pt x="64472" y="224582"/>
                  </a:cubicBezTo>
                  <a:cubicBezTo>
                    <a:pt x="64472" y="226485"/>
                    <a:pt x="65899" y="227913"/>
                    <a:pt x="68040" y="227913"/>
                  </a:cubicBezTo>
                  <a:lnTo>
                    <a:pt x="160110" y="227913"/>
                  </a:lnTo>
                  <a:cubicBezTo>
                    <a:pt x="162013" y="227913"/>
                    <a:pt x="163679" y="226485"/>
                    <a:pt x="163679" y="224582"/>
                  </a:cubicBezTo>
                  <a:cubicBezTo>
                    <a:pt x="163679" y="214114"/>
                    <a:pt x="155114" y="205312"/>
                    <a:pt x="144408" y="205312"/>
                  </a:cubicBezTo>
                  <a:lnTo>
                    <a:pt x="139650" y="205312"/>
                  </a:lnTo>
                  <a:lnTo>
                    <a:pt x="139650" y="186993"/>
                  </a:lnTo>
                  <a:lnTo>
                    <a:pt x="210783" y="186993"/>
                  </a:lnTo>
                  <a:cubicBezTo>
                    <a:pt x="220300" y="186993"/>
                    <a:pt x="227913" y="179142"/>
                    <a:pt x="227913" y="169626"/>
                  </a:cubicBezTo>
                  <a:lnTo>
                    <a:pt x="227913" y="17129"/>
                  </a:lnTo>
                  <a:cubicBezTo>
                    <a:pt x="227913" y="7613"/>
                    <a:pt x="220062" y="0"/>
                    <a:pt x="210783" y="0"/>
                  </a:cubicBezTo>
                  <a:close/>
                  <a:moveTo>
                    <a:pt x="17367" y="6899"/>
                  </a:moveTo>
                  <a:lnTo>
                    <a:pt x="210783" y="6899"/>
                  </a:lnTo>
                  <a:cubicBezTo>
                    <a:pt x="216494" y="6899"/>
                    <a:pt x="221251" y="11657"/>
                    <a:pt x="221251" y="17367"/>
                  </a:cubicBezTo>
                  <a:lnTo>
                    <a:pt x="221251" y="40206"/>
                  </a:lnTo>
                  <a:lnTo>
                    <a:pt x="204598" y="65186"/>
                  </a:lnTo>
                  <a:lnTo>
                    <a:pt x="188897" y="58525"/>
                  </a:lnTo>
                  <a:cubicBezTo>
                    <a:pt x="187469" y="58049"/>
                    <a:pt x="186042" y="58525"/>
                    <a:pt x="184852" y="59476"/>
                  </a:cubicBezTo>
                  <a:lnTo>
                    <a:pt x="169626" y="77319"/>
                  </a:lnTo>
                  <a:cubicBezTo>
                    <a:pt x="164392" y="53529"/>
                    <a:pt x="143218" y="35448"/>
                    <a:pt x="117762" y="35448"/>
                  </a:cubicBezTo>
                  <a:cubicBezTo>
                    <a:pt x="91117" y="35448"/>
                    <a:pt x="68992" y="55194"/>
                    <a:pt x="65186" y="80650"/>
                  </a:cubicBezTo>
                  <a:lnTo>
                    <a:pt x="53767" y="77081"/>
                  </a:lnTo>
                  <a:cubicBezTo>
                    <a:pt x="52339" y="76605"/>
                    <a:pt x="50674" y="77081"/>
                    <a:pt x="49722" y="78509"/>
                  </a:cubicBezTo>
                  <a:lnTo>
                    <a:pt x="29262" y="110388"/>
                  </a:lnTo>
                  <a:lnTo>
                    <a:pt x="6899" y="94448"/>
                  </a:lnTo>
                  <a:lnTo>
                    <a:pt x="6899" y="17129"/>
                  </a:lnTo>
                  <a:cubicBezTo>
                    <a:pt x="6899" y="11419"/>
                    <a:pt x="11657" y="6661"/>
                    <a:pt x="17367" y="6661"/>
                  </a:cubicBezTo>
                  <a:close/>
                  <a:moveTo>
                    <a:pt x="6899" y="103251"/>
                  </a:moveTo>
                  <a:lnTo>
                    <a:pt x="28073" y="118239"/>
                  </a:lnTo>
                  <a:cubicBezTo>
                    <a:pt x="28073" y="118239"/>
                    <a:pt x="29500" y="118952"/>
                    <a:pt x="29976" y="118952"/>
                  </a:cubicBezTo>
                  <a:cubicBezTo>
                    <a:pt x="30214" y="118952"/>
                    <a:pt x="30452" y="118952"/>
                    <a:pt x="30690" y="118952"/>
                  </a:cubicBezTo>
                  <a:cubicBezTo>
                    <a:pt x="31641" y="118952"/>
                    <a:pt x="32355" y="118239"/>
                    <a:pt x="32831" y="117525"/>
                  </a:cubicBezTo>
                  <a:lnTo>
                    <a:pt x="53767" y="84932"/>
                  </a:lnTo>
                  <a:lnTo>
                    <a:pt x="64234" y="88263"/>
                  </a:lnTo>
                  <a:cubicBezTo>
                    <a:pt x="64234" y="88263"/>
                    <a:pt x="64234" y="88739"/>
                    <a:pt x="64234" y="88976"/>
                  </a:cubicBezTo>
                  <a:cubicBezTo>
                    <a:pt x="64234" y="118239"/>
                    <a:pt x="88024" y="142029"/>
                    <a:pt x="117287" y="142029"/>
                  </a:cubicBezTo>
                  <a:cubicBezTo>
                    <a:pt x="126089" y="142029"/>
                    <a:pt x="134416" y="139888"/>
                    <a:pt x="141791" y="136082"/>
                  </a:cubicBezTo>
                  <a:lnTo>
                    <a:pt x="160110" y="154400"/>
                  </a:lnTo>
                  <a:lnTo>
                    <a:pt x="6423" y="154400"/>
                  </a:lnTo>
                  <a:lnTo>
                    <a:pt x="6423" y="103251"/>
                  </a:lnTo>
                  <a:close/>
                  <a:moveTo>
                    <a:pt x="148214" y="132037"/>
                  </a:moveTo>
                  <a:cubicBezTo>
                    <a:pt x="153211" y="128469"/>
                    <a:pt x="157493" y="124186"/>
                    <a:pt x="161061" y="119190"/>
                  </a:cubicBezTo>
                  <a:lnTo>
                    <a:pt x="189610" y="147739"/>
                  </a:lnTo>
                  <a:cubicBezTo>
                    <a:pt x="192227" y="150356"/>
                    <a:pt x="192227" y="154876"/>
                    <a:pt x="189610" y="157493"/>
                  </a:cubicBezTo>
                  <a:lnTo>
                    <a:pt x="186517" y="160586"/>
                  </a:lnTo>
                  <a:cubicBezTo>
                    <a:pt x="183900" y="163203"/>
                    <a:pt x="179380" y="163203"/>
                    <a:pt x="176763" y="160586"/>
                  </a:cubicBezTo>
                  <a:lnTo>
                    <a:pt x="148214" y="132037"/>
                  </a:lnTo>
                  <a:close/>
                  <a:moveTo>
                    <a:pt x="117762" y="134892"/>
                  </a:moveTo>
                  <a:cubicBezTo>
                    <a:pt x="92307" y="134892"/>
                    <a:pt x="71610" y="114194"/>
                    <a:pt x="71610" y="88739"/>
                  </a:cubicBezTo>
                  <a:cubicBezTo>
                    <a:pt x="71610" y="63283"/>
                    <a:pt x="92307" y="42585"/>
                    <a:pt x="117762" y="42585"/>
                  </a:cubicBezTo>
                  <a:cubicBezTo>
                    <a:pt x="143218" y="42585"/>
                    <a:pt x="163916" y="63283"/>
                    <a:pt x="163916" y="88739"/>
                  </a:cubicBezTo>
                  <a:cubicBezTo>
                    <a:pt x="163916" y="114194"/>
                    <a:pt x="143218" y="134892"/>
                    <a:pt x="117762" y="134892"/>
                  </a:cubicBezTo>
                  <a:close/>
                  <a:moveTo>
                    <a:pt x="144408" y="212211"/>
                  </a:moveTo>
                  <a:cubicBezTo>
                    <a:pt x="149880" y="212211"/>
                    <a:pt x="154638" y="216018"/>
                    <a:pt x="156066" y="221014"/>
                  </a:cubicBezTo>
                  <a:lnTo>
                    <a:pt x="71847" y="221014"/>
                  </a:lnTo>
                  <a:cubicBezTo>
                    <a:pt x="73274" y="216018"/>
                    <a:pt x="78033" y="212211"/>
                    <a:pt x="83505" y="212211"/>
                  </a:cubicBezTo>
                  <a:lnTo>
                    <a:pt x="144170" y="212211"/>
                  </a:lnTo>
                  <a:close/>
                  <a:moveTo>
                    <a:pt x="95400" y="205312"/>
                  </a:moveTo>
                  <a:lnTo>
                    <a:pt x="95400" y="186993"/>
                  </a:lnTo>
                  <a:lnTo>
                    <a:pt x="132513" y="186993"/>
                  </a:lnTo>
                  <a:lnTo>
                    <a:pt x="132513" y="205312"/>
                  </a:lnTo>
                  <a:lnTo>
                    <a:pt x="95400" y="205312"/>
                  </a:lnTo>
                  <a:close/>
                  <a:moveTo>
                    <a:pt x="221014" y="169626"/>
                  </a:moveTo>
                  <a:cubicBezTo>
                    <a:pt x="221014" y="175336"/>
                    <a:pt x="216255" y="180094"/>
                    <a:pt x="210546" y="180094"/>
                  </a:cubicBezTo>
                  <a:lnTo>
                    <a:pt x="17129" y="180094"/>
                  </a:lnTo>
                  <a:cubicBezTo>
                    <a:pt x="11419" y="180094"/>
                    <a:pt x="6661" y="175336"/>
                    <a:pt x="6661" y="169626"/>
                  </a:cubicBezTo>
                  <a:lnTo>
                    <a:pt x="6661" y="161062"/>
                  </a:lnTo>
                  <a:lnTo>
                    <a:pt x="167247" y="161062"/>
                  </a:lnTo>
                  <a:lnTo>
                    <a:pt x="171529" y="165344"/>
                  </a:lnTo>
                  <a:cubicBezTo>
                    <a:pt x="174147" y="168199"/>
                    <a:pt x="177715" y="169388"/>
                    <a:pt x="181283" y="169388"/>
                  </a:cubicBezTo>
                  <a:cubicBezTo>
                    <a:pt x="184852" y="169388"/>
                    <a:pt x="188420" y="167961"/>
                    <a:pt x="191038" y="165344"/>
                  </a:cubicBezTo>
                  <a:lnTo>
                    <a:pt x="194130" y="162489"/>
                  </a:lnTo>
                  <a:cubicBezTo>
                    <a:pt x="194130" y="162489"/>
                    <a:pt x="194844" y="161775"/>
                    <a:pt x="195320" y="161062"/>
                  </a:cubicBezTo>
                  <a:lnTo>
                    <a:pt x="221014" y="161062"/>
                  </a:lnTo>
                  <a:lnTo>
                    <a:pt x="221014" y="169626"/>
                  </a:lnTo>
                  <a:close/>
                  <a:moveTo>
                    <a:pt x="198174" y="154162"/>
                  </a:moveTo>
                  <a:cubicBezTo>
                    <a:pt x="198651" y="150118"/>
                    <a:pt x="197461" y="145836"/>
                    <a:pt x="194368" y="142743"/>
                  </a:cubicBezTo>
                  <a:lnTo>
                    <a:pt x="164630" y="113005"/>
                  </a:lnTo>
                  <a:cubicBezTo>
                    <a:pt x="168436" y="105630"/>
                    <a:pt x="170577" y="97303"/>
                    <a:pt x="170577" y="88501"/>
                  </a:cubicBezTo>
                  <a:cubicBezTo>
                    <a:pt x="170577" y="87787"/>
                    <a:pt x="170577" y="87073"/>
                    <a:pt x="170577" y="86359"/>
                  </a:cubicBezTo>
                  <a:lnTo>
                    <a:pt x="188183" y="65662"/>
                  </a:lnTo>
                  <a:lnTo>
                    <a:pt x="204360" y="72323"/>
                  </a:lnTo>
                  <a:cubicBezTo>
                    <a:pt x="205788" y="73037"/>
                    <a:pt x="207690" y="72323"/>
                    <a:pt x="208642" y="71134"/>
                  </a:cubicBezTo>
                  <a:lnTo>
                    <a:pt x="221014" y="52339"/>
                  </a:lnTo>
                  <a:lnTo>
                    <a:pt x="221014" y="154162"/>
                  </a:lnTo>
                  <a:lnTo>
                    <a:pt x="198174" y="154162"/>
                  </a:lnTo>
                  <a:close/>
                </a:path>
              </a:pathLst>
            </a:custGeom>
            <a:solidFill>
              <a:srgbClr val="4D4D4D"/>
            </a:solidFill>
            <a:ln w="23773" cap="flat">
              <a:noFill/>
              <a:prstDash val="solid"/>
              <a:miter/>
            </a:ln>
          </p:spPr>
          <p:txBody>
            <a:bodyPr rtlCol="0" anchor="ctr"/>
            <a:lstStyle/>
            <a:p>
              <a:endParaRPr lang="es-CO"/>
            </a:p>
          </p:txBody>
        </p:sp>
        <p:sp>
          <p:nvSpPr>
            <p:cNvPr id="36" name="Forma libre: forma 35">
              <a:extLst>
                <a:ext uri="{FF2B5EF4-FFF2-40B4-BE49-F238E27FC236}">
                  <a16:creationId xmlns:a16="http://schemas.microsoft.com/office/drawing/2014/main" id="{2C46CDD1-2798-D4AB-DCFB-C87FB7940E8B}"/>
                </a:ext>
              </a:extLst>
            </p:cNvPr>
            <p:cNvSpPr/>
            <p:nvPr/>
          </p:nvSpPr>
          <p:spPr>
            <a:xfrm>
              <a:off x="10591506" y="3066489"/>
              <a:ext cx="32830" cy="66851"/>
            </a:xfrm>
            <a:custGeom>
              <a:avLst/>
              <a:gdLst>
                <a:gd name="connsiteX0" fmla="*/ 16415 w 32830"/>
                <a:gd name="connsiteY0" fmla="*/ 13323 h 66851"/>
                <a:gd name="connsiteX1" fmla="*/ 25932 w 32830"/>
                <a:gd name="connsiteY1" fmla="*/ 21649 h 66851"/>
                <a:gd name="connsiteX2" fmla="*/ 29262 w 32830"/>
                <a:gd name="connsiteY2" fmla="*/ 25218 h 66851"/>
                <a:gd name="connsiteX3" fmla="*/ 32830 w 32830"/>
                <a:gd name="connsiteY3" fmla="*/ 21649 h 66851"/>
                <a:gd name="connsiteX4" fmla="*/ 19746 w 32830"/>
                <a:gd name="connsiteY4" fmla="*/ 6899 h 66851"/>
                <a:gd name="connsiteX5" fmla="*/ 19746 w 32830"/>
                <a:gd name="connsiteY5" fmla="*/ 3569 h 66851"/>
                <a:gd name="connsiteX6" fmla="*/ 16415 w 32830"/>
                <a:gd name="connsiteY6" fmla="*/ 0 h 66851"/>
                <a:gd name="connsiteX7" fmla="*/ 13084 w 32830"/>
                <a:gd name="connsiteY7" fmla="*/ 3569 h 66851"/>
                <a:gd name="connsiteX8" fmla="*/ 13084 w 32830"/>
                <a:gd name="connsiteY8" fmla="*/ 6899 h 66851"/>
                <a:gd name="connsiteX9" fmla="*/ 0 w 32830"/>
                <a:gd name="connsiteY9" fmla="*/ 21649 h 66851"/>
                <a:gd name="connsiteX10" fmla="*/ 16415 w 32830"/>
                <a:gd name="connsiteY10" fmla="*/ 36875 h 66851"/>
                <a:gd name="connsiteX11" fmla="*/ 25932 w 32830"/>
                <a:gd name="connsiteY11" fmla="*/ 45202 h 66851"/>
                <a:gd name="connsiteX12" fmla="*/ 16415 w 32830"/>
                <a:gd name="connsiteY12" fmla="*/ 53529 h 66851"/>
                <a:gd name="connsiteX13" fmla="*/ 6899 w 32830"/>
                <a:gd name="connsiteY13" fmla="*/ 45202 h 66851"/>
                <a:gd name="connsiteX14" fmla="*/ 3568 w 32830"/>
                <a:gd name="connsiteY14" fmla="*/ 41871 h 66851"/>
                <a:gd name="connsiteX15" fmla="*/ 0 w 32830"/>
                <a:gd name="connsiteY15" fmla="*/ 45202 h 66851"/>
                <a:gd name="connsiteX16" fmla="*/ 13084 w 32830"/>
                <a:gd name="connsiteY16" fmla="*/ 60190 h 66851"/>
                <a:gd name="connsiteX17" fmla="*/ 13084 w 32830"/>
                <a:gd name="connsiteY17" fmla="*/ 63521 h 66851"/>
                <a:gd name="connsiteX18" fmla="*/ 16415 w 32830"/>
                <a:gd name="connsiteY18" fmla="*/ 66851 h 66851"/>
                <a:gd name="connsiteX19" fmla="*/ 19746 w 32830"/>
                <a:gd name="connsiteY19" fmla="*/ 63521 h 66851"/>
                <a:gd name="connsiteX20" fmla="*/ 19746 w 32830"/>
                <a:gd name="connsiteY20" fmla="*/ 60190 h 66851"/>
                <a:gd name="connsiteX21" fmla="*/ 32830 w 32830"/>
                <a:gd name="connsiteY21" fmla="*/ 45202 h 66851"/>
                <a:gd name="connsiteX22" fmla="*/ 16415 w 32830"/>
                <a:gd name="connsiteY22" fmla="*/ 29976 h 66851"/>
                <a:gd name="connsiteX23" fmla="*/ 6899 w 32830"/>
                <a:gd name="connsiteY23" fmla="*/ 21649 h 66851"/>
                <a:gd name="connsiteX24" fmla="*/ 16415 w 32830"/>
                <a:gd name="connsiteY24" fmla="*/ 13323 h 6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830" h="66851">
                  <a:moveTo>
                    <a:pt x="16415" y="13323"/>
                  </a:moveTo>
                  <a:cubicBezTo>
                    <a:pt x="21649" y="13323"/>
                    <a:pt x="25932" y="16891"/>
                    <a:pt x="25932" y="21649"/>
                  </a:cubicBezTo>
                  <a:cubicBezTo>
                    <a:pt x="25932" y="23553"/>
                    <a:pt x="27359" y="25218"/>
                    <a:pt x="29262" y="25218"/>
                  </a:cubicBezTo>
                  <a:cubicBezTo>
                    <a:pt x="31165" y="25218"/>
                    <a:pt x="32830" y="23553"/>
                    <a:pt x="32830" y="21649"/>
                  </a:cubicBezTo>
                  <a:cubicBezTo>
                    <a:pt x="32830" y="14274"/>
                    <a:pt x="27359" y="8327"/>
                    <a:pt x="19746" y="6899"/>
                  </a:cubicBezTo>
                  <a:lnTo>
                    <a:pt x="19746" y="3569"/>
                  </a:lnTo>
                  <a:cubicBezTo>
                    <a:pt x="19746" y="1665"/>
                    <a:pt x="18318" y="0"/>
                    <a:pt x="16415" y="0"/>
                  </a:cubicBezTo>
                  <a:cubicBezTo>
                    <a:pt x="14512" y="0"/>
                    <a:pt x="13084" y="1427"/>
                    <a:pt x="13084" y="3569"/>
                  </a:cubicBezTo>
                  <a:lnTo>
                    <a:pt x="13084" y="6899"/>
                  </a:lnTo>
                  <a:cubicBezTo>
                    <a:pt x="5709" y="8327"/>
                    <a:pt x="0" y="14512"/>
                    <a:pt x="0" y="21649"/>
                  </a:cubicBezTo>
                  <a:cubicBezTo>
                    <a:pt x="0" y="28786"/>
                    <a:pt x="4282" y="36875"/>
                    <a:pt x="16415" y="36875"/>
                  </a:cubicBezTo>
                  <a:cubicBezTo>
                    <a:pt x="22839" y="36875"/>
                    <a:pt x="25932" y="39730"/>
                    <a:pt x="25932" y="45202"/>
                  </a:cubicBezTo>
                  <a:cubicBezTo>
                    <a:pt x="25932" y="49722"/>
                    <a:pt x="21649" y="53529"/>
                    <a:pt x="16415" y="53529"/>
                  </a:cubicBezTo>
                  <a:cubicBezTo>
                    <a:pt x="11181" y="53529"/>
                    <a:pt x="6899" y="49722"/>
                    <a:pt x="6899" y="45202"/>
                  </a:cubicBezTo>
                  <a:cubicBezTo>
                    <a:pt x="6899" y="43299"/>
                    <a:pt x="5471" y="41871"/>
                    <a:pt x="3568" y="41871"/>
                  </a:cubicBezTo>
                  <a:cubicBezTo>
                    <a:pt x="1665" y="41871"/>
                    <a:pt x="0" y="43299"/>
                    <a:pt x="0" y="45202"/>
                  </a:cubicBezTo>
                  <a:cubicBezTo>
                    <a:pt x="0" y="52577"/>
                    <a:pt x="5471" y="58525"/>
                    <a:pt x="13084" y="60190"/>
                  </a:cubicBezTo>
                  <a:lnTo>
                    <a:pt x="13084" y="63521"/>
                  </a:lnTo>
                  <a:cubicBezTo>
                    <a:pt x="13084" y="65424"/>
                    <a:pt x="14512" y="66851"/>
                    <a:pt x="16415" y="66851"/>
                  </a:cubicBezTo>
                  <a:cubicBezTo>
                    <a:pt x="18318" y="66851"/>
                    <a:pt x="19746" y="65424"/>
                    <a:pt x="19746" y="63521"/>
                  </a:cubicBezTo>
                  <a:lnTo>
                    <a:pt x="19746" y="60190"/>
                  </a:lnTo>
                  <a:cubicBezTo>
                    <a:pt x="27121" y="58763"/>
                    <a:pt x="32830" y="52577"/>
                    <a:pt x="32830" y="45202"/>
                  </a:cubicBezTo>
                  <a:cubicBezTo>
                    <a:pt x="32830" y="37827"/>
                    <a:pt x="28548" y="29976"/>
                    <a:pt x="16415" y="29976"/>
                  </a:cubicBezTo>
                  <a:cubicBezTo>
                    <a:pt x="10230" y="29976"/>
                    <a:pt x="6899" y="27121"/>
                    <a:pt x="6899" y="21649"/>
                  </a:cubicBezTo>
                  <a:cubicBezTo>
                    <a:pt x="6899" y="17129"/>
                    <a:pt x="11181" y="13323"/>
                    <a:pt x="16415" y="13323"/>
                  </a:cubicBezTo>
                  <a:close/>
                </a:path>
              </a:pathLst>
            </a:custGeom>
            <a:solidFill>
              <a:srgbClr val="C69F41"/>
            </a:solidFill>
            <a:ln w="23773" cap="flat">
              <a:noFill/>
              <a:prstDash val="solid"/>
              <a:miter/>
            </a:ln>
          </p:spPr>
          <p:txBody>
            <a:bodyPr rtlCol="0" anchor="ctr"/>
            <a:lstStyle/>
            <a:p>
              <a:endParaRPr lang="es-CO"/>
            </a:p>
          </p:txBody>
        </p:sp>
      </p:grpSp>
      <p:grpSp>
        <p:nvGrpSpPr>
          <p:cNvPr id="40" name="Gráfico 9">
            <a:extLst>
              <a:ext uri="{FF2B5EF4-FFF2-40B4-BE49-F238E27FC236}">
                <a16:creationId xmlns:a16="http://schemas.microsoft.com/office/drawing/2014/main" id="{6B05A1C8-0EB1-4C4A-FE2F-041F090C89D6}"/>
              </a:ext>
            </a:extLst>
          </p:cNvPr>
          <p:cNvGrpSpPr>
            <a:grpSpLocks noChangeAspect="1"/>
          </p:cNvGrpSpPr>
          <p:nvPr/>
        </p:nvGrpSpPr>
        <p:grpSpPr>
          <a:xfrm>
            <a:off x="1366723" y="3455315"/>
            <a:ext cx="365968" cy="401100"/>
            <a:chOff x="6972485" y="4320104"/>
            <a:chExt cx="206724" cy="226569"/>
          </a:xfrm>
          <a:solidFill>
            <a:srgbClr val="4D4D4D"/>
          </a:solidFill>
        </p:grpSpPr>
        <p:sp>
          <p:nvSpPr>
            <p:cNvPr id="41" name="Forma libre: forma 40">
              <a:extLst>
                <a:ext uri="{FF2B5EF4-FFF2-40B4-BE49-F238E27FC236}">
                  <a16:creationId xmlns:a16="http://schemas.microsoft.com/office/drawing/2014/main" id="{C2B5E850-AE31-5E92-E894-0D30FDB745B9}"/>
                </a:ext>
              </a:extLst>
            </p:cNvPr>
            <p:cNvSpPr/>
            <p:nvPr/>
          </p:nvSpPr>
          <p:spPr>
            <a:xfrm>
              <a:off x="6999891" y="4320104"/>
              <a:ext cx="41580" cy="41580"/>
            </a:xfrm>
            <a:custGeom>
              <a:avLst/>
              <a:gdLst>
                <a:gd name="connsiteX0" fmla="*/ 20791 w 41580"/>
                <a:gd name="connsiteY0" fmla="*/ 41581 h 41580"/>
                <a:gd name="connsiteX1" fmla="*/ 41581 w 41580"/>
                <a:gd name="connsiteY1" fmla="*/ 20790 h 41580"/>
                <a:gd name="connsiteX2" fmla="*/ 20791 w 41580"/>
                <a:gd name="connsiteY2" fmla="*/ 0 h 41580"/>
                <a:gd name="connsiteX3" fmla="*/ 0 w 41580"/>
                <a:gd name="connsiteY3" fmla="*/ 20790 h 41580"/>
                <a:gd name="connsiteX4" fmla="*/ 20791 w 41580"/>
                <a:gd name="connsiteY4" fmla="*/ 41581 h 41580"/>
                <a:gd name="connsiteX5" fmla="*/ 20791 w 41580"/>
                <a:gd name="connsiteY5" fmla="*/ 6851 h 41580"/>
                <a:gd name="connsiteX6" fmla="*/ 34730 w 41580"/>
                <a:gd name="connsiteY6" fmla="*/ 20790 h 41580"/>
                <a:gd name="connsiteX7" fmla="*/ 20791 w 41580"/>
                <a:gd name="connsiteY7" fmla="*/ 34730 h 41580"/>
                <a:gd name="connsiteX8" fmla="*/ 6851 w 41580"/>
                <a:gd name="connsiteY8" fmla="*/ 20790 h 41580"/>
                <a:gd name="connsiteX9" fmla="*/ 20791 w 41580"/>
                <a:gd name="connsiteY9" fmla="*/ 6851 h 4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80" h="41580">
                  <a:moveTo>
                    <a:pt x="20791" y="41581"/>
                  </a:moveTo>
                  <a:cubicBezTo>
                    <a:pt x="32367" y="41581"/>
                    <a:pt x="41581" y="32131"/>
                    <a:pt x="41581" y="20790"/>
                  </a:cubicBezTo>
                  <a:cubicBezTo>
                    <a:pt x="41581" y="9450"/>
                    <a:pt x="32131" y="0"/>
                    <a:pt x="20791" y="0"/>
                  </a:cubicBezTo>
                  <a:cubicBezTo>
                    <a:pt x="9450" y="0"/>
                    <a:pt x="0" y="9450"/>
                    <a:pt x="0" y="20790"/>
                  </a:cubicBezTo>
                  <a:cubicBezTo>
                    <a:pt x="0" y="32131"/>
                    <a:pt x="9450" y="41581"/>
                    <a:pt x="20791" y="41581"/>
                  </a:cubicBezTo>
                  <a:close/>
                  <a:moveTo>
                    <a:pt x="20791" y="6851"/>
                  </a:moveTo>
                  <a:cubicBezTo>
                    <a:pt x="28587" y="6851"/>
                    <a:pt x="34730" y="12994"/>
                    <a:pt x="34730" y="20790"/>
                  </a:cubicBezTo>
                  <a:cubicBezTo>
                    <a:pt x="34730" y="28587"/>
                    <a:pt x="28350" y="34730"/>
                    <a:pt x="20791" y="34730"/>
                  </a:cubicBezTo>
                  <a:cubicBezTo>
                    <a:pt x="13230" y="34730"/>
                    <a:pt x="6851" y="28351"/>
                    <a:pt x="6851" y="20790"/>
                  </a:cubicBezTo>
                  <a:cubicBezTo>
                    <a:pt x="6851" y="13230"/>
                    <a:pt x="13230" y="6851"/>
                    <a:pt x="20791" y="6851"/>
                  </a:cubicBezTo>
                  <a:close/>
                </a:path>
              </a:pathLst>
            </a:custGeom>
            <a:solidFill>
              <a:srgbClr val="4D4D4D"/>
            </a:solidFill>
            <a:ln w="23606" cap="flat">
              <a:noFill/>
              <a:prstDash val="solid"/>
              <a:miter/>
            </a:ln>
          </p:spPr>
          <p:txBody>
            <a:bodyPr rtlCol="0" anchor="ctr"/>
            <a:lstStyle/>
            <a:p>
              <a:endParaRPr lang="es-CO"/>
            </a:p>
          </p:txBody>
        </p:sp>
        <p:sp>
          <p:nvSpPr>
            <p:cNvPr id="42" name="Forma libre: forma 41">
              <a:extLst>
                <a:ext uri="{FF2B5EF4-FFF2-40B4-BE49-F238E27FC236}">
                  <a16:creationId xmlns:a16="http://schemas.microsoft.com/office/drawing/2014/main" id="{2E06BA6B-9693-FEF2-92BC-7750A160AFC6}"/>
                </a:ext>
              </a:extLst>
            </p:cNvPr>
            <p:cNvSpPr/>
            <p:nvPr/>
          </p:nvSpPr>
          <p:spPr>
            <a:xfrm>
              <a:off x="7119200" y="4330027"/>
              <a:ext cx="36383" cy="36383"/>
            </a:xfrm>
            <a:custGeom>
              <a:avLst/>
              <a:gdLst>
                <a:gd name="connsiteX0" fmla="*/ 18191 w 36383"/>
                <a:gd name="connsiteY0" fmla="*/ 36383 h 36383"/>
                <a:gd name="connsiteX1" fmla="*/ 36384 w 36383"/>
                <a:gd name="connsiteY1" fmla="*/ 18192 h 36383"/>
                <a:gd name="connsiteX2" fmla="*/ 18191 w 36383"/>
                <a:gd name="connsiteY2" fmla="*/ 0 h 36383"/>
                <a:gd name="connsiteX3" fmla="*/ 0 w 36383"/>
                <a:gd name="connsiteY3" fmla="*/ 18192 h 36383"/>
                <a:gd name="connsiteX4" fmla="*/ 18191 w 36383"/>
                <a:gd name="connsiteY4" fmla="*/ 36383 h 36383"/>
                <a:gd name="connsiteX5" fmla="*/ 18191 w 36383"/>
                <a:gd name="connsiteY5" fmla="*/ 7088 h 36383"/>
                <a:gd name="connsiteX6" fmla="*/ 29532 w 36383"/>
                <a:gd name="connsiteY6" fmla="*/ 18192 h 36383"/>
                <a:gd name="connsiteX7" fmla="*/ 18191 w 36383"/>
                <a:gd name="connsiteY7" fmla="*/ 29532 h 36383"/>
                <a:gd name="connsiteX8" fmla="*/ 6852 w 36383"/>
                <a:gd name="connsiteY8" fmla="*/ 18192 h 36383"/>
                <a:gd name="connsiteX9" fmla="*/ 18191 w 36383"/>
                <a:gd name="connsiteY9" fmla="*/ 7088 h 3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83" h="36383">
                  <a:moveTo>
                    <a:pt x="18191" y="36383"/>
                  </a:moveTo>
                  <a:cubicBezTo>
                    <a:pt x="28115" y="36383"/>
                    <a:pt x="36384" y="28351"/>
                    <a:pt x="36384" y="18192"/>
                  </a:cubicBezTo>
                  <a:cubicBezTo>
                    <a:pt x="36384" y="8033"/>
                    <a:pt x="28351" y="0"/>
                    <a:pt x="18191" y="0"/>
                  </a:cubicBezTo>
                  <a:cubicBezTo>
                    <a:pt x="8033" y="0"/>
                    <a:pt x="0" y="8269"/>
                    <a:pt x="0" y="18192"/>
                  </a:cubicBezTo>
                  <a:cubicBezTo>
                    <a:pt x="0" y="28115"/>
                    <a:pt x="8033" y="36383"/>
                    <a:pt x="18191" y="36383"/>
                  </a:cubicBezTo>
                  <a:close/>
                  <a:moveTo>
                    <a:pt x="18191" y="7088"/>
                  </a:moveTo>
                  <a:cubicBezTo>
                    <a:pt x="24334" y="7088"/>
                    <a:pt x="29532" y="12049"/>
                    <a:pt x="29532" y="18192"/>
                  </a:cubicBezTo>
                  <a:cubicBezTo>
                    <a:pt x="29532" y="24334"/>
                    <a:pt x="24571" y="29532"/>
                    <a:pt x="18191" y="29532"/>
                  </a:cubicBezTo>
                  <a:cubicBezTo>
                    <a:pt x="11813" y="29532"/>
                    <a:pt x="6852" y="24334"/>
                    <a:pt x="6852" y="18192"/>
                  </a:cubicBezTo>
                  <a:cubicBezTo>
                    <a:pt x="6852" y="12049"/>
                    <a:pt x="12049" y="7088"/>
                    <a:pt x="18191" y="7088"/>
                  </a:cubicBezTo>
                  <a:close/>
                </a:path>
              </a:pathLst>
            </a:custGeom>
            <a:solidFill>
              <a:srgbClr val="4D4D4D"/>
            </a:solidFill>
            <a:ln w="23606" cap="flat">
              <a:noFill/>
              <a:prstDash val="solid"/>
              <a:miter/>
            </a:ln>
          </p:spPr>
          <p:txBody>
            <a:bodyPr rtlCol="0" anchor="ctr"/>
            <a:lstStyle/>
            <a:p>
              <a:endParaRPr lang="es-CO"/>
            </a:p>
          </p:txBody>
        </p:sp>
        <p:sp>
          <p:nvSpPr>
            <p:cNvPr id="43" name="Forma libre: forma 42">
              <a:extLst>
                <a:ext uri="{FF2B5EF4-FFF2-40B4-BE49-F238E27FC236}">
                  <a16:creationId xmlns:a16="http://schemas.microsoft.com/office/drawing/2014/main" id="{73095EC5-FFD7-AE12-E6BF-B579D874C681}"/>
                </a:ext>
              </a:extLst>
            </p:cNvPr>
            <p:cNvSpPr/>
            <p:nvPr/>
          </p:nvSpPr>
          <p:spPr>
            <a:xfrm>
              <a:off x="7082108" y="4372789"/>
              <a:ext cx="97101" cy="149313"/>
            </a:xfrm>
            <a:custGeom>
              <a:avLst/>
              <a:gdLst>
                <a:gd name="connsiteX0" fmla="*/ 79855 w 97101"/>
                <a:gd name="connsiteY0" fmla="*/ 79618 h 149313"/>
                <a:gd name="connsiteX1" fmla="*/ 85289 w 97101"/>
                <a:gd name="connsiteY1" fmla="*/ 81036 h 149313"/>
                <a:gd name="connsiteX2" fmla="*/ 97102 w 97101"/>
                <a:gd name="connsiteY2" fmla="*/ 69223 h 149313"/>
                <a:gd name="connsiteX3" fmla="*/ 97102 w 97101"/>
                <a:gd name="connsiteY3" fmla="*/ 20318 h 149313"/>
                <a:gd name="connsiteX4" fmla="*/ 76783 w 97101"/>
                <a:gd name="connsiteY4" fmla="*/ 0 h 149313"/>
                <a:gd name="connsiteX5" fmla="*/ 34021 w 97101"/>
                <a:gd name="connsiteY5" fmla="*/ 0 h 149313"/>
                <a:gd name="connsiteX6" fmla="*/ 13703 w 97101"/>
                <a:gd name="connsiteY6" fmla="*/ 20318 h 149313"/>
                <a:gd name="connsiteX7" fmla="*/ 13703 w 97101"/>
                <a:gd name="connsiteY7" fmla="*/ 69223 h 149313"/>
                <a:gd name="connsiteX8" fmla="*/ 25516 w 97101"/>
                <a:gd name="connsiteY8" fmla="*/ 81036 h 149313"/>
                <a:gd name="connsiteX9" fmla="*/ 30477 w 97101"/>
                <a:gd name="connsiteY9" fmla="*/ 79855 h 149313"/>
                <a:gd name="connsiteX10" fmla="*/ 30477 w 97101"/>
                <a:gd name="connsiteY10" fmla="*/ 135375 h 149313"/>
                <a:gd name="connsiteX11" fmla="*/ 32603 w 97101"/>
                <a:gd name="connsiteY11" fmla="*/ 142463 h 149313"/>
                <a:gd name="connsiteX12" fmla="*/ 3544 w 97101"/>
                <a:gd name="connsiteY12" fmla="*/ 142463 h 149313"/>
                <a:gd name="connsiteX13" fmla="*/ 0 w 97101"/>
                <a:gd name="connsiteY13" fmla="*/ 145770 h 149313"/>
                <a:gd name="connsiteX14" fmla="*/ 3544 w 97101"/>
                <a:gd name="connsiteY14" fmla="*/ 149314 h 149313"/>
                <a:gd name="connsiteX15" fmla="*/ 93558 w 97101"/>
                <a:gd name="connsiteY15" fmla="*/ 149314 h 149313"/>
                <a:gd name="connsiteX16" fmla="*/ 97102 w 97101"/>
                <a:gd name="connsiteY16" fmla="*/ 145770 h 149313"/>
                <a:gd name="connsiteX17" fmla="*/ 93558 w 97101"/>
                <a:gd name="connsiteY17" fmla="*/ 142463 h 149313"/>
                <a:gd name="connsiteX18" fmla="*/ 77729 w 97101"/>
                <a:gd name="connsiteY18" fmla="*/ 142463 h 149313"/>
                <a:gd name="connsiteX19" fmla="*/ 79618 w 97101"/>
                <a:gd name="connsiteY19" fmla="*/ 135375 h 149313"/>
                <a:gd name="connsiteX20" fmla="*/ 79618 w 97101"/>
                <a:gd name="connsiteY20" fmla="*/ 79382 h 149313"/>
                <a:gd name="connsiteX21" fmla="*/ 25752 w 97101"/>
                <a:gd name="connsiteY21" fmla="*/ 74184 h 149313"/>
                <a:gd name="connsiteX22" fmla="*/ 20791 w 97101"/>
                <a:gd name="connsiteY22" fmla="*/ 69223 h 149313"/>
                <a:gd name="connsiteX23" fmla="*/ 20791 w 97101"/>
                <a:gd name="connsiteY23" fmla="*/ 20318 h 149313"/>
                <a:gd name="connsiteX24" fmla="*/ 34021 w 97101"/>
                <a:gd name="connsiteY24" fmla="*/ 7088 h 149313"/>
                <a:gd name="connsiteX25" fmla="*/ 52213 w 97101"/>
                <a:gd name="connsiteY25" fmla="*/ 7088 h 149313"/>
                <a:gd name="connsiteX26" fmla="*/ 52213 w 97101"/>
                <a:gd name="connsiteY26" fmla="*/ 9923 h 149313"/>
                <a:gd name="connsiteX27" fmla="*/ 55757 w 97101"/>
                <a:gd name="connsiteY27" fmla="*/ 13467 h 149313"/>
                <a:gd name="connsiteX28" fmla="*/ 59064 w 97101"/>
                <a:gd name="connsiteY28" fmla="*/ 9923 h 149313"/>
                <a:gd name="connsiteX29" fmla="*/ 59064 w 97101"/>
                <a:gd name="connsiteY29" fmla="*/ 7088 h 149313"/>
                <a:gd name="connsiteX30" fmla="*/ 76783 w 97101"/>
                <a:gd name="connsiteY30" fmla="*/ 7088 h 149313"/>
                <a:gd name="connsiteX31" fmla="*/ 90014 w 97101"/>
                <a:gd name="connsiteY31" fmla="*/ 20318 h 149313"/>
                <a:gd name="connsiteX32" fmla="*/ 90014 w 97101"/>
                <a:gd name="connsiteY32" fmla="*/ 69223 h 149313"/>
                <a:gd name="connsiteX33" fmla="*/ 85052 w 97101"/>
                <a:gd name="connsiteY33" fmla="*/ 74184 h 149313"/>
                <a:gd name="connsiteX34" fmla="*/ 80091 w 97101"/>
                <a:gd name="connsiteY34" fmla="*/ 69696 h 149313"/>
                <a:gd name="connsiteX35" fmla="*/ 80091 w 97101"/>
                <a:gd name="connsiteY35" fmla="*/ 23389 h 149313"/>
                <a:gd name="connsiteX36" fmla="*/ 76783 w 97101"/>
                <a:gd name="connsiteY36" fmla="*/ 20082 h 149313"/>
                <a:gd name="connsiteX37" fmla="*/ 76783 w 97101"/>
                <a:gd name="connsiteY37" fmla="*/ 20082 h 149313"/>
                <a:gd name="connsiteX38" fmla="*/ 73240 w 97101"/>
                <a:gd name="connsiteY38" fmla="*/ 23389 h 149313"/>
                <a:gd name="connsiteX39" fmla="*/ 73240 w 97101"/>
                <a:gd name="connsiteY39" fmla="*/ 68042 h 149313"/>
                <a:gd name="connsiteX40" fmla="*/ 37329 w 97101"/>
                <a:gd name="connsiteY40" fmla="*/ 68042 h 149313"/>
                <a:gd name="connsiteX41" fmla="*/ 37329 w 97101"/>
                <a:gd name="connsiteY41" fmla="*/ 23389 h 149313"/>
                <a:gd name="connsiteX42" fmla="*/ 34021 w 97101"/>
                <a:gd name="connsiteY42" fmla="*/ 20082 h 149313"/>
                <a:gd name="connsiteX43" fmla="*/ 30477 w 97101"/>
                <a:gd name="connsiteY43" fmla="*/ 23389 h 149313"/>
                <a:gd name="connsiteX44" fmla="*/ 30477 w 97101"/>
                <a:gd name="connsiteY44" fmla="*/ 69459 h 149313"/>
                <a:gd name="connsiteX45" fmla="*/ 25516 w 97101"/>
                <a:gd name="connsiteY45" fmla="*/ 74421 h 149313"/>
                <a:gd name="connsiteX46" fmla="*/ 58592 w 97101"/>
                <a:gd name="connsiteY46" fmla="*/ 135611 h 149313"/>
                <a:gd name="connsiteX47" fmla="*/ 58592 w 97101"/>
                <a:gd name="connsiteY47" fmla="*/ 85289 h 149313"/>
                <a:gd name="connsiteX48" fmla="*/ 55284 w 97101"/>
                <a:gd name="connsiteY48" fmla="*/ 81745 h 149313"/>
                <a:gd name="connsiteX49" fmla="*/ 51977 w 97101"/>
                <a:gd name="connsiteY49" fmla="*/ 85289 h 149313"/>
                <a:gd name="connsiteX50" fmla="*/ 51977 w 97101"/>
                <a:gd name="connsiteY50" fmla="*/ 135611 h 149313"/>
                <a:gd name="connsiteX51" fmla="*/ 44889 w 97101"/>
                <a:gd name="connsiteY51" fmla="*/ 142699 h 149313"/>
                <a:gd name="connsiteX52" fmla="*/ 37801 w 97101"/>
                <a:gd name="connsiteY52" fmla="*/ 135611 h 149313"/>
                <a:gd name="connsiteX53" fmla="*/ 37801 w 97101"/>
                <a:gd name="connsiteY53" fmla="*/ 74657 h 149313"/>
                <a:gd name="connsiteX54" fmla="*/ 73240 w 97101"/>
                <a:gd name="connsiteY54" fmla="*/ 74657 h 149313"/>
                <a:gd name="connsiteX55" fmla="*/ 73240 w 97101"/>
                <a:gd name="connsiteY55" fmla="*/ 135611 h 149313"/>
                <a:gd name="connsiteX56" fmla="*/ 66152 w 97101"/>
                <a:gd name="connsiteY56" fmla="*/ 142699 h 149313"/>
                <a:gd name="connsiteX57" fmla="*/ 59064 w 97101"/>
                <a:gd name="connsiteY57" fmla="*/ 135611 h 14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7101" h="149313">
                  <a:moveTo>
                    <a:pt x="79855" y="79618"/>
                  </a:moveTo>
                  <a:cubicBezTo>
                    <a:pt x="81509" y="80563"/>
                    <a:pt x="83398" y="81036"/>
                    <a:pt x="85289" y="81036"/>
                  </a:cubicBezTo>
                  <a:cubicBezTo>
                    <a:pt x="91904" y="81036"/>
                    <a:pt x="97102" y="75602"/>
                    <a:pt x="97102" y="69223"/>
                  </a:cubicBezTo>
                  <a:lnTo>
                    <a:pt x="97102" y="20318"/>
                  </a:lnTo>
                  <a:cubicBezTo>
                    <a:pt x="97102" y="9214"/>
                    <a:pt x="88124" y="0"/>
                    <a:pt x="76783" y="0"/>
                  </a:cubicBezTo>
                  <a:lnTo>
                    <a:pt x="34021" y="0"/>
                  </a:lnTo>
                  <a:cubicBezTo>
                    <a:pt x="22917" y="0"/>
                    <a:pt x="13703" y="8978"/>
                    <a:pt x="13703" y="20318"/>
                  </a:cubicBezTo>
                  <a:lnTo>
                    <a:pt x="13703" y="69223"/>
                  </a:lnTo>
                  <a:cubicBezTo>
                    <a:pt x="13703" y="75838"/>
                    <a:pt x="18901" y="81036"/>
                    <a:pt x="25516" y="81036"/>
                  </a:cubicBezTo>
                  <a:cubicBezTo>
                    <a:pt x="27406" y="81036"/>
                    <a:pt x="29060" y="80563"/>
                    <a:pt x="30477" y="79855"/>
                  </a:cubicBezTo>
                  <a:lnTo>
                    <a:pt x="30477" y="135375"/>
                  </a:lnTo>
                  <a:cubicBezTo>
                    <a:pt x="30477" y="137974"/>
                    <a:pt x="31186" y="140336"/>
                    <a:pt x="32603" y="142463"/>
                  </a:cubicBezTo>
                  <a:lnTo>
                    <a:pt x="3544" y="142463"/>
                  </a:lnTo>
                  <a:cubicBezTo>
                    <a:pt x="1654" y="142463"/>
                    <a:pt x="0" y="143880"/>
                    <a:pt x="0" y="145770"/>
                  </a:cubicBezTo>
                  <a:cubicBezTo>
                    <a:pt x="0" y="147660"/>
                    <a:pt x="1654" y="149314"/>
                    <a:pt x="3544" y="149314"/>
                  </a:cubicBezTo>
                  <a:lnTo>
                    <a:pt x="93558" y="149314"/>
                  </a:lnTo>
                  <a:cubicBezTo>
                    <a:pt x="95448" y="149314"/>
                    <a:pt x="97102" y="147897"/>
                    <a:pt x="97102" y="145770"/>
                  </a:cubicBezTo>
                  <a:cubicBezTo>
                    <a:pt x="97102" y="143880"/>
                    <a:pt x="95684" y="142463"/>
                    <a:pt x="93558" y="142463"/>
                  </a:cubicBezTo>
                  <a:lnTo>
                    <a:pt x="77729" y="142463"/>
                  </a:lnTo>
                  <a:cubicBezTo>
                    <a:pt x="78910" y="140336"/>
                    <a:pt x="79618" y="137974"/>
                    <a:pt x="79618" y="135375"/>
                  </a:cubicBezTo>
                  <a:lnTo>
                    <a:pt x="79618" y="79382"/>
                  </a:lnTo>
                  <a:close/>
                  <a:moveTo>
                    <a:pt x="25752" y="74184"/>
                  </a:moveTo>
                  <a:cubicBezTo>
                    <a:pt x="23153" y="74184"/>
                    <a:pt x="20791" y="72058"/>
                    <a:pt x="20791" y="69223"/>
                  </a:cubicBezTo>
                  <a:lnTo>
                    <a:pt x="20791" y="20318"/>
                  </a:lnTo>
                  <a:cubicBezTo>
                    <a:pt x="20791" y="12994"/>
                    <a:pt x="26697" y="7088"/>
                    <a:pt x="34021" y="7088"/>
                  </a:cubicBezTo>
                  <a:lnTo>
                    <a:pt x="52213" y="7088"/>
                  </a:lnTo>
                  <a:lnTo>
                    <a:pt x="52213" y="9923"/>
                  </a:lnTo>
                  <a:cubicBezTo>
                    <a:pt x="52213" y="11813"/>
                    <a:pt x="53631" y="13467"/>
                    <a:pt x="55757" y="13467"/>
                  </a:cubicBezTo>
                  <a:cubicBezTo>
                    <a:pt x="57883" y="13467"/>
                    <a:pt x="59064" y="11813"/>
                    <a:pt x="59064" y="9923"/>
                  </a:cubicBezTo>
                  <a:lnTo>
                    <a:pt x="59064" y="7088"/>
                  </a:lnTo>
                  <a:lnTo>
                    <a:pt x="76783" y="7088"/>
                  </a:lnTo>
                  <a:cubicBezTo>
                    <a:pt x="84107" y="7088"/>
                    <a:pt x="90014" y="12994"/>
                    <a:pt x="90014" y="20318"/>
                  </a:cubicBezTo>
                  <a:lnTo>
                    <a:pt x="90014" y="69223"/>
                  </a:lnTo>
                  <a:cubicBezTo>
                    <a:pt x="90014" y="72058"/>
                    <a:pt x="87887" y="74184"/>
                    <a:pt x="85052" y="74184"/>
                  </a:cubicBezTo>
                  <a:cubicBezTo>
                    <a:pt x="82217" y="74184"/>
                    <a:pt x="80328" y="72058"/>
                    <a:pt x="80091" y="69696"/>
                  </a:cubicBezTo>
                  <a:lnTo>
                    <a:pt x="80091" y="23389"/>
                  </a:lnTo>
                  <a:cubicBezTo>
                    <a:pt x="80091" y="21499"/>
                    <a:pt x="78674" y="20082"/>
                    <a:pt x="76783" y="20082"/>
                  </a:cubicBezTo>
                  <a:lnTo>
                    <a:pt x="76783" y="20082"/>
                  </a:lnTo>
                  <a:cubicBezTo>
                    <a:pt x="74894" y="20082"/>
                    <a:pt x="73240" y="21499"/>
                    <a:pt x="73240" y="23389"/>
                  </a:cubicBezTo>
                  <a:lnTo>
                    <a:pt x="73240" y="68042"/>
                  </a:lnTo>
                  <a:lnTo>
                    <a:pt x="37329" y="68042"/>
                  </a:lnTo>
                  <a:lnTo>
                    <a:pt x="37329" y="23389"/>
                  </a:lnTo>
                  <a:cubicBezTo>
                    <a:pt x="37329" y="21499"/>
                    <a:pt x="35911" y="20082"/>
                    <a:pt x="34021" y="20082"/>
                  </a:cubicBezTo>
                  <a:cubicBezTo>
                    <a:pt x="32131" y="20082"/>
                    <a:pt x="30477" y="21499"/>
                    <a:pt x="30477" y="23389"/>
                  </a:cubicBezTo>
                  <a:lnTo>
                    <a:pt x="30477" y="69459"/>
                  </a:lnTo>
                  <a:cubicBezTo>
                    <a:pt x="30477" y="72295"/>
                    <a:pt x="28351" y="74421"/>
                    <a:pt x="25516" y="74421"/>
                  </a:cubicBezTo>
                  <a:close/>
                  <a:moveTo>
                    <a:pt x="58592" y="135611"/>
                  </a:moveTo>
                  <a:lnTo>
                    <a:pt x="58592" y="85289"/>
                  </a:lnTo>
                  <a:cubicBezTo>
                    <a:pt x="58592" y="83398"/>
                    <a:pt x="57174" y="81745"/>
                    <a:pt x="55284" y="81745"/>
                  </a:cubicBezTo>
                  <a:cubicBezTo>
                    <a:pt x="53394" y="81745"/>
                    <a:pt x="51977" y="83398"/>
                    <a:pt x="51977" y="85289"/>
                  </a:cubicBezTo>
                  <a:lnTo>
                    <a:pt x="51977" y="135611"/>
                  </a:lnTo>
                  <a:cubicBezTo>
                    <a:pt x="51977" y="139391"/>
                    <a:pt x="48669" y="142699"/>
                    <a:pt x="44889" y="142699"/>
                  </a:cubicBezTo>
                  <a:cubicBezTo>
                    <a:pt x="41109" y="142699"/>
                    <a:pt x="37801" y="139391"/>
                    <a:pt x="37801" y="135611"/>
                  </a:cubicBezTo>
                  <a:lnTo>
                    <a:pt x="37801" y="74657"/>
                  </a:lnTo>
                  <a:lnTo>
                    <a:pt x="73240" y="74657"/>
                  </a:lnTo>
                  <a:lnTo>
                    <a:pt x="73240" y="135611"/>
                  </a:lnTo>
                  <a:cubicBezTo>
                    <a:pt x="73240" y="139391"/>
                    <a:pt x="69932" y="142699"/>
                    <a:pt x="66152" y="142699"/>
                  </a:cubicBezTo>
                  <a:cubicBezTo>
                    <a:pt x="62372" y="142699"/>
                    <a:pt x="59064" y="139391"/>
                    <a:pt x="59064" y="135611"/>
                  </a:cubicBezTo>
                  <a:close/>
                </a:path>
              </a:pathLst>
            </a:custGeom>
            <a:solidFill>
              <a:srgbClr val="4D4D4D"/>
            </a:solidFill>
            <a:ln w="23606" cap="flat">
              <a:noFill/>
              <a:prstDash val="solid"/>
              <a:miter/>
            </a:ln>
          </p:spPr>
          <p:txBody>
            <a:bodyPr rtlCol="0" anchor="ctr"/>
            <a:lstStyle/>
            <a:p>
              <a:endParaRPr lang="es-CO"/>
            </a:p>
          </p:txBody>
        </p:sp>
        <p:sp>
          <p:nvSpPr>
            <p:cNvPr id="44" name="Forma libre: forma 43">
              <a:extLst>
                <a:ext uri="{FF2B5EF4-FFF2-40B4-BE49-F238E27FC236}">
                  <a16:creationId xmlns:a16="http://schemas.microsoft.com/office/drawing/2014/main" id="{8B69E927-F765-5DEF-1924-6E04EA72340B}"/>
                </a:ext>
              </a:extLst>
            </p:cNvPr>
            <p:cNvSpPr/>
            <p:nvPr/>
          </p:nvSpPr>
          <p:spPr>
            <a:xfrm>
              <a:off x="7134321" y="4392635"/>
              <a:ext cx="6850" cy="38982"/>
            </a:xfrm>
            <a:custGeom>
              <a:avLst/>
              <a:gdLst>
                <a:gd name="connsiteX0" fmla="*/ 3544 w 6850"/>
                <a:gd name="connsiteY0" fmla="*/ 38982 h 38982"/>
                <a:gd name="connsiteX1" fmla="*/ 6851 w 6850"/>
                <a:gd name="connsiteY1" fmla="*/ 35438 h 38982"/>
                <a:gd name="connsiteX2" fmla="*/ 6851 w 6850"/>
                <a:gd name="connsiteY2" fmla="*/ 3308 h 38982"/>
                <a:gd name="connsiteX3" fmla="*/ 3544 w 6850"/>
                <a:gd name="connsiteY3" fmla="*/ 0 h 38982"/>
                <a:gd name="connsiteX4" fmla="*/ 0 w 6850"/>
                <a:gd name="connsiteY4" fmla="*/ 3308 h 38982"/>
                <a:gd name="connsiteX5" fmla="*/ 0 w 6850"/>
                <a:gd name="connsiteY5" fmla="*/ 35438 h 38982"/>
                <a:gd name="connsiteX6" fmla="*/ 3544 w 6850"/>
                <a:gd name="connsiteY6" fmla="*/ 38982 h 3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0" h="38982">
                  <a:moveTo>
                    <a:pt x="3544" y="38982"/>
                  </a:moveTo>
                  <a:cubicBezTo>
                    <a:pt x="5433" y="38982"/>
                    <a:pt x="6851" y="37565"/>
                    <a:pt x="6851" y="35438"/>
                  </a:cubicBezTo>
                  <a:lnTo>
                    <a:pt x="6851" y="3308"/>
                  </a:lnTo>
                  <a:cubicBezTo>
                    <a:pt x="6851" y="1417"/>
                    <a:pt x="5433" y="0"/>
                    <a:pt x="3544" y="0"/>
                  </a:cubicBezTo>
                  <a:cubicBezTo>
                    <a:pt x="1653" y="0"/>
                    <a:pt x="0" y="1417"/>
                    <a:pt x="0" y="3308"/>
                  </a:cubicBezTo>
                  <a:lnTo>
                    <a:pt x="0" y="35438"/>
                  </a:lnTo>
                  <a:cubicBezTo>
                    <a:pt x="0" y="37328"/>
                    <a:pt x="1417" y="38982"/>
                    <a:pt x="3544" y="38982"/>
                  </a:cubicBezTo>
                  <a:close/>
                </a:path>
              </a:pathLst>
            </a:custGeom>
            <a:solidFill>
              <a:srgbClr val="4D4D4D"/>
            </a:solidFill>
            <a:ln w="23606"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BD49C498-A8C2-97CE-00A7-EE7746D93372}"/>
                </a:ext>
              </a:extLst>
            </p:cNvPr>
            <p:cNvSpPr/>
            <p:nvPr/>
          </p:nvSpPr>
          <p:spPr>
            <a:xfrm>
              <a:off x="6972485" y="4370663"/>
              <a:ext cx="131358" cy="176010"/>
            </a:xfrm>
            <a:custGeom>
              <a:avLst/>
              <a:gdLst>
                <a:gd name="connsiteX0" fmla="*/ 127815 w 131358"/>
                <a:gd name="connsiteY0" fmla="*/ 168923 h 176010"/>
                <a:gd name="connsiteX1" fmla="*/ 73948 w 131358"/>
                <a:gd name="connsiteY1" fmla="*/ 168923 h 176010"/>
                <a:gd name="connsiteX2" fmla="*/ 76783 w 131358"/>
                <a:gd name="connsiteY2" fmla="*/ 159709 h 176010"/>
                <a:gd name="connsiteX3" fmla="*/ 76783 w 131358"/>
                <a:gd name="connsiteY3" fmla="*/ 92612 h 176010"/>
                <a:gd name="connsiteX4" fmla="*/ 83871 w 131358"/>
                <a:gd name="connsiteY4" fmla="*/ 94739 h 176010"/>
                <a:gd name="connsiteX5" fmla="*/ 97101 w 131358"/>
                <a:gd name="connsiteY5" fmla="*/ 81508 h 176010"/>
                <a:gd name="connsiteX6" fmla="*/ 97101 w 131358"/>
                <a:gd name="connsiteY6" fmla="*/ 23389 h 176010"/>
                <a:gd name="connsiteX7" fmla="*/ 73948 w 131358"/>
                <a:gd name="connsiteY7" fmla="*/ 0 h 176010"/>
                <a:gd name="connsiteX8" fmla="*/ 23389 w 131358"/>
                <a:gd name="connsiteY8" fmla="*/ 0 h 176010"/>
                <a:gd name="connsiteX9" fmla="*/ 0 w 131358"/>
                <a:gd name="connsiteY9" fmla="*/ 23389 h 176010"/>
                <a:gd name="connsiteX10" fmla="*/ 0 w 131358"/>
                <a:gd name="connsiteY10" fmla="*/ 81508 h 176010"/>
                <a:gd name="connsiteX11" fmla="*/ 13467 w 131358"/>
                <a:gd name="connsiteY11" fmla="*/ 94739 h 176010"/>
                <a:gd name="connsiteX12" fmla="*/ 20082 w 131358"/>
                <a:gd name="connsiteY12" fmla="*/ 93085 h 176010"/>
                <a:gd name="connsiteX13" fmla="*/ 20082 w 131358"/>
                <a:gd name="connsiteY13" fmla="*/ 159945 h 176010"/>
                <a:gd name="connsiteX14" fmla="*/ 22917 w 131358"/>
                <a:gd name="connsiteY14" fmla="*/ 169159 h 176010"/>
                <a:gd name="connsiteX15" fmla="*/ 3544 w 131358"/>
                <a:gd name="connsiteY15" fmla="*/ 169159 h 176010"/>
                <a:gd name="connsiteX16" fmla="*/ 236 w 131358"/>
                <a:gd name="connsiteY16" fmla="*/ 172467 h 176010"/>
                <a:gd name="connsiteX17" fmla="*/ 3544 w 131358"/>
                <a:gd name="connsiteY17" fmla="*/ 176011 h 176010"/>
                <a:gd name="connsiteX18" fmla="*/ 128051 w 131358"/>
                <a:gd name="connsiteY18" fmla="*/ 176011 h 176010"/>
                <a:gd name="connsiteX19" fmla="*/ 131358 w 131358"/>
                <a:gd name="connsiteY19" fmla="*/ 172467 h 176010"/>
                <a:gd name="connsiteX20" fmla="*/ 128051 w 131358"/>
                <a:gd name="connsiteY20" fmla="*/ 169159 h 176010"/>
                <a:gd name="connsiteX21" fmla="*/ 90250 w 131358"/>
                <a:gd name="connsiteY21" fmla="*/ 23153 h 176010"/>
                <a:gd name="connsiteX22" fmla="*/ 90250 w 131358"/>
                <a:gd name="connsiteY22" fmla="*/ 81272 h 176010"/>
                <a:gd name="connsiteX23" fmla="*/ 83635 w 131358"/>
                <a:gd name="connsiteY23" fmla="*/ 87887 h 176010"/>
                <a:gd name="connsiteX24" fmla="*/ 77256 w 131358"/>
                <a:gd name="connsiteY24" fmla="*/ 81745 h 176010"/>
                <a:gd name="connsiteX25" fmla="*/ 77256 w 131358"/>
                <a:gd name="connsiteY25" fmla="*/ 26933 h 176010"/>
                <a:gd name="connsiteX26" fmla="*/ 73712 w 131358"/>
                <a:gd name="connsiteY26" fmla="*/ 23389 h 176010"/>
                <a:gd name="connsiteX27" fmla="*/ 73712 w 131358"/>
                <a:gd name="connsiteY27" fmla="*/ 23389 h 176010"/>
                <a:gd name="connsiteX28" fmla="*/ 70168 w 131358"/>
                <a:gd name="connsiteY28" fmla="*/ 26933 h 176010"/>
                <a:gd name="connsiteX29" fmla="*/ 70168 w 131358"/>
                <a:gd name="connsiteY29" fmla="*/ 80327 h 176010"/>
                <a:gd name="connsiteX30" fmla="*/ 51976 w 131358"/>
                <a:gd name="connsiteY30" fmla="*/ 80327 h 176010"/>
                <a:gd name="connsiteX31" fmla="*/ 51976 w 131358"/>
                <a:gd name="connsiteY31" fmla="*/ 33548 h 176010"/>
                <a:gd name="connsiteX32" fmla="*/ 69223 w 131358"/>
                <a:gd name="connsiteY32" fmla="*/ 7088 h 176010"/>
                <a:gd name="connsiteX33" fmla="*/ 73712 w 131358"/>
                <a:gd name="connsiteY33" fmla="*/ 7088 h 176010"/>
                <a:gd name="connsiteX34" fmla="*/ 90250 w 131358"/>
                <a:gd name="connsiteY34" fmla="*/ 23626 h 176010"/>
                <a:gd name="connsiteX35" fmla="*/ 61190 w 131358"/>
                <a:gd name="connsiteY35" fmla="*/ 6615 h 176010"/>
                <a:gd name="connsiteX36" fmla="*/ 48669 w 131358"/>
                <a:gd name="connsiteY36" fmla="*/ 25752 h 176010"/>
                <a:gd name="connsiteX37" fmla="*/ 36147 w 131358"/>
                <a:gd name="connsiteY37" fmla="*/ 6615 h 176010"/>
                <a:gd name="connsiteX38" fmla="*/ 61190 w 131358"/>
                <a:gd name="connsiteY38" fmla="*/ 6615 h 176010"/>
                <a:gd name="connsiteX39" fmla="*/ 13230 w 131358"/>
                <a:gd name="connsiteY39" fmla="*/ 87651 h 176010"/>
                <a:gd name="connsiteX40" fmla="*/ 6615 w 131358"/>
                <a:gd name="connsiteY40" fmla="*/ 81036 h 176010"/>
                <a:gd name="connsiteX41" fmla="*/ 6615 w 131358"/>
                <a:gd name="connsiteY41" fmla="*/ 22917 h 176010"/>
                <a:gd name="connsiteX42" fmla="*/ 23153 w 131358"/>
                <a:gd name="connsiteY42" fmla="*/ 6379 h 176010"/>
                <a:gd name="connsiteX43" fmla="*/ 27878 w 131358"/>
                <a:gd name="connsiteY43" fmla="*/ 6379 h 176010"/>
                <a:gd name="connsiteX44" fmla="*/ 45125 w 131358"/>
                <a:gd name="connsiteY44" fmla="*/ 32840 h 176010"/>
                <a:gd name="connsiteX45" fmla="*/ 45125 w 131358"/>
                <a:gd name="connsiteY45" fmla="*/ 79618 h 176010"/>
                <a:gd name="connsiteX46" fmla="*/ 26461 w 131358"/>
                <a:gd name="connsiteY46" fmla="*/ 79618 h 176010"/>
                <a:gd name="connsiteX47" fmla="*/ 26461 w 131358"/>
                <a:gd name="connsiteY47" fmla="*/ 26224 h 176010"/>
                <a:gd name="connsiteX48" fmla="*/ 23153 w 131358"/>
                <a:gd name="connsiteY48" fmla="*/ 22681 h 176010"/>
                <a:gd name="connsiteX49" fmla="*/ 19845 w 131358"/>
                <a:gd name="connsiteY49" fmla="*/ 26224 h 176010"/>
                <a:gd name="connsiteX50" fmla="*/ 19845 w 131358"/>
                <a:gd name="connsiteY50" fmla="*/ 80800 h 176010"/>
                <a:gd name="connsiteX51" fmla="*/ 13230 w 131358"/>
                <a:gd name="connsiteY51" fmla="*/ 87415 h 176010"/>
                <a:gd name="connsiteX52" fmla="*/ 26461 w 131358"/>
                <a:gd name="connsiteY52" fmla="*/ 159709 h 176010"/>
                <a:gd name="connsiteX53" fmla="*/ 26461 w 131358"/>
                <a:gd name="connsiteY53" fmla="*/ 86942 h 176010"/>
                <a:gd name="connsiteX54" fmla="*/ 69695 w 131358"/>
                <a:gd name="connsiteY54" fmla="*/ 86942 h 176010"/>
                <a:gd name="connsiteX55" fmla="*/ 69695 w 131358"/>
                <a:gd name="connsiteY55" fmla="*/ 159709 h 176010"/>
                <a:gd name="connsiteX56" fmla="*/ 60482 w 131358"/>
                <a:gd name="connsiteY56" fmla="*/ 168923 h 176010"/>
                <a:gd name="connsiteX57" fmla="*/ 51267 w 131358"/>
                <a:gd name="connsiteY57" fmla="*/ 159709 h 176010"/>
                <a:gd name="connsiteX58" fmla="*/ 51267 w 131358"/>
                <a:gd name="connsiteY58" fmla="*/ 100173 h 176010"/>
                <a:gd name="connsiteX59" fmla="*/ 47960 w 131358"/>
                <a:gd name="connsiteY59" fmla="*/ 96865 h 176010"/>
                <a:gd name="connsiteX60" fmla="*/ 44652 w 131358"/>
                <a:gd name="connsiteY60" fmla="*/ 100173 h 176010"/>
                <a:gd name="connsiteX61" fmla="*/ 44652 w 131358"/>
                <a:gd name="connsiteY61" fmla="*/ 159709 h 176010"/>
                <a:gd name="connsiteX62" fmla="*/ 35438 w 131358"/>
                <a:gd name="connsiteY62" fmla="*/ 168923 h 176010"/>
                <a:gd name="connsiteX63" fmla="*/ 26224 w 131358"/>
                <a:gd name="connsiteY63" fmla="*/ 159709 h 176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1358" h="176010">
                  <a:moveTo>
                    <a:pt x="127815" y="168923"/>
                  </a:moveTo>
                  <a:lnTo>
                    <a:pt x="73948" y="168923"/>
                  </a:lnTo>
                  <a:cubicBezTo>
                    <a:pt x="75838" y="166324"/>
                    <a:pt x="76783" y="163017"/>
                    <a:pt x="76783" y="159709"/>
                  </a:cubicBezTo>
                  <a:lnTo>
                    <a:pt x="76783" y="92612"/>
                  </a:lnTo>
                  <a:cubicBezTo>
                    <a:pt x="78910" y="93794"/>
                    <a:pt x="81272" y="94739"/>
                    <a:pt x="83871" y="94739"/>
                  </a:cubicBezTo>
                  <a:cubicBezTo>
                    <a:pt x="91195" y="94739"/>
                    <a:pt x="97101" y="88832"/>
                    <a:pt x="97101" y="81508"/>
                  </a:cubicBezTo>
                  <a:lnTo>
                    <a:pt x="97101" y="23389"/>
                  </a:lnTo>
                  <a:cubicBezTo>
                    <a:pt x="97101" y="10395"/>
                    <a:pt x="86706" y="0"/>
                    <a:pt x="73948" y="0"/>
                  </a:cubicBezTo>
                  <a:lnTo>
                    <a:pt x="23389" y="0"/>
                  </a:lnTo>
                  <a:cubicBezTo>
                    <a:pt x="10395" y="0"/>
                    <a:pt x="0" y="10395"/>
                    <a:pt x="0" y="23389"/>
                  </a:cubicBezTo>
                  <a:lnTo>
                    <a:pt x="0" y="81508"/>
                  </a:lnTo>
                  <a:cubicBezTo>
                    <a:pt x="0" y="88832"/>
                    <a:pt x="5906" y="94739"/>
                    <a:pt x="13467" y="94739"/>
                  </a:cubicBezTo>
                  <a:cubicBezTo>
                    <a:pt x="15829" y="94739"/>
                    <a:pt x="17955" y="94030"/>
                    <a:pt x="20082" y="93085"/>
                  </a:cubicBezTo>
                  <a:lnTo>
                    <a:pt x="20082" y="159945"/>
                  </a:lnTo>
                  <a:cubicBezTo>
                    <a:pt x="20082" y="163253"/>
                    <a:pt x="21263" y="166561"/>
                    <a:pt x="22917" y="169159"/>
                  </a:cubicBezTo>
                  <a:lnTo>
                    <a:pt x="3544" y="169159"/>
                  </a:lnTo>
                  <a:cubicBezTo>
                    <a:pt x="1654" y="169159"/>
                    <a:pt x="236" y="170577"/>
                    <a:pt x="236" y="172467"/>
                  </a:cubicBezTo>
                  <a:cubicBezTo>
                    <a:pt x="236" y="174357"/>
                    <a:pt x="1654" y="176011"/>
                    <a:pt x="3544" y="176011"/>
                  </a:cubicBezTo>
                  <a:lnTo>
                    <a:pt x="128051" y="176011"/>
                  </a:lnTo>
                  <a:cubicBezTo>
                    <a:pt x="129941" y="176011"/>
                    <a:pt x="131358" y="174593"/>
                    <a:pt x="131358" y="172467"/>
                  </a:cubicBezTo>
                  <a:cubicBezTo>
                    <a:pt x="131358" y="170341"/>
                    <a:pt x="129941" y="169159"/>
                    <a:pt x="128051" y="169159"/>
                  </a:cubicBezTo>
                  <a:close/>
                  <a:moveTo>
                    <a:pt x="90250" y="23153"/>
                  </a:moveTo>
                  <a:lnTo>
                    <a:pt x="90250" y="81272"/>
                  </a:lnTo>
                  <a:cubicBezTo>
                    <a:pt x="90250" y="84816"/>
                    <a:pt x="87414" y="87887"/>
                    <a:pt x="83635" y="87887"/>
                  </a:cubicBezTo>
                  <a:cubicBezTo>
                    <a:pt x="79855" y="87887"/>
                    <a:pt x="77256" y="85052"/>
                    <a:pt x="77256" y="81745"/>
                  </a:cubicBezTo>
                  <a:lnTo>
                    <a:pt x="77256" y="26933"/>
                  </a:lnTo>
                  <a:cubicBezTo>
                    <a:pt x="77256" y="25043"/>
                    <a:pt x="75602" y="23389"/>
                    <a:pt x="73712" y="23389"/>
                  </a:cubicBezTo>
                  <a:lnTo>
                    <a:pt x="73712" y="23389"/>
                  </a:lnTo>
                  <a:cubicBezTo>
                    <a:pt x="71822" y="23389"/>
                    <a:pt x="70168" y="24807"/>
                    <a:pt x="70168" y="26933"/>
                  </a:cubicBezTo>
                  <a:lnTo>
                    <a:pt x="70168" y="80327"/>
                  </a:lnTo>
                  <a:lnTo>
                    <a:pt x="51976" y="80327"/>
                  </a:lnTo>
                  <a:lnTo>
                    <a:pt x="51976" y="33548"/>
                  </a:lnTo>
                  <a:lnTo>
                    <a:pt x="69223" y="7088"/>
                  </a:lnTo>
                  <a:lnTo>
                    <a:pt x="73712" y="7088"/>
                  </a:lnTo>
                  <a:cubicBezTo>
                    <a:pt x="82690" y="7088"/>
                    <a:pt x="90250" y="14412"/>
                    <a:pt x="90250" y="23626"/>
                  </a:cubicBezTo>
                  <a:close/>
                  <a:moveTo>
                    <a:pt x="61190" y="6615"/>
                  </a:moveTo>
                  <a:lnTo>
                    <a:pt x="48669" y="25752"/>
                  </a:lnTo>
                  <a:lnTo>
                    <a:pt x="36147" y="6615"/>
                  </a:lnTo>
                  <a:lnTo>
                    <a:pt x="61190" y="6615"/>
                  </a:lnTo>
                  <a:close/>
                  <a:moveTo>
                    <a:pt x="13230" y="87651"/>
                  </a:moveTo>
                  <a:cubicBezTo>
                    <a:pt x="9687" y="87651"/>
                    <a:pt x="6615" y="84816"/>
                    <a:pt x="6615" y="81036"/>
                  </a:cubicBezTo>
                  <a:lnTo>
                    <a:pt x="6615" y="22917"/>
                  </a:lnTo>
                  <a:cubicBezTo>
                    <a:pt x="6615" y="13939"/>
                    <a:pt x="13939" y="6379"/>
                    <a:pt x="23153" y="6379"/>
                  </a:cubicBezTo>
                  <a:lnTo>
                    <a:pt x="27878" y="6379"/>
                  </a:lnTo>
                  <a:lnTo>
                    <a:pt x="45125" y="32840"/>
                  </a:lnTo>
                  <a:lnTo>
                    <a:pt x="45125" y="79618"/>
                  </a:lnTo>
                  <a:lnTo>
                    <a:pt x="26461" y="79618"/>
                  </a:lnTo>
                  <a:lnTo>
                    <a:pt x="26461" y="26224"/>
                  </a:lnTo>
                  <a:cubicBezTo>
                    <a:pt x="26461" y="24334"/>
                    <a:pt x="25043" y="22681"/>
                    <a:pt x="23153" y="22681"/>
                  </a:cubicBezTo>
                  <a:cubicBezTo>
                    <a:pt x="21263" y="22681"/>
                    <a:pt x="19845" y="24098"/>
                    <a:pt x="19845" y="26224"/>
                  </a:cubicBezTo>
                  <a:lnTo>
                    <a:pt x="19845" y="80800"/>
                  </a:lnTo>
                  <a:cubicBezTo>
                    <a:pt x="19845" y="84344"/>
                    <a:pt x="17010" y="87415"/>
                    <a:pt x="13230" y="87415"/>
                  </a:cubicBezTo>
                  <a:close/>
                  <a:moveTo>
                    <a:pt x="26461" y="159709"/>
                  </a:moveTo>
                  <a:lnTo>
                    <a:pt x="26461" y="86942"/>
                  </a:lnTo>
                  <a:lnTo>
                    <a:pt x="69695" y="86942"/>
                  </a:lnTo>
                  <a:lnTo>
                    <a:pt x="69695" y="159709"/>
                  </a:lnTo>
                  <a:cubicBezTo>
                    <a:pt x="69695" y="164671"/>
                    <a:pt x="65679" y="168923"/>
                    <a:pt x="60482" y="168923"/>
                  </a:cubicBezTo>
                  <a:cubicBezTo>
                    <a:pt x="55284" y="168923"/>
                    <a:pt x="51267" y="164671"/>
                    <a:pt x="51267" y="159709"/>
                  </a:cubicBezTo>
                  <a:lnTo>
                    <a:pt x="51267" y="100173"/>
                  </a:lnTo>
                  <a:cubicBezTo>
                    <a:pt x="51267" y="98283"/>
                    <a:pt x="49850" y="96865"/>
                    <a:pt x="47960" y="96865"/>
                  </a:cubicBezTo>
                  <a:cubicBezTo>
                    <a:pt x="46070" y="96865"/>
                    <a:pt x="44652" y="98283"/>
                    <a:pt x="44652" y="100173"/>
                  </a:cubicBezTo>
                  <a:lnTo>
                    <a:pt x="44652" y="159709"/>
                  </a:lnTo>
                  <a:cubicBezTo>
                    <a:pt x="44652" y="164671"/>
                    <a:pt x="40636" y="168923"/>
                    <a:pt x="35438" y="168923"/>
                  </a:cubicBezTo>
                  <a:cubicBezTo>
                    <a:pt x="30241" y="168923"/>
                    <a:pt x="26224" y="164671"/>
                    <a:pt x="26224" y="159709"/>
                  </a:cubicBezTo>
                  <a:close/>
                </a:path>
              </a:pathLst>
            </a:custGeom>
            <a:solidFill>
              <a:srgbClr val="4D4D4D"/>
            </a:solidFill>
            <a:ln w="23606" cap="flat">
              <a:noFill/>
              <a:prstDash val="solid"/>
              <a:miter/>
            </a:ln>
          </p:spPr>
          <p:txBody>
            <a:bodyPr rtlCol="0" anchor="ctr"/>
            <a:lstStyle/>
            <a:p>
              <a:endParaRPr lang="es-CO"/>
            </a:p>
          </p:txBody>
        </p:sp>
      </p:grpSp>
      <p:grpSp>
        <p:nvGrpSpPr>
          <p:cNvPr id="46" name="Gráfico 9">
            <a:extLst>
              <a:ext uri="{FF2B5EF4-FFF2-40B4-BE49-F238E27FC236}">
                <a16:creationId xmlns:a16="http://schemas.microsoft.com/office/drawing/2014/main" id="{CB9F83D8-0540-07A4-8383-9047A87BD26A}"/>
              </a:ext>
            </a:extLst>
          </p:cNvPr>
          <p:cNvGrpSpPr>
            <a:grpSpLocks noChangeAspect="1"/>
          </p:cNvGrpSpPr>
          <p:nvPr/>
        </p:nvGrpSpPr>
        <p:grpSpPr>
          <a:xfrm>
            <a:off x="1387724" y="2713070"/>
            <a:ext cx="369963" cy="369867"/>
            <a:chOff x="3934229" y="4324593"/>
            <a:chExt cx="226156" cy="226097"/>
          </a:xfrm>
        </p:grpSpPr>
        <p:sp>
          <p:nvSpPr>
            <p:cNvPr id="47" name="Forma libre: forma 46">
              <a:extLst>
                <a:ext uri="{FF2B5EF4-FFF2-40B4-BE49-F238E27FC236}">
                  <a16:creationId xmlns:a16="http://schemas.microsoft.com/office/drawing/2014/main" id="{B66B4E01-22F5-76C3-9E91-8F091F82B87B}"/>
                </a:ext>
              </a:extLst>
            </p:cNvPr>
            <p:cNvSpPr/>
            <p:nvPr/>
          </p:nvSpPr>
          <p:spPr>
            <a:xfrm>
              <a:off x="3934229" y="4324593"/>
              <a:ext cx="226156" cy="226097"/>
            </a:xfrm>
            <a:custGeom>
              <a:avLst/>
              <a:gdLst>
                <a:gd name="connsiteX0" fmla="*/ 219246 w 226156"/>
                <a:gd name="connsiteY0" fmla="*/ 182863 h 226097"/>
                <a:gd name="connsiteX1" fmla="*/ 196802 w 226156"/>
                <a:gd name="connsiteY1" fmla="*/ 160418 h 226097"/>
                <a:gd name="connsiteX2" fmla="*/ 196802 w 226156"/>
                <a:gd name="connsiteY2" fmla="*/ 160418 h 226097"/>
                <a:gd name="connsiteX3" fmla="*/ 180972 w 226156"/>
                <a:gd name="connsiteY3" fmla="*/ 144589 h 226097"/>
                <a:gd name="connsiteX4" fmla="*/ 176247 w 226156"/>
                <a:gd name="connsiteY4" fmla="*/ 144589 h 226097"/>
                <a:gd name="connsiteX5" fmla="*/ 172231 w 226156"/>
                <a:gd name="connsiteY5" fmla="*/ 148842 h 226097"/>
                <a:gd name="connsiteX6" fmla="*/ 162308 w 226156"/>
                <a:gd name="connsiteY6" fmla="*/ 139155 h 226097"/>
                <a:gd name="connsiteX7" fmla="*/ 151677 w 226156"/>
                <a:gd name="connsiteY7" fmla="*/ 25988 h 226097"/>
                <a:gd name="connsiteX8" fmla="*/ 88832 w 226156"/>
                <a:gd name="connsiteY8" fmla="*/ 0 h 226097"/>
                <a:gd name="connsiteX9" fmla="*/ 25988 w 226156"/>
                <a:gd name="connsiteY9" fmla="*/ 25988 h 226097"/>
                <a:gd name="connsiteX10" fmla="*/ 0 w 226156"/>
                <a:gd name="connsiteY10" fmla="*/ 88832 h 226097"/>
                <a:gd name="connsiteX11" fmla="*/ 25988 w 226156"/>
                <a:gd name="connsiteY11" fmla="*/ 151677 h 226097"/>
                <a:gd name="connsiteX12" fmla="*/ 89069 w 226156"/>
                <a:gd name="connsiteY12" fmla="*/ 177665 h 226097"/>
                <a:gd name="connsiteX13" fmla="*/ 139155 w 226156"/>
                <a:gd name="connsiteY13" fmla="*/ 162308 h 226097"/>
                <a:gd name="connsiteX14" fmla="*/ 148842 w 226156"/>
                <a:gd name="connsiteY14" fmla="*/ 171995 h 226097"/>
                <a:gd name="connsiteX15" fmla="*/ 144589 w 226156"/>
                <a:gd name="connsiteY15" fmla="*/ 176247 h 226097"/>
                <a:gd name="connsiteX16" fmla="*/ 143644 w 226156"/>
                <a:gd name="connsiteY16" fmla="*/ 178610 h 226097"/>
                <a:gd name="connsiteX17" fmla="*/ 144589 w 226156"/>
                <a:gd name="connsiteY17" fmla="*/ 180972 h 226097"/>
                <a:gd name="connsiteX18" fmla="*/ 182863 w 226156"/>
                <a:gd name="connsiteY18" fmla="*/ 219246 h 226097"/>
                <a:gd name="connsiteX19" fmla="*/ 199637 w 226156"/>
                <a:gd name="connsiteY19" fmla="*/ 226097 h 226097"/>
                <a:gd name="connsiteX20" fmla="*/ 216411 w 226156"/>
                <a:gd name="connsiteY20" fmla="*/ 219246 h 226097"/>
                <a:gd name="connsiteX21" fmla="*/ 219246 w 226156"/>
                <a:gd name="connsiteY21" fmla="*/ 216411 h 226097"/>
                <a:gd name="connsiteX22" fmla="*/ 219246 w 226156"/>
                <a:gd name="connsiteY22" fmla="*/ 182863 h 226097"/>
                <a:gd name="connsiteX23" fmla="*/ 137265 w 226156"/>
                <a:gd name="connsiteY23" fmla="*/ 154984 h 226097"/>
                <a:gd name="connsiteX24" fmla="*/ 30713 w 226156"/>
                <a:gd name="connsiteY24" fmla="*/ 146715 h 226097"/>
                <a:gd name="connsiteX25" fmla="*/ 6615 w 226156"/>
                <a:gd name="connsiteY25" fmla="*/ 88596 h 226097"/>
                <a:gd name="connsiteX26" fmla="*/ 30713 w 226156"/>
                <a:gd name="connsiteY26" fmla="*/ 30477 h 226097"/>
                <a:gd name="connsiteX27" fmla="*/ 88832 w 226156"/>
                <a:gd name="connsiteY27" fmla="*/ 6379 h 226097"/>
                <a:gd name="connsiteX28" fmla="*/ 146951 w 226156"/>
                <a:gd name="connsiteY28" fmla="*/ 30477 h 226097"/>
                <a:gd name="connsiteX29" fmla="*/ 155221 w 226156"/>
                <a:gd name="connsiteY29" fmla="*/ 137029 h 226097"/>
                <a:gd name="connsiteX30" fmla="*/ 155457 w 226156"/>
                <a:gd name="connsiteY30" fmla="*/ 141518 h 226097"/>
                <a:gd name="connsiteX31" fmla="*/ 167270 w 226156"/>
                <a:gd name="connsiteY31" fmla="*/ 153330 h 226097"/>
                <a:gd name="connsiteX32" fmla="*/ 153803 w 226156"/>
                <a:gd name="connsiteY32" fmla="*/ 166797 h 226097"/>
                <a:gd name="connsiteX33" fmla="*/ 141990 w 226156"/>
                <a:gd name="connsiteY33" fmla="*/ 154984 h 226097"/>
                <a:gd name="connsiteX34" fmla="*/ 137501 w 226156"/>
                <a:gd name="connsiteY34" fmla="*/ 154748 h 226097"/>
                <a:gd name="connsiteX35" fmla="*/ 178374 w 226156"/>
                <a:gd name="connsiteY35" fmla="*/ 151913 h 226097"/>
                <a:gd name="connsiteX36" fmla="*/ 189241 w 226156"/>
                <a:gd name="connsiteY36" fmla="*/ 162781 h 226097"/>
                <a:gd name="connsiteX37" fmla="*/ 162544 w 226156"/>
                <a:gd name="connsiteY37" fmla="*/ 189478 h 226097"/>
                <a:gd name="connsiteX38" fmla="*/ 151677 w 226156"/>
                <a:gd name="connsiteY38" fmla="*/ 178610 h 226097"/>
                <a:gd name="connsiteX39" fmla="*/ 178374 w 226156"/>
                <a:gd name="connsiteY39" fmla="*/ 151913 h 226097"/>
                <a:gd name="connsiteX40" fmla="*/ 214285 w 226156"/>
                <a:gd name="connsiteY40" fmla="*/ 211686 h 226097"/>
                <a:gd name="connsiteX41" fmla="*/ 211449 w 226156"/>
                <a:gd name="connsiteY41" fmla="*/ 214521 h 226097"/>
                <a:gd name="connsiteX42" fmla="*/ 187588 w 226156"/>
                <a:gd name="connsiteY42" fmla="*/ 214521 h 226097"/>
                <a:gd name="connsiteX43" fmla="*/ 167506 w 226156"/>
                <a:gd name="connsiteY43" fmla="*/ 194439 h 226097"/>
                <a:gd name="connsiteX44" fmla="*/ 194203 w 226156"/>
                <a:gd name="connsiteY44" fmla="*/ 167742 h 226097"/>
                <a:gd name="connsiteX45" fmla="*/ 214285 w 226156"/>
                <a:gd name="connsiteY45" fmla="*/ 187824 h 226097"/>
                <a:gd name="connsiteX46" fmla="*/ 214285 w 226156"/>
                <a:gd name="connsiteY46" fmla="*/ 211686 h 22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26156" h="226097">
                  <a:moveTo>
                    <a:pt x="219246" y="182863"/>
                  </a:moveTo>
                  <a:lnTo>
                    <a:pt x="196802" y="160418"/>
                  </a:lnTo>
                  <a:lnTo>
                    <a:pt x="196802" y="160418"/>
                  </a:lnTo>
                  <a:lnTo>
                    <a:pt x="180972" y="144589"/>
                  </a:lnTo>
                  <a:cubicBezTo>
                    <a:pt x="179555" y="143171"/>
                    <a:pt x="177428" y="143171"/>
                    <a:pt x="176247" y="144589"/>
                  </a:cubicBezTo>
                  <a:lnTo>
                    <a:pt x="172231" y="148842"/>
                  </a:lnTo>
                  <a:lnTo>
                    <a:pt x="162308" y="139155"/>
                  </a:lnTo>
                  <a:cubicBezTo>
                    <a:pt x="186170" y="104189"/>
                    <a:pt x="181917" y="55993"/>
                    <a:pt x="151677" y="25988"/>
                  </a:cubicBezTo>
                  <a:cubicBezTo>
                    <a:pt x="134903" y="9214"/>
                    <a:pt x="112458" y="0"/>
                    <a:pt x="88832" y="0"/>
                  </a:cubicBezTo>
                  <a:cubicBezTo>
                    <a:pt x="65207" y="0"/>
                    <a:pt x="42762" y="9214"/>
                    <a:pt x="25988" y="25988"/>
                  </a:cubicBezTo>
                  <a:cubicBezTo>
                    <a:pt x="9214" y="42763"/>
                    <a:pt x="0" y="64970"/>
                    <a:pt x="0" y="88832"/>
                  </a:cubicBezTo>
                  <a:cubicBezTo>
                    <a:pt x="0" y="112694"/>
                    <a:pt x="9214" y="134902"/>
                    <a:pt x="25988" y="151677"/>
                  </a:cubicBezTo>
                  <a:cubicBezTo>
                    <a:pt x="42999" y="168687"/>
                    <a:pt x="66152" y="177665"/>
                    <a:pt x="89069" y="177665"/>
                  </a:cubicBezTo>
                  <a:cubicBezTo>
                    <a:pt x="106551" y="177665"/>
                    <a:pt x="124035" y="172467"/>
                    <a:pt x="139155" y="162308"/>
                  </a:cubicBezTo>
                  <a:lnTo>
                    <a:pt x="148842" y="171995"/>
                  </a:lnTo>
                  <a:lnTo>
                    <a:pt x="144589" y="176247"/>
                  </a:lnTo>
                  <a:cubicBezTo>
                    <a:pt x="144589" y="176247"/>
                    <a:pt x="143644" y="177665"/>
                    <a:pt x="143644" y="178610"/>
                  </a:cubicBezTo>
                  <a:cubicBezTo>
                    <a:pt x="143644" y="179555"/>
                    <a:pt x="144117" y="180264"/>
                    <a:pt x="144589" y="180972"/>
                  </a:cubicBezTo>
                  <a:lnTo>
                    <a:pt x="182863" y="219246"/>
                  </a:lnTo>
                  <a:cubicBezTo>
                    <a:pt x="187588" y="223971"/>
                    <a:pt x="193494" y="226097"/>
                    <a:pt x="199637" y="226097"/>
                  </a:cubicBezTo>
                  <a:cubicBezTo>
                    <a:pt x="205779" y="226097"/>
                    <a:pt x="211686" y="223971"/>
                    <a:pt x="216411" y="219246"/>
                  </a:cubicBezTo>
                  <a:lnTo>
                    <a:pt x="219246" y="216411"/>
                  </a:lnTo>
                  <a:cubicBezTo>
                    <a:pt x="228460" y="207197"/>
                    <a:pt x="228460" y="192077"/>
                    <a:pt x="219246" y="182863"/>
                  </a:cubicBezTo>
                  <a:close/>
                  <a:moveTo>
                    <a:pt x="137265" y="154984"/>
                  </a:moveTo>
                  <a:cubicBezTo>
                    <a:pt x="104898" y="178610"/>
                    <a:pt x="59064" y="175302"/>
                    <a:pt x="30713" y="146715"/>
                  </a:cubicBezTo>
                  <a:cubicBezTo>
                    <a:pt x="15120" y="131122"/>
                    <a:pt x="6615" y="110568"/>
                    <a:pt x="6615" y="88596"/>
                  </a:cubicBezTo>
                  <a:cubicBezTo>
                    <a:pt x="6615" y="66624"/>
                    <a:pt x="15120" y="46070"/>
                    <a:pt x="30713" y="30477"/>
                  </a:cubicBezTo>
                  <a:cubicBezTo>
                    <a:pt x="46306" y="14884"/>
                    <a:pt x="66861" y="6379"/>
                    <a:pt x="88832" y="6379"/>
                  </a:cubicBezTo>
                  <a:cubicBezTo>
                    <a:pt x="110804" y="6379"/>
                    <a:pt x="131358" y="14884"/>
                    <a:pt x="146951" y="30477"/>
                  </a:cubicBezTo>
                  <a:cubicBezTo>
                    <a:pt x="175302" y="59064"/>
                    <a:pt x="178846" y="104898"/>
                    <a:pt x="155221" y="137029"/>
                  </a:cubicBezTo>
                  <a:cubicBezTo>
                    <a:pt x="154275" y="138446"/>
                    <a:pt x="154275" y="140336"/>
                    <a:pt x="155457" y="141518"/>
                  </a:cubicBezTo>
                  <a:lnTo>
                    <a:pt x="167270" y="153330"/>
                  </a:lnTo>
                  <a:lnTo>
                    <a:pt x="153803" y="166797"/>
                  </a:lnTo>
                  <a:lnTo>
                    <a:pt x="141990" y="154984"/>
                  </a:lnTo>
                  <a:cubicBezTo>
                    <a:pt x="141990" y="154984"/>
                    <a:pt x="138919" y="153567"/>
                    <a:pt x="137501" y="154748"/>
                  </a:cubicBezTo>
                  <a:close/>
                  <a:moveTo>
                    <a:pt x="178374" y="151913"/>
                  </a:moveTo>
                  <a:lnTo>
                    <a:pt x="189241" y="162781"/>
                  </a:lnTo>
                  <a:lnTo>
                    <a:pt x="162544" y="189478"/>
                  </a:lnTo>
                  <a:lnTo>
                    <a:pt x="151677" y="178610"/>
                  </a:lnTo>
                  <a:lnTo>
                    <a:pt x="178374" y="151913"/>
                  </a:lnTo>
                  <a:close/>
                  <a:moveTo>
                    <a:pt x="214285" y="211686"/>
                  </a:moveTo>
                  <a:lnTo>
                    <a:pt x="211449" y="214521"/>
                  </a:lnTo>
                  <a:cubicBezTo>
                    <a:pt x="204834" y="221136"/>
                    <a:pt x="194203" y="221136"/>
                    <a:pt x="187588" y="214521"/>
                  </a:cubicBezTo>
                  <a:lnTo>
                    <a:pt x="167506" y="194439"/>
                  </a:lnTo>
                  <a:lnTo>
                    <a:pt x="194203" y="167742"/>
                  </a:lnTo>
                  <a:lnTo>
                    <a:pt x="214285" y="187824"/>
                  </a:lnTo>
                  <a:cubicBezTo>
                    <a:pt x="220900" y="194439"/>
                    <a:pt x="220900" y="205070"/>
                    <a:pt x="214285" y="211686"/>
                  </a:cubicBezTo>
                  <a:close/>
                </a:path>
              </a:pathLst>
            </a:custGeom>
            <a:solidFill>
              <a:srgbClr val="4D4D4D"/>
            </a:solidFill>
            <a:ln w="23606"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BB388EED-8A81-41B6-F723-566254E4E052}"/>
                </a:ext>
              </a:extLst>
            </p:cNvPr>
            <p:cNvSpPr/>
            <p:nvPr/>
          </p:nvSpPr>
          <p:spPr>
            <a:xfrm>
              <a:off x="3958504" y="4348455"/>
              <a:ext cx="129586" cy="129704"/>
            </a:xfrm>
            <a:custGeom>
              <a:avLst/>
              <a:gdLst>
                <a:gd name="connsiteX0" fmla="*/ 110391 w 129586"/>
                <a:gd name="connsiteY0" fmla="*/ 18901 h 129704"/>
                <a:gd name="connsiteX1" fmla="*/ 104957 w 129586"/>
                <a:gd name="connsiteY1" fmla="*/ 14175 h 129704"/>
                <a:gd name="connsiteX2" fmla="*/ 104957 w 129586"/>
                <a:gd name="connsiteY2" fmla="*/ 14175 h 129704"/>
                <a:gd name="connsiteX3" fmla="*/ 104957 w 129586"/>
                <a:gd name="connsiteY3" fmla="*/ 13939 h 129704"/>
                <a:gd name="connsiteX4" fmla="*/ 64793 w 129586"/>
                <a:gd name="connsiteY4" fmla="*/ 0 h 129704"/>
                <a:gd name="connsiteX5" fmla="*/ 18960 w 129586"/>
                <a:gd name="connsiteY5" fmla="*/ 18901 h 129704"/>
                <a:gd name="connsiteX6" fmla="*/ 18960 w 129586"/>
                <a:gd name="connsiteY6" fmla="*/ 110804 h 129704"/>
                <a:gd name="connsiteX7" fmla="*/ 41404 w 129586"/>
                <a:gd name="connsiteY7" fmla="*/ 125452 h 129704"/>
                <a:gd name="connsiteX8" fmla="*/ 41640 w 129586"/>
                <a:gd name="connsiteY8" fmla="*/ 125452 h 129704"/>
                <a:gd name="connsiteX9" fmla="*/ 42113 w 129586"/>
                <a:gd name="connsiteY9" fmla="*/ 125452 h 129704"/>
                <a:gd name="connsiteX10" fmla="*/ 64793 w 129586"/>
                <a:gd name="connsiteY10" fmla="*/ 129705 h 129704"/>
                <a:gd name="connsiteX11" fmla="*/ 110627 w 129586"/>
                <a:gd name="connsiteY11" fmla="*/ 110568 h 129704"/>
                <a:gd name="connsiteX12" fmla="*/ 110627 w 129586"/>
                <a:gd name="connsiteY12" fmla="*/ 18664 h 129704"/>
                <a:gd name="connsiteX13" fmla="*/ 122440 w 129586"/>
                <a:gd name="connsiteY13" fmla="*/ 61427 h 129704"/>
                <a:gd name="connsiteX14" fmla="*/ 93380 w 129586"/>
                <a:gd name="connsiteY14" fmla="*/ 61427 h 129704"/>
                <a:gd name="connsiteX15" fmla="*/ 85112 w 129586"/>
                <a:gd name="connsiteY15" fmla="*/ 44416 h 129704"/>
                <a:gd name="connsiteX16" fmla="*/ 103303 w 129586"/>
                <a:gd name="connsiteY16" fmla="*/ 21736 h 129704"/>
                <a:gd name="connsiteX17" fmla="*/ 105666 w 129586"/>
                <a:gd name="connsiteY17" fmla="*/ 23862 h 129704"/>
                <a:gd name="connsiteX18" fmla="*/ 122440 w 129586"/>
                <a:gd name="connsiteY18" fmla="*/ 61427 h 129704"/>
                <a:gd name="connsiteX19" fmla="*/ 80150 w 129586"/>
                <a:gd name="connsiteY19" fmla="*/ 80563 h 129704"/>
                <a:gd name="connsiteX20" fmla="*/ 48728 w 129586"/>
                <a:gd name="connsiteY20" fmla="*/ 80563 h 129704"/>
                <a:gd name="connsiteX21" fmla="*/ 48728 w 129586"/>
                <a:gd name="connsiteY21" fmla="*/ 49141 h 129704"/>
                <a:gd name="connsiteX22" fmla="*/ 64557 w 129586"/>
                <a:gd name="connsiteY22" fmla="*/ 42526 h 129704"/>
                <a:gd name="connsiteX23" fmla="*/ 80150 w 129586"/>
                <a:gd name="connsiteY23" fmla="*/ 49141 h 129704"/>
                <a:gd name="connsiteX24" fmla="*/ 80150 w 129586"/>
                <a:gd name="connsiteY24" fmla="*/ 80563 h 129704"/>
                <a:gd name="connsiteX25" fmla="*/ 79677 w 129586"/>
                <a:gd name="connsiteY25" fmla="*/ 40164 h 129704"/>
                <a:gd name="connsiteX26" fmla="*/ 67865 w 129586"/>
                <a:gd name="connsiteY26" fmla="*/ 35911 h 129704"/>
                <a:gd name="connsiteX27" fmla="*/ 67865 w 129586"/>
                <a:gd name="connsiteY27" fmla="*/ 6851 h 129704"/>
                <a:gd name="connsiteX28" fmla="*/ 97633 w 129586"/>
                <a:gd name="connsiteY28" fmla="*/ 17247 h 129704"/>
                <a:gd name="connsiteX29" fmla="*/ 79677 w 129586"/>
                <a:gd name="connsiteY29" fmla="*/ 40164 h 129704"/>
                <a:gd name="connsiteX30" fmla="*/ 23212 w 129586"/>
                <a:gd name="connsiteY30" fmla="*/ 23862 h 129704"/>
                <a:gd name="connsiteX31" fmla="*/ 61013 w 129586"/>
                <a:gd name="connsiteY31" fmla="*/ 6851 h 129704"/>
                <a:gd name="connsiteX32" fmla="*/ 61013 w 129586"/>
                <a:gd name="connsiteY32" fmla="*/ 35911 h 129704"/>
                <a:gd name="connsiteX33" fmla="*/ 43767 w 129586"/>
                <a:gd name="connsiteY33" fmla="*/ 44180 h 129704"/>
                <a:gd name="connsiteX34" fmla="*/ 43767 w 129586"/>
                <a:gd name="connsiteY34" fmla="*/ 85289 h 129704"/>
                <a:gd name="connsiteX35" fmla="*/ 50854 w 129586"/>
                <a:gd name="connsiteY35" fmla="*/ 90486 h 129704"/>
                <a:gd name="connsiteX36" fmla="*/ 40459 w 129586"/>
                <a:gd name="connsiteY36" fmla="*/ 117656 h 129704"/>
                <a:gd name="connsiteX37" fmla="*/ 23212 w 129586"/>
                <a:gd name="connsiteY37" fmla="*/ 105843 h 129704"/>
                <a:gd name="connsiteX38" fmla="*/ 23212 w 129586"/>
                <a:gd name="connsiteY38" fmla="*/ 23626 h 129704"/>
                <a:gd name="connsiteX39" fmla="*/ 105430 w 129586"/>
                <a:gd name="connsiteY39" fmla="*/ 106079 h 129704"/>
                <a:gd name="connsiteX40" fmla="*/ 46838 w 129586"/>
                <a:gd name="connsiteY40" fmla="*/ 120255 h 129704"/>
                <a:gd name="connsiteX41" fmla="*/ 57233 w 129586"/>
                <a:gd name="connsiteY41" fmla="*/ 93085 h 129704"/>
                <a:gd name="connsiteX42" fmla="*/ 64321 w 129586"/>
                <a:gd name="connsiteY42" fmla="*/ 94030 h 129704"/>
                <a:gd name="connsiteX43" fmla="*/ 84875 w 129586"/>
                <a:gd name="connsiteY43" fmla="*/ 85525 h 129704"/>
                <a:gd name="connsiteX44" fmla="*/ 93144 w 129586"/>
                <a:gd name="connsiteY44" fmla="*/ 68514 h 129704"/>
                <a:gd name="connsiteX45" fmla="*/ 122204 w 129586"/>
                <a:gd name="connsiteY45" fmla="*/ 68514 h 129704"/>
                <a:gd name="connsiteX46" fmla="*/ 105430 w 129586"/>
                <a:gd name="connsiteY46" fmla="*/ 106079 h 12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9586" h="129704">
                  <a:moveTo>
                    <a:pt x="110391" y="18901"/>
                  </a:moveTo>
                  <a:cubicBezTo>
                    <a:pt x="108501" y="17247"/>
                    <a:pt x="106847" y="15593"/>
                    <a:pt x="104957" y="14175"/>
                  </a:cubicBezTo>
                  <a:lnTo>
                    <a:pt x="104957" y="14175"/>
                  </a:lnTo>
                  <a:cubicBezTo>
                    <a:pt x="104957" y="14175"/>
                    <a:pt x="104957" y="14175"/>
                    <a:pt x="104957" y="13939"/>
                  </a:cubicBezTo>
                  <a:cubicBezTo>
                    <a:pt x="93617" y="4961"/>
                    <a:pt x="79677" y="0"/>
                    <a:pt x="64793" y="0"/>
                  </a:cubicBezTo>
                  <a:cubicBezTo>
                    <a:pt x="47547" y="0"/>
                    <a:pt x="31009" y="6615"/>
                    <a:pt x="18960" y="18901"/>
                  </a:cubicBezTo>
                  <a:cubicBezTo>
                    <a:pt x="-6320" y="44180"/>
                    <a:pt x="-6320" y="85525"/>
                    <a:pt x="18960" y="110804"/>
                  </a:cubicBezTo>
                  <a:cubicBezTo>
                    <a:pt x="25575" y="117419"/>
                    <a:pt x="33371" y="122381"/>
                    <a:pt x="41404" y="125452"/>
                  </a:cubicBezTo>
                  <a:cubicBezTo>
                    <a:pt x="41404" y="125452"/>
                    <a:pt x="41404" y="125452"/>
                    <a:pt x="41640" y="125452"/>
                  </a:cubicBezTo>
                  <a:cubicBezTo>
                    <a:pt x="41640" y="125452"/>
                    <a:pt x="41877" y="125452"/>
                    <a:pt x="42113" y="125452"/>
                  </a:cubicBezTo>
                  <a:cubicBezTo>
                    <a:pt x="49437" y="128287"/>
                    <a:pt x="57233" y="129705"/>
                    <a:pt x="64793" y="129705"/>
                  </a:cubicBezTo>
                  <a:cubicBezTo>
                    <a:pt x="81331" y="129705"/>
                    <a:pt x="98105" y="123326"/>
                    <a:pt x="110627" y="110568"/>
                  </a:cubicBezTo>
                  <a:cubicBezTo>
                    <a:pt x="135907" y="85289"/>
                    <a:pt x="135907" y="44180"/>
                    <a:pt x="110627" y="18664"/>
                  </a:cubicBezTo>
                  <a:close/>
                  <a:moveTo>
                    <a:pt x="122440" y="61427"/>
                  </a:moveTo>
                  <a:lnTo>
                    <a:pt x="93380" y="61427"/>
                  </a:lnTo>
                  <a:cubicBezTo>
                    <a:pt x="92672" y="55284"/>
                    <a:pt x="89837" y="49141"/>
                    <a:pt x="85112" y="44416"/>
                  </a:cubicBezTo>
                  <a:lnTo>
                    <a:pt x="103303" y="21736"/>
                  </a:lnTo>
                  <a:cubicBezTo>
                    <a:pt x="103303" y="21736"/>
                    <a:pt x="104957" y="23153"/>
                    <a:pt x="105666" y="23862"/>
                  </a:cubicBezTo>
                  <a:cubicBezTo>
                    <a:pt x="116061" y="34257"/>
                    <a:pt x="121731" y="47724"/>
                    <a:pt x="122440" y="61427"/>
                  </a:cubicBezTo>
                  <a:close/>
                  <a:moveTo>
                    <a:pt x="80150" y="80563"/>
                  </a:moveTo>
                  <a:cubicBezTo>
                    <a:pt x="71409" y="89305"/>
                    <a:pt x="57470" y="89305"/>
                    <a:pt x="48728" y="80563"/>
                  </a:cubicBezTo>
                  <a:cubicBezTo>
                    <a:pt x="39986" y="71822"/>
                    <a:pt x="39986" y="57647"/>
                    <a:pt x="48728" y="49141"/>
                  </a:cubicBezTo>
                  <a:cubicBezTo>
                    <a:pt x="52981" y="44889"/>
                    <a:pt x="58651" y="42526"/>
                    <a:pt x="64557" y="42526"/>
                  </a:cubicBezTo>
                  <a:cubicBezTo>
                    <a:pt x="70463" y="42526"/>
                    <a:pt x="75898" y="44652"/>
                    <a:pt x="80150" y="49141"/>
                  </a:cubicBezTo>
                  <a:cubicBezTo>
                    <a:pt x="88891" y="57883"/>
                    <a:pt x="88891" y="72058"/>
                    <a:pt x="80150" y="80563"/>
                  </a:cubicBezTo>
                  <a:close/>
                  <a:moveTo>
                    <a:pt x="79677" y="40164"/>
                  </a:moveTo>
                  <a:cubicBezTo>
                    <a:pt x="75898" y="38037"/>
                    <a:pt x="71881" y="36383"/>
                    <a:pt x="67865" y="35911"/>
                  </a:cubicBezTo>
                  <a:lnTo>
                    <a:pt x="67865" y="6851"/>
                  </a:lnTo>
                  <a:cubicBezTo>
                    <a:pt x="78733" y="7560"/>
                    <a:pt x="88891" y="11104"/>
                    <a:pt x="97633" y="17247"/>
                  </a:cubicBezTo>
                  <a:lnTo>
                    <a:pt x="79677" y="40164"/>
                  </a:lnTo>
                  <a:close/>
                  <a:moveTo>
                    <a:pt x="23212" y="23862"/>
                  </a:moveTo>
                  <a:cubicBezTo>
                    <a:pt x="33371" y="13703"/>
                    <a:pt x="46602" y="7797"/>
                    <a:pt x="61013" y="6851"/>
                  </a:cubicBezTo>
                  <a:lnTo>
                    <a:pt x="61013" y="35911"/>
                  </a:lnTo>
                  <a:cubicBezTo>
                    <a:pt x="54634" y="36620"/>
                    <a:pt x="48728" y="39455"/>
                    <a:pt x="43767" y="44180"/>
                  </a:cubicBezTo>
                  <a:cubicBezTo>
                    <a:pt x="32426" y="55520"/>
                    <a:pt x="32426" y="73948"/>
                    <a:pt x="43767" y="85289"/>
                  </a:cubicBezTo>
                  <a:cubicBezTo>
                    <a:pt x="45893" y="87415"/>
                    <a:pt x="48256" y="89069"/>
                    <a:pt x="50854" y="90486"/>
                  </a:cubicBezTo>
                  <a:lnTo>
                    <a:pt x="40459" y="117656"/>
                  </a:lnTo>
                  <a:cubicBezTo>
                    <a:pt x="34080" y="114821"/>
                    <a:pt x="28410" y="111040"/>
                    <a:pt x="23212" y="105843"/>
                  </a:cubicBezTo>
                  <a:cubicBezTo>
                    <a:pt x="532" y="83162"/>
                    <a:pt x="532" y="46306"/>
                    <a:pt x="23212" y="23626"/>
                  </a:cubicBezTo>
                  <a:close/>
                  <a:moveTo>
                    <a:pt x="105430" y="106079"/>
                  </a:moveTo>
                  <a:cubicBezTo>
                    <a:pt x="89600" y="121908"/>
                    <a:pt x="66920" y="126633"/>
                    <a:pt x="46838" y="120255"/>
                  </a:cubicBezTo>
                  <a:lnTo>
                    <a:pt x="57233" y="93085"/>
                  </a:lnTo>
                  <a:cubicBezTo>
                    <a:pt x="59596" y="93557"/>
                    <a:pt x="61958" y="94030"/>
                    <a:pt x="64321" y="94030"/>
                  </a:cubicBezTo>
                  <a:cubicBezTo>
                    <a:pt x="71645" y="94030"/>
                    <a:pt x="79205" y="91195"/>
                    <a:pt x="84875" y="85525"/>
                  </a:cubicBezTo>
                  <a:cubicBezTo>
                    <a:pt x="89600" y="80800"/>
                    <a:pt x="92435" y="74657"/>
                    <a:pt x="93144" y="68514"/>
                  </a:cubicBezTo>
                  <a:lnTo>
                    <a:pt x="122204" y="68514"/>
                  </a:lnTo>
                  <a:cubicBezTo>
                    <a:pt x="121495" y="82217"/>
                    <a:pt x="115825" y="95684"/>
                    <a:pt x="105430" y="106079"/>
                  </a:cubicBezTo>
                  <a:close/>
                </a:path>
              </a:pathLst>
            </a:custGeom>
            <a:solidFill>
              <a:srgbClr val="C69F41"/>
            </a:solidFill>
            <a:ln w="23606" cap="flat">
              <a:noFill/>
              <a:prstDash val="solid"/>
              <a:miter/>
            </a:ln>
          </p:spPr>
          <p:txBody>
            <a:bodyPr rtlCol="0" anchor="ctr"/>
            <a:lstStyle/>
            <a:p>
              <a:endParaRPr lang="es-CO"/>
            </a:p>
          </p:txBody>
        </p:sp>
      </p:grpSp>
      <p:grpSp>
        <p:nvGrpSpPr>
          <p:cNvPr id="49" name="Gráfico 2">
            <a:extLst>
              <a:ext uri="{FF2B5EF4-FFF2-40B4-BE49-F238E27FC236}">
                <a16:creationId xmlns:a16="http://schemas.microsoft.com/office/drawing/2014/main" id="{C0A45C2F-5D05-7CE5-5A1A-FC580DAFDD50}"/>
              </a:ext>
            </a:extLst>
          </p:cNvPr>
          <p:cNvGrpSpPr>
            <a:grpSpLocks noChangeAspect="1"/>
          </p:cNvGrpSpPr>
          <p:nvPr/>
        </p:nvGrpSpPr>
        <p:grpSpPr>
          <a:xfrm>
            <a:off x="850940" y="3477257"/>
            <a:ext cx="866496" cy="1244824"/>
            <a:chOff x="1492950" y="2310629"/>
            <a:chExt cx="473924" cy="680848"/>
          </a:xfrm>
        </p:grpSpPr>
        <p:sp>
          <p:nvSpPr>
            <p:cNvPr id="50" name="Forma libre: forma 49">
              <a:extLst>
                <a:ext uri="{FF2B5EF4-FFF2-40B4-BE49-F238E27FC236}">
                  <a16:creationId xmlns:a16="http://schemas.microsoft.com/office/drawing/2014/main" id="{77B5C9F4-26CE-8394-EEA1-96015308E4AB}"/>
                </a:ext>
              </a:extLst>
            </p:cNvPr>
            <p:cNvSpPr/>
            <p:nvPr/>
          </p:nvSpPr>
          <p:spPr>
            <a:xfrm>
              <a:off x="1736875" y="2763639"/>
              <a:ext cx="229999" cy="227838"/>
            </a:xfrm>
            <a:custGeom>
              <a:avLst/>
              <a:gdLst>
                <a:gd name="connsiteX0" fmla="*/ 229279 w 229999"/>
                <a:gd name="connsiteY0" fmla="*/ 203350 h 227838"/>
                <a:gd name="connsiteX1" fmla="*/ 229279 w 229999"/>
                <a:gd name="connsiteY1" fmla="*/ 202150 h 227838"/>
                <a:gd name="connsiteX2" fmla="*/ 229279 w 229999"/>
                <a:gd name="connsiteY2" fmla="*/ 201909 h 227838"/>
                <a:gd name="connsiteX3" fmla="*/ 229279 w 229999"/>
                <a:gd name="connsiteY3" fmla="*/ 201909 h 227838"/>
                <a:gd name="connsiteX4" fmla="*/ 211993 w 229999"/>
                <a:gd name="connsiteY4" fmla="*/ 170699 h 227838"/>
                <a:gd name="connsiteX5" fmla="*/ 211993 w 229999"/>
                <a:gd name="connsiteY5" fmla="*/ 64582 h 227838"/>
                <a:gd name="connsiteX6" fmla="*/ 197348 w 229999"/>
                <a:gd name="connsiteY6" fmla="*/ 49697 h 227838"/>
                <a:gd name="connsiteX7" fmla="*/ 192306 w 229999"/>
                <a:gd name="connsiteY7" fmla="*/ 49697 h 227838"/>
                <a:gd name="connsiteX8" fmla="*/ 192306 w 229999"/>
                <a:gd name="connsiteY8" fmla="*/ 3601 h 227838"/>
                <a:gd name="connsiteX9" fmla="*/ 188705 w 229999"/>
                <a:gd name="connsiteY9" fmla="*/ 0 h 227838"/>
                <a:gd name="connsiteX10" fmla="*/ 40574 w 229999"/>
                <a:gd name="connsiteY10" fmla="*/ 0 h 227838"/>
                <a:gd name="connsiteX11" fmla="*/ 37213 w 229999"/>
                <a:gd name="connsiteY11" fmla="*/ 3601 h 227838"/>
                <a:gd name="connsiteX12" fmla="*/ 37213 w 229999"/>
                <a:gd name="connsiteY12" fmla="*/ 49697 h 227838"/>
                <a:gd name="connsiteX13" fmla="*/ 32171 w 229999"/>
                <a:gd name="connsiteY13" fmla="*/ 49697 h 227838"/>
                <a:gd name="connsiteX14" fmla="*/ 17286 w 229999"/>
                <a:gd name="connsiteY14" fmla="*/ 64582 h 227838"/>
                <a:gd name="connsiteX15" fmla="*/ 17286 w 229999"/>
                <a:gd name="connsiteY15" fmla="*/ 170699 h 227838"/>
                <a:gd name="connsiteX16" fmla="*/ 0 w 229999"/>
                <a:gd name="connsiteY16" fmla="*/ 201909 h 227838"/>
                <a:gd name="connsiteX17" fmla="*/ 0 w 229999"/>
                <a:gd name="connsiteY17" fmla="*/ 201909 h 227838"/>
                <a:gd name="connsiteX18" fmla="*/ 0 w 229999"/>
                <a:gd name="connsiteY18" fmla="*/ 202150 h 227838"/>
                <a:gd name="connsiteX19" fmla="*/ 0 w 229999"/>
                <a:gd name="connsiteY19" fmla="*/ 203350 h 227838"/>
                <a:gd name="connsiteX20" fmla="*/ 0 w 229999"/>
                <a:gd name="connsiteY20" fmla="*/ 203350 h 227838"/>
                <a:gd name="connsiteX21" fmla="*/ 0 w 229999"/>
                <a:gd name="connsiteY21" fmla="*/ 213914 h 227838"/>
                <a:gd name="connsiteX22" fmla="*/ 13925 w 229999"/>
                <a:gd name="connsiteY22" fmla="*/ 227838 h 227838"/>
                <a:gd name="connsiteX23" fmla="*/ 216074 w 229999"/>
                <a:gd name="connsiteY23" fmla="*/ 227838 h 227838"/>
                <a:gd name="connsiteX24" fmla="*/ 229999 w 229999"/>
                <a:gd name="connsiteY24" fmla="*/ 213914 h 227838"/>
                <a:gd name="connsiteX25" fmla="*/ 229999 w 229999"/>
                <a:gd name="connsiteY25" fmla="*/ 203350 h 227838"/>
                <a:gd name="connsiteX26" fmla="*/ 229999 w 229999"/>
                <a:gd name="connsiteY26" fmla="*/ 203350 h 227838"/>
                <a:gd name="connsiteX27" fmla="*/ 196868 w 229999"/>
                <a:gd name="connsiteY27" fmla="*/ 56659 h 227838"/>
                <a:gd name="connsiteX28" fmla="*/ 204790 w 229999"/>
                <a:gd name="connsiteY28" fmla="*/ 64342 h 227838"/>
                <a:gd name="connsiteX29" fmla="*/ 204790 w 229999"/>
                <a:gd name="connsiteY29" fmla="*/ 168058 h 227838"/>
                <a:gd name="connsiteX30" fmla="*/ 135647 w 229999"/>
                <a:gd name="connsiteY30" fmla="*/ 168058 h 227838"/>
                <a:gd name="connsiteX31" fmla="*/ 135647 w 229999"/>
                <a:gd name="connsiteY31" fmla="*/ 154613 h 227838"/>
                <a:gd name="connsiteX32" fmla="*/ 188465 w 229999"/>
                <a:gd name="connsiteY32" fmla="*/ 154613 h 227838"/>
                <a:gd name="connsiteX33" fmla="*/ 192066 w 229999"/>
                <a:gd name="connsiteY33" fmla="*/ 151012 h 227838"/>
                <a:gd name="connsiteX34" fmla="*/ 192066 w 229999"/>
                <a:gd name="connsiteY34" fmla="*/ 56900 h 227838"/>
                <a:gd name="connsiteX35" fmla="*/ 197108 w 229999"/>
                <a:gd name="connsiteY35" fmla="*/ 56900 h 227838"/>
                <a:gd name="connsiteX36" fmla="*/ 99394 w 229999"/>
                <a:gd name="connsiteY36" fmla="*/ 167818 h 227838"/>
                <a:gd name="connsiteX37" fmla="*/ 99394 w 229999"/>
                <a:gd name="connsiteY37" fmla="*/ 66743 h 227838"/>
                <a:gd name="connsiteX38" fmla="*/ 103476 w 229999"/>
                <a:gd name="connsiteY38" fmla="*/ 67943 h 227838"/>
                <a:gd name="connsiteX39" fmla="*/ 104676 w 229999"/>
                <a:gd name="connsiteY39" fmla="*/ 68183 h 227838"/>
                <a:gd name="connsiteX40" fmla="*/ 108037 w 229999"/>
                <a:gd name="connsiteY40" fmla="*/ 68904 h 227838"/>
                <a:gd name="connsiteX41" fmla="*/ 109238 w 229999"/>
                <a:gd name="connsiteY41" fmla="*/ 68904 h 227838"/>
                <a:gd name="connsiteX42" fmla="*/ 110198 w 229999"/>
                <a:gd name="connsiteY42" fmla="*/ 68904 h 227838"/>
                <a:gd name="connsiteX43" fmla="*/ 110198 w 229999"/>
                <a:gd name="connsiteY43" fmla="*/ 168058 h 227838"/>
                <a:gd name="connsiteX44" fmla="*/ 99154 w 229999"/>
                <a:gd name="connsiteY44" fmla="*/ 168058 h 227838"/>
                <a:gd name="connsiteX45" fmla="*/ 105876 w 229999"/>
                <a:gd name="connsiteY45" fmla="*/ 48977 h 227838"/>
                <a:gd name="connsiteX46" fmla="*/ 114039 w 229999"/>
                <a:gd name="connsiteY46" fmla="*/ 50417 h 227838"/>
                <a:gd name="connsiteX47" fmla="*/ 122202 w 229999"/>
                <a:gd name="connsiteY47" fmla="*/ 48977 h 227838"/>
                <a:gd name="connsiteX48" fmla="*/ 127484 w 229999"/>
                <a:gd name="connsiteY48" fmla="*/ 59300 h 227838"/>
                <a:gd name="connsiteX49" fmla="*/ 127004 w 229999"/>
                <a:gd name="connsiteY49" fmla="*/ 59300 h 227838"/>
                <a:gd name="connsiteX50" fmla="*/ 125803 w 229999"/>
                <a:gd name="connsiteY50" fmla="*/ 59781 h 227838"/>
                <a:gd name="connsiteX51" fmla="*/ 123162 w 229999"/>
                <a:gd name="connsiteY51" fmla="*/ 60501 h 227838"/>
                <a:gd name="connsiteX52" fmla="*/ 121722 w 229999"/>
                <a:gd name="connsiteY52" fmla="*/ 60741 h 227838"/>
                <a:gd name="connsiteX53" fmla="*/ 119081 w 229999"/>
                <a:gd name="connsiteY53" fmla="*/ 61221 h 227838"/>
                <a:gd name="connsiteX54" fmla="*/ 117881 w 229999"/>
                <a:gd name="connsiteY54" fmla="*/ 61221 h 227838"/>
                <a:gd name="connsiteX55" fmla="*/ 114039 w 229999"/>
                <a:gd name="connsiteY55" fmla="*/ 61221 h 227838"/>
                <a:gd name="connsiteX56" fmla="*/ 114039 w 229999"/>
                <a:gd name="connsiteY56" fmla="*/ 61221 h 227838"/>
                <a:gd name="connsiteX57" fmla="*/ 110198 w 229999"/>
                <a:gd name="connsiteY57" fmla="*/ 61221 h 227838"/>
                <a:gd name="connsiteX58" fmla="*/ 108998 w 229999"/>
                <a:gd name="connsiteY58" fmla="*/ 61221 h 227838"/>
                <a:gd name="connsiteX59" fmla="*/ 106357 w 229999"/>
                <a:gd name="connsiteY59" fmla="*/ 60741 h 227838"/>
                <a:gd name="connsiteX60" fmla="*/ 104916 w 229999"/>
                <a:gd name="connsiteY60" fmla="*/ 60501 h 227838"/>
                <a:gd name="connsiteX61" fmla="*/ 102275 w 229999"/>
                <a:gd name="connsiteY61" fmla="*/ 59781 h 227838"/>
                <a:gd name="connsiteX62" fmla="*/ 101075 w 229999"/>
                <a:gd name="connsiteY62" fmla="*/ 59300 h 227838"/>
                <a:gd name="connsiteX63" fmla="*/ 100595 w 229999"/>
                <a:gd name="connsiteY63" fmla="*/ 59300 h 227838"/>
                <a:gd name="connsiteX64" fmla="*/ 105876 w 229999"/>
                <a:gd name="connsiteY64" fmla="*/ 48977 h 227838"/>
                <a:gd name="connsiteX65" fmla="*/ 108998 w 229999"/>
                <a:gd name="connsiteY65" fmla="*/ 42735 h 227838"/>
                <a:gd name="connsiteX66" fmla="*/ 114039 w 229999"/>
                <a:gd name="connsiteY66" fmla="*/ 32891 h 227838"/>
                <a:gd name="connsiteX67" fmla="*/ 118841 w 229999"/>
                <a:gd name="connsiteY67" fmla="*/ 42735 h 227838"/>
                <a:gd name="connsiteX68" fmla="*/ 108998 w 229999"/>
                <a:gd name="connsiteY68" fmla="*/ 42735 h 227838"/>
                <a:gd name="connsiteX69" fmla="*/ 117400 w 229999"/>
                <a:gd name="connsiteY69" fmla="*/ 68904 h 227838"/>
                <a:gd name="connsiteX70" fmla="*/ 118361 w 229999"/>
                <a:gd name="connsiteY70" fmla="*/ 68904 h 227838"/>
                <a:gd name="connsiteX71" fmla="*/ 119561 w 229999"/>
                <a:gd name="connsiteY71" fmla="*/ 68904 h 227838"/>
                <a:gd name="connsiteX72" fmla="*/ 122922 w 229999"/>
                <a:gd name="connsiteY72" fmla="*/ 68183 h 227838"/>
                <a:gd name="connsiteX73" fmla="*/ 124123 w 229999"/>
                <a:gd name="connsiteY73" fmla="*/ 67943 h 227838"/>
                <a:gd name="connsiteX74" fmla="*/ 128444 w 229999"/>
                <a:gd name="connsiteY74" fmla="*/ 66743 h 227838"/>
                <a:gd name="connsiteX75" fmla="*/ 128444 w 229999"/>
                <a:gd name="connsiteY75" fmla="*/ 168058 h 227838"/>
                <a:gd name="connsiteX76" fmla="*/ 117400 w 229999"/>
                <a:gd name="connsiteY76" fmla="*/ 168058 h 227838"/>
                <a:gd name="connsiteX77" fmla="*/ 117400 w 229999"/>
                <a:gd name="connsiteY77" fmla="*/ 68904 h 227838"/>
                <a:gd name="connsiteX78" fmla="*/ 43695 w 229999"/>
                <a:gd name="connsiteY78" fmla="*/ 6962 h 227838"/>
                <a:gd name="connsiteX79" fmla="*/ 184864 w 229999"/>
                <a:gd name="connsiteY79" fmla="*/ 6962 h 227838"/>
                <a:gd name="connsiteX80" fmla="*/ 184864 w 229999"/>
                <a:gd name="connsiteY80" fmla="*/ 27850 h 227838"/>
                <a:gd name="connsiteX81" fmla="*/ 134926 w 229999"/>
                <a:gd name="connsiteY81" fmla="*/ 27850 h 227838"/>
                <a:gd name="connsiteX82" fmla="*/ 131565 w 229999"/>
                <a:gd name="connsiteY82" fmla="*/ 31451 h 227838"/>
                <a:gd name="connsiteX83" fmla="*/ 134926 w 229999"/>
                <a:gd name="connsiteY83" fmla="*/ 34812 h 227838"/>
                <a:gd name="connsiteX84" fmla="*/ 184864 w 229999"/>
                <a:gd name="connsiteY84" fmla="*/ 34812 h 227838"/>
                <a:gd name="connsiteX85" fmla="*/ 184864 w 229999"/>
                <a:gd name="connsiteY85" fmla="*/ 147651 h 227838"/>
                <a:gd name="connsiteX86" fmla="*/ 135407 w 229999"/>
                <a:gd name="connsiteY86" fmla="*/ 147651 h 227838"/>
                <a:gd name="connsiteX87" fmla="*/ 135407 w 229999"/>
                <a:gd name="connsiteY87" fmla="*/ 61221 h 227838"/>
                <a:gd name="connsiteX88" fmla="*/ 135407 w 229999"/>
                <a:gd name="connsiteY88" fmla="*/ 61221 h 227838"/>
                <a:gd name="connsiteX89" fmla="*/ 135167 w 229999"/>
                <a:gd name="connsiteY89" fmla="*/ 59781 h 227838"/>
                <a:gd name="connsiteX90" fmla="*/ 135167 w 229999"/>
                <a:gd name="connsiteY90" fmla="*/ 59781 h 227838"/>
                <a:gd name="connsiteX91" fmla="*/ 117160 w 229999"/>
                <a:gd name="connsiteY91" fmla="*/ 23528 h 227838"/>
                <a:gd name="connsiteX92" fmla="*/ 110918 w 229999"/>
                <a:gd name="connsiteY92" fmla="*/ 23528 h 227838"/>
                <a:gd name="connsiteX93" fmla="*/ 92912 w 229999"/>
                <a:gd name="connsiteY93" fmla="*/ 59540 h 227838"/>
                <a:gd name="connsiteX94" fmla="*/ 92912 w 229999"/>
                <a:gd name="connsiteY94" fmla="*/ 59540 h 227838"/>
                <a:gd name="connsiteX95" fmla="*/ 92672 w 229999"/>
                <a:gd name="connsiteY95" fmla="*/ 60501 h 227838"/>
                <a:gd name="connsiteX96" fmla="*/ 92672 w 229999"/>
                <a:gd name="connsiteY96" fmla="*/ 60501 h 227838"/>
                <a:gd name="connsiteX97" fmla="*/ 92672 w 229999"/>
                <a:gd name="connsiteY97" fmla="*/ 60501 h 227838"/>
                <a:gd name="connsiteX98" fmla="*/ 92672 w 229999"/>
                <a:gd name="connsiteY98" fmla="*/ 147171 h 227838"/>
                <a:gd name="connsiteX99" fmla="*/ 43935 w 229999"/>
                <a:gd name="connsiteY99" fmla="*/ 147171 h 227838"/>
                <a:gd name="connsiteX100" fmla="*/ 43935 w 229999"/>
                <a:gd name="connsiteY100" fmla="*/ 35052 h 227838"/>
                <a:gd name="connsiteX101" fmla="*/ 93392 w 229999"/>
                <a:gd name="connsiteY101" fmla="*/ 35052 h 227838"/>
                <a:gd name="connsiteX102" fmla="*/ 96993 w 229999"/>
                <a:gd name="connsiteY102" fmla="*/ 31691 h 227838"/>
                <a:gd name="connsiteX103" fmla="*/ 93392 w 229999"/>
                <a:gd name="connsiteY103" fmla="*/ 28090 h 227838"/>
                <a:gd name="connsiteX104" fmla="*/ 43935 w 229999"/>
                <a:gd name="connsiteY104" fmla="*/ 28090 h 227838"/>
                <a:gd name="connsiteX105" fmla="*/ 43935 w 229999"/>
                <a:gd name="connsiteY105" fmla="*/ 7202 h 227838"/>
                <a:gd name="connsiteX106" fmla="*/ 24008 w 229999"/>
                <a:gd name="connsiteY106" fmla="*/ 64342 h 227838"/>
                <a:gd name="connsiteX107" fmla="*/ 31931 w 229999"/>
                <a:gd name="connsiteY107" fmla="*/ 56659 h 227838"/>
                <a:gd name="connsiteX108" fmla="*/ 36973 w 229999"/>
                <a:gd name="connsiteY108" fmla="*/ 56659 h 227838"/>
                <a:gd name="connsiteX109" fmla="*/ 36973 w 229999"/>
                <a:gd name="connsiteY109" fmla="*/ 151012 h 227838"/>
                <a:gd name="connsiteX110" fmla="*/ 40334 w 229999"/>
                <a:gd name="connsiteY110" fmla="*/ 154613 h 227838"/>
                <a:gd name="connsiteX111" fmla="*/ 92672 w 229999"/>
                <a:gd name="connsiteY111" fmla="*/ 154613 h 227838"/>
                <a:gd name="connsiteX112" fmla="*/ 92672 w 229999"/>
                <a:gd name="connsiteY112" fmla="*/ 168058 h 227838"/>
                <a:gd name="connsiteX113" fmla="*/ 24248 w 229999"/>
                <a:gd name="connsiteY113" fmla="*/ 168058 h 227838"/>
                <a:gd name="connsiteX114" fmla="*/ 24248 w 229999"/>
                <a:gd name="connsiteY114" fmla="*/ 64582 h 227838"/>
                <a:gd name="connsiteX115" fmla="*/ 22568 w 229999"/>
                <a:gd name="connsiteY115" fmla="*/ 174780 h 227838"/>
                <a:gd name="connsiteX116" fmla="*/ 206231 w 229999"/>
                <a:gd name="connsiteY116" fmla="*/ 174780 h 227838"/>
                <a:gd name="connsiteX117" fmla="*/ 219916 w 229999"/>
                <a:gd name="connsiteY117" fmla="*/ 199749 h 227838"/>
                <a:gd name="connsiteX118" fmla="*/ 8643 w 229999"/>
                <a:gd name="connsiteY118" fmla="*/ 199749 h 227838"/>
                <a:gd name="connsiteX119" fmla="*/ 22568 w 229999"/>
                <a:gd name="connsiteY119" fmla="*/ 174780 h 227838"/>
                <a:gd name="connsiteX120" fmla="*/ 222317 w 229999"/>
                <a:gd name="connsiteY120" fmla="*/ 213674 h 227838"/>
                <a:gd name="connsiteX121" fmla="*/ 215354 w 229999"/>
                <a:gd name="connsiteY121" fmla="*/ 220636 h 227838"/>
                <a:gd name="connsiteX122" fmla="*/ 13205 w 229999"/>
                <a:gd name="connsiteY122" fmla="*/ 220636 h 227838"/>
                <a:gd name="connsiteX123" fmla="*/ 6242 w 229999"/>
                <a:gd name="connsiteY123" fmla="*/ 213674 h 227838"/>
                <a:gd name="connsiteX124" fmla="*/ 6242 w 229999"/>
                <a:gd name="connsiteY124" fmla="*/ 206711 h 227838"/>
                <a:gd name="connsiteX125" fmla="*/ 222317 w 229999"/>
                <a:gd name="connsiteY125" fmla="*/ 206711 h 227838"/>
                <a:gd name="connsiteX126" fmla="*/ 222317 w 229999"/>
                <a:gd name="connsiteY126" fmla="*/ 213674 h 22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229999" h="227838">
                  <a:moveTo>
                    <a:pt x="229279" y="203350"/>
                  </a:moveTo>
                  <a:cubicBezTo>
                    <a:pt x="229279" y="203350"/>
                    <a:pt x="229279" y="202630"/>
                    <a:pt x="229279" y="202150"/>
                  </a:cubicBezTo>
                  <a:cubicBezTo>
                    <a:pt x="229279" y="202150"/>
                    <a:pt x="229279" y="202150"/>
                    <a:pt x="229279" y="201909"/>
                  </a:cubicBezTo>
                  <a:cubicBezTo>
                    <a:pt x="229279" y="201909"/>
                    <a:pt x="229279" y="201909"/>
                    <a:pt x="229279" y="201909"/>
                  </a:cubicBezTo>
                  <a:lnTo>
                    <a:pt x="211993" y="170699"/>
                  </a:lnTo>
                  <a:lnTo>
                    <a:pt x="211993" y="64582"/>
                  </a:lnTo>
                  <a:cubicBezTo>
                    <a:pt x="211993" y="56419"/>
                    <a:pt x="205271" y="49697"/>
                    <a:pt x="197348" y="49697"/>
                  </a:cubicBezTo>
                  <a:lnTo>
                    <a:pt x="192306" y="49697"/>
                  </a:lnTo>
                  <a:lnTo>
                    <a:pt x="192306" y="3601"/>
                  </a:lnTo>
                  <a:cubicBezTo>
                    <a:pt x="192306" y="1681"/>
                    <a:pt x="190866" y="0"/>
                    <a:pt x="188705" y="0"/>
                  </a:cubicBezTo>
                  <a:lnTo>
                    <a:pt x="40574" y="0"/>
                  </a:lnTo>
                  <a:cubicBezTo>
                    <a:pt x="38653" y="0"/>
                    <a:pt x="37213" y="1440"/>
                    <a:pt x="37213" y="3601"/>
                  </a:cubicBezTo>
                  <a:lnTo>
                    <a:pt x="37213" y="49697"/>
                  </a:lnTo>
                  <a:lnTo>
                    <a:pt x="32171" y="49697"/>
                  </a:lnTo>
                  <a:cubicBezTo>
                    <a:pt x="24008" y="49697"/>
                    <a:pt x="17286" y="56419"/>
                    <a:pt x="17286" y="64582"/>
                  </a:cubicBezTo>
                  <a:lnTo>
                    <a:pt x="17286" y="170699"/>
                  </a:lnTo>
                  <a:lnTo>
                    <a:pt x="0" y="201909"/>
                  </a:lnTo>
                  <a:cubicBezTo>
                    <a:pt x="0" y="201909"/>
                    <a:pt x="0" y="201909"/>
                    <a:pt x="0" y="201909"/>
                  </a:cubicBezTo>
                  <a:cubicBezTo>
                    <a:pt x="0" y="201909"/>
                    <a:pt x="0" y="201909"/>
                    <a:pt x="0" y="202150"/>
                  </a:cubicBezTo>
                  <a:cubicBezTo>
                    <a:pt x="0" y="202390"/>
                    <a:pt x="0" y="202870"/>
                    <a:pt x="0" y="203350"/>
                  </a:cubicBezTo>
                  <a:lnTo>
                    <a:pt x="0" y="203350"/>
                  </a:lnTo>
                  <a:lnTo>
                    <a:pt x="0" y="213914"/>
                  </a:lnTo>
                  <a:cubicBezTo>
                    <a:pt x="0" y="221596"/>
                    <a:pt x="6242" y="227838"/>
                    <a:pt x="13925" y="227838"/>
                  </a:cubicBezTo>
                  <a:lnTo>
                    <a:pt x="216074" y="227838"/>
                  </a:lnTo>
                  <a:cubicBezTo>
                    <a:pt x="223757" y="227838"/>
                    <a:pt x="229999" y="221596"/>
                    <a:pt x="229999" y="213914"/>
                  </a:cubicBezTo>
                  <a:lnTo>
                    <a:pt x="229999" y="203350"/>
                  </a:lnTo>
                  <a:lnTo>
                    <a:pt x="229999" y="203350"/>
                  </a:lnTo>
                  <a:close/>
                  <a:moveTo>
                    <a:pt x="196868" y="56659"/>
                  </a:moveTo>
                  <a:cubicBezTo>
                    <a:pt x="201189" y="56659"/>
                    <a:pt x="204790" y="60261"/>
                    <a:pt x="204790" y="64342"/>
                  </a:cubicBezTo>
                  <a:lnTo>
                    <a:pt x="204790" y="168058"/>
                  </a:lnTo>
                  <a:lnTo>
                    <a:pt x="135647" y="168058"/>
                  </a:lnTo>
                  <a:lnTo>
                    <a:pt x="135647" y="154613"/>
                  </a:lnTo>
                  <a:lnTo>
                    <a:pt x="188465" y="154613"/>
                  </a:lnTo>
                  <a:cubicBezTo>
                    <a:pt x="190386" y="154613"/>
                    <a:pt x="192066" y="153173"/>
                    <a:pt x="192066" y="151012"/>
                  </a:cubicBezTo>
                  <a:lnTo>
                    <a:pt x="192066" y="56900"/>
                  </a:lnTo>
                  <a:lnTo>
                    <a:pt x="197108" y="56900"/>
                  </a:lnTo>
                  <a:close/>
                  <a:moveTo>
                    <a:pt x="99394" y="167818"/>
                  </a:moveTo>
                  <a:lnTo>
                    <a:pt x="99394" y="66743"/>
                  </a:lnTo>
                  <a:cubicBezTo>
                    <a:pt x="100835" y="67223"/>
                    <a:pt x="102275" y="67703"/>
                    <a:pt x="103476" y="67943"/>
                  </a:cubicBezTo>
                  <a:cubicBezTo>
                    <a:pt x="103956" y="67943"/>
                    <a:pt x="104196" y="67943"/>
                    <a:pt x="104676" y="68183"/>
                  </a:cubicBezTo>
                  <a:cubicBezTo>
                    <a:pt x="105876" y="68183"/>
                    <a:pt x="106837" y="68664"/>
                    <a:pt x="108037" y="68904"/>
                  </a:cubicBezTo>
                  <a:cubicBezTo>
                    <a:pt x="108517" y="68904"/>
                    <a:pt x="108757" y="68904"/>
                    <a:pt x="109238" y="68904"/>
                  </a:cubicBezTo>
                  <a:cubicBezTo>
                    <a:pt x="109718" y="68904"/>
                    <a:pt x="109958" y="68904"/>
                    <a:pt x="110198" y="68904"/>
                  </a:cubicBezTo>
                  <a:lnTo>
                    <a:pt x="110198" y="168058"/>
                  </a:lnTo>
                  <a:lnTo>
                    <a:pt x="99154" y="168058"/>
                  </a:lnTo>
                  <a:close/>
                  <a:moveTo>
                    <a:pt x="105876" y="48977"/>
                  </a:moveTo>
                  <a:cubicBezTo>
                    <a:pt x="108517" y="49697"/>
                    <a:pt x="111158" y="50417"/>
                    <a:pt x="114039" y="50417"/>
                  </a:cubicBezTo>
                  <a:cubicBezTo>
                    <a:pt x="116920" y="50417"/>
                    <a:pt x="119561" y="49937"/>
                    <a:pt x="122202" y="48977"/>
                  </a:cubicBezTo>
                  <a:lnTo>
                    <a:pt x="127484" y="59300"/>
                  </a:lnTo>
                  <a:cubicBezTo>
                    <a:pt x="127484" y="59300"/>
                    <a:pt x="127004" y="59300"/>
                    <a:pt x="127004" y="59300"/>
                  </a:cubicBezTo>
                  <a:cubicBezTo>
                    <a:pt x="126524" y="59300"/>
                    <a:pt x="126284" y="59540"/>
                    <a:pt x="125803" y="59781"/>
                  </a:cubicBezTo>
                  <a:cubicBezTo>
                    <a:pt x="125083" y="60021"/>
                    <a:pt x="124123" y="60501"/>
                    <a:pt x="123162" y="60501"/>
                  </a:cubicBezTo>
                  <a:cubicBezTo>
                    <a:pt x="122682" y="60501"/>
                    <a:pt x="122202" y="60501"/>
                    <a:pt x="121722" y="60741"/>
                  </a:cubicBezTo>
                  <a:cubicBezTo>
                    <a:pt x="120762" y="60741"/>
                    <a:pt x="120041" y="61221"/>
                    <a:pt x="119081" y="61221"/>
                  </a:cubicBezTo>
                  <a:cubicBezTo>
                    <a:pt x="118601" y="61221"/>
                    <a:pt x="118361" y="61221"/>
                    <a:pt x="117881" y="61221"/>
                  </a:cubicBezTo>
                  <a:cubicBezTo>
                    <a:pt x="116680" y="61221"/>
                    <a:pt x="115480" y="61221"/>
                    <a:pt x="114039" y="61221"/>
                  </a:cubicBezTo>
                  <a:lnTo>
                    <a:pt x="114039" y="61221"/>
                  </a:lnTo>
                  <a:cubicBezTo>
                    <a:pt x="112839" y="61221"/>
                    <a:pt x="111398" y="61221"/>
                    <a:pt x="110198" y="61221"/>
                  </a:cubicBezTo>
                  <a:cubicBezTo>
                    <a:pt x="109718" y="61221"/>
                    <a:pt x="109478" y="61221"/>
                    <a:pt x="108998" y="61221"/>
                  </a:cubicBezTo>
                  <a:cubicBezTo>
                    <a:pt x="108037" y="61221"/>
                    <a:pt x="107317" y="60981"/>
                    <a:pt x="106357" y="60741"/>
                  </a:cubicBezTo>
                  <a:cubicBezTo>
                    <a:pt x="105876" y="60741"/>
                    <a:pt x="105396" y="60741"/>
                    <a:pt x="104916" y="60501"/>
                  </a:cubicBezTo>
                  <a:cubicBezTo>
                    <a:pt x="103956" y="60501"/>
                    <a:pt x="103236" y="60021"/>
                    <a:pt x="102275" y="59781"/>
                  </a:cubicBezTo>
                  <a:cubicBezTo>
                    <a:pt x="101795" y="59781"/>
                    <a:pt x="101555" y="59540"/>
                    <a:pt x="101075" y="59300"/>
                  </a:cubicBezTo>
                  <a:cubicBezTo>
                    <a:pt x="101075" y="59300"/>
                    <a:pt x="100595" y="59300"/>
                    <a:pt x="100595" y="59300"/>
                  </a:cubicBezTo>
                  <a:lnTo>
                    <a:pt x="105876" y="48977"/>
                  </a:lnTo>
                  <a:close/>
                  <a:moveTo>
                    <a:pt x="108998" y="42735"/>
                  </a:moveTo>
                  <a:lnTo>
                    <a:pt x="114039" y="32891"/>
                  </a:lnTo>
                  <a:lnTo>
                    <a:pt x="118841" y="42735"/>
                  </a:lnTo>
                  <a:cubicBezTo>
                    <a:pt x="115720" y="43695"/>
                    <a:pt x="112119" y="43695"/>
                    <a:pt x="108998" y="42735"/>
                  </a:cubicBezTo>
                  <a:close/>
                  <a:moveTo>
                    <a:pt x="117400" y="68904"/>
                  </a:moveTo>
                  <a:cubicBezTo>
                    <a:pt x="117400" y="68904"/>
                    <a:pt x="118121" y="68904"/>
                    <a:pt x="118361" y="68904"/>
                  </a:cubicBezTo>
                  <a:cubicBezTo>
                    <a:pt x="118841" y="68904"/>
                    <a:pt x="119081" y="68904"/>
                    <a:pt x="119561" y="68904"/>
                  </a:cubicBezTo>
                  <a:cubicBezTo>
                    <a:pt x="120762" y="68904"/>
                    <a:pt x="121722" y="68424"/>
                    <a:pt x="122922" y="68183"/>
                  </a:cubicBezTo>
                  <a:cubicBezTo>
                    <a:pt x="123402" y="68183"/>
                    <a:pt x="123643" y="68183"/>
                    <a:pt x="124123" y="67943"/>
                  </a:cubicBezTo>
                  <a:cubicBezTo>
                    <a:pt x="125563" y="67703"/>
                    <a:pt x="127004" y="67223"/>
                    <a:pt x="128444" y="66743"/>
                  </a:cubicBezTo>
                  <a:lnTo>
                    <a:pt x="128444" y="168058"/>
                  </a:lnTo>
                  <a:lnTo>
                    <a:pt x="117400" y="168058"/>
                  </a:lnTo>
                  <a:lnTo>
                    <a:pt x="117400" y="68904"/>
                  </a:lnTo>
                  <a:close/>
                  <a:moveTo>
                    <a:pt x="43695" y="6962"/>
                  </a:moveTo>
                  <a:lnTo>
                    <a:pt x="184864" y="6962"/>
                  </a:lnTo>
                  <a:lnTo>
                    <a:pt x="184864" y="27850"/>
                  </a:lnTo>
                  <a:lnTo>
                    <a:pt x="134926" y="27850"/>
                  </a:lnTo>
                  <a:cubicBezTo>
                    <a:pt x="133006" y="27850"/>
                    <a:pt x="131565" y="29290"/>
                    <a:pt x="131565" y="31451"/>
                  </a:cubicBezTo>
                  <a:cubicBezTo>
                    <a:pt x="131565" y="33371"/>
                    <a:pt x="133006" y="34812"/>
                    <a:pt x="134926" y="34812"/>
                  </a:cubicBezTo>
                  <a:lnTo>
                    <a:pt x="184864" y="34812"/>
                  </a:lnTo>
                  <a:lnTo>
                    <a:pt x="184864" y="147651"/>
                  </a:lnTo>
                  <a:lnTo>
                    <a:pt x="135407" y="147651"/>
                  </a:lnTo>
                  <a:lnTo>
                    <a:pt x="135407" y="61221"/>
                  </a:lnTo>
                  <a:lnTo>
                    <a:pt x="135407" y="61221"/>
                  </a:lnTo>
                  <a:cubicBezTo>
                    <a:pt x="135407" y="61221"/>
                    <a:pt x="135407" y="60261"/>
                    <a:pt x="135167" y="59781"/>
                  </a:cubicBezTo>
                  <a:lnTo>
                    <a:pt x="135167" y="59781"/>
                  </a:lnTo>
                  <a:cubicBezTo>
                    <a:pt x="135167" y="59781"/>
                    <a:pt x="117160" y="23528"/>
                    <a:pt x="117160" y="23528"/>
                  </a:cubicBezTo>
                  <a:cubicBezTo>
                    <a:pt x="115960" y="21127"/>
                    <a:pt x="112119" y="21127"/>
                    <a:pt x="110918" y="23528"/>
                  </a:cubicBezTo>
                  <a:lnTo>
                    <a:pt x="92912" y="59540"/>
                  </a:lnTo>
                  <a:cubicBezTo>
                    <a:pt x="92912" y="59540"/>
                    <a:pt x="92912" y="59540"/>
                    <a:pt x="92912" y="59540"/>
                  </a:cubicBezTo>
                  <a:cubicBezTo>
                    <a:pt x="92912" y="59781"/>
                    <a:pt x="92912" y="60261"/>
                    <a:pt x="92672" y="60501"/>
                  </a:cubicBezTo>
                  <a:cubicBezTo>
                    <a:pt x="92672" y="60501"/>
                    <a:pt x="92672" y="60501"/>
                    <a:pt x="92672" y="60501"/>
                  </a:cubicBezTo>
                  <a:lnTo>
                    <a:pt x="92672" y="60501"/>
                  </a:lnTo>
                  <a:lnTo>
                    <a:pt x="92672" y="147171"/>
                  </a:lnTo>
                  <a:lnTo>
                    <a:pt x="43935" y="147171"/>
                  </a:lnTo>
                  <a:lnTo>
                    <a:pt x="43935" y="35052"/>
                  </a:lnTo>
                  <a:lnTo>
                    <a:pt x="93392" y="35052"/>
                  </a:lnTo>
                  <a:cubicBezTo>
                    <a:pt x="95313" y="35052"/>
                    <a:pt x="96993" y="33612"/>
                    <a:pt x="96993" y="31691"/>
                  </a:cubicBezTo>
                  <a:cubicBezTo>
                    <a:pt x="96993" y="29770"/>
                    <a:pt x="95553" y="28090"/>
                    <a:pt x="93392" y="28090"/>
                  </a:cubicBezTo>
                  <a:lnTo>
                    <a:pt x="43935" y="28090"/>
                  </a:lnTo>
                  <a:lnTo>
                    <a:pt x="43935" y="7202"/>
                  </a:lnTo>
                  <a:close/>
                  <a:moveTo>
                    <a:pt x="24008" y="64342"/>
                  </a:moveTo>
                  <a:cubicBezTo>
                    <a:pt x="24008" y="60021"/>
                    <a:pt x="27610" y="56659"/>
                    <a:pt x="31931" y="56659"/>
                  </a:cubicBezTo>
                  <a:lnTo>
                    <a:pt x="36973" y="56659"/>
                  </a:lnTo>
                  <a:lnTo>
                    <a:pt x="36973" y="151012"/>
                  </a:lnTo>
                  <a:cubicBezTo>
                    <a:pt x="36973" y="152933"/>
                    <a:pt x="38413" y="154613"/>
                    <a:pt x="40334" y="154613"/>
                  </a:cubicBezTo>
                  <a:lnTo>
                    <a:pt x="92672" y="154613"/>
                  </a:lnTo>
                  <a:lnTo>
                    <a:pt x="92672" y="168058"/>
                  </a:lnTo>
                  <a:lnTo>
                    <a:pt x="24248" y="168058"/>
                  </a:lnTo>
                  <a:lnTo>
                    <a:pt x="24248" y="64582"/>
                  </a:lnTo>
                  <a:close/>
                  <a:moveTo>
                    <a:pt x="22568" y="174780"/>
                  </a:moveTo>
                  <a:lnTo>
                    <a:pt x="206231" y="174780"/>
                  </a:lnTo>
                  <a:lnTo>
                    <a:pt x="219916" y="199749"/>
                  </a:lnTo>
                  <a:lnTo>
                    <a:pt x="8643" y="199749"/>
                  </a:lnTo>
                  <a:lnTo>
                    <a:pt x="22568" y="174780"/>
                  </a:lnTo>
                  <a:close/>
                  <a:moveTo>
                    <a:pt x="222317" y="213674"/>
                  </a:moveTo>
                  <a:cubicBezTo>
                    <a:pt x="222317" y="217515"/>
                    <a:pt x="219195" y="220636"/>
                    <a:pt x="215354" y="220636"/>
                  </a:cubicBezTo>
                  <a:lnTo>
                    <a:pt x="13205" y="220636"/>
                  </a:lnTo>
                  <a:cubicBezTo>
                    <a:pt x="9363" y="220636"/>
                    <a:pt x="6242" y="217515"/>
                    <a:pt x="6242" y="213674"/>
                  </a:cubicBezTo>
                  <a:lnTo>
                    <a:pt x="6242" y="206711"/>
                  </a:lnTo>
                  <a:lnTo>
                    <a:pt x="222317" y="206711"/>
                  </a:lnTo>
                  <a:lnTo>
                    <a:pt x="222317" y="213674"/>
                  </a:lnTo>
                  <a:close/>
                </a:path>
              </a:pathLst>
            </a:custGeom>
            <a:solidFill>
              <a:srgbClr val="4D4D4D"/>
            </a:solidFill>
            <a:ln w="24000" cap="flat">
              <a:noFill/>
              <a:prstDash val="solid"/>
              <a:miter/>
            </a:ln>
          </p:spPr>
          <p:txBody>
            <a:bodyPr rtlCol="0" anchor="ctr"/>
            <a:lstStyle/>
            <a:p>
              <a:endParaRPr lang="es-CO"/>
            </a:p>
          </p:txBody>
        </p:sp>
        <p:sp>
          <p:nvSpPr>
            <p:cNvPr id="51" name="Forma libre: forma 50">
              <a:extLst>
                <a:ext uri="{FF2B5EF4-FFF2-40B4-BE49-F238E27FC236}">
                  <a16:creationId xmlns:a16="http://schemas.microsoft.com/office/drawing/2014/main" id="{AA4A9891-DB9D-8CEE-93DB-B1C484EDF8B9}"/>
                </a:ext>
              </a:extLst>
            </p:cNvPr>
            <p:cNvSpPr/>
            <p:nvPr/>
          </p:nvSpPr>
          <p:spPr>
            <a:xfrm>
              <a:off x="1608670" y="2310929"/>
              <a:ext cx="6962" cy="6662"/>
            </a:xfrm>
            <a:custGeom>
              <a:avLst/>
              <a:gdLst>
                <a:gd name="connsiteX0" fmla="*/ 3601 w 6962"/>
                <a:gd name="connsiteY0" fmla="*/ 6662 h 6662"/>
                <a:gd name="connsiteX1" fmla="*/ 6002 w 6962"/>
                <a:gd name="connsiteY1" fmla="*/ 5702 h 6662"/>
                <a:gd name="connsiteX2" fmla="*/ 6962 w 6962"/>
                <a:gd name="connsiteY2" fmla="*/ 3301 h 6662"/>
                <a:gd name="connsiteX3" fmla="*/ 6002 w 6962"/>
                <a:gd name="connsiteY3" fmla="*/ 900 h 6662"/>
                <a:gd name="connsiteX4" fmla="*/ 960 w 6962"/>
                <a:gd name="connsiteY4" fmla="*/ 900 h 6662"/>
                <a:gd name="connsiteX5" fmla="*/ 0 w 6962"/>
                <a:gd name="connsiteY5" fmla="*/ 3301 h 6662"/>
                <a:gd name="connsiteX6" fmla="*/ 960 w 6962"/>
                <a:gd name="connsiteY6" fmla="*/ 5702 h 6662"/>
                <a:gd name="connsiteX7" fmla="*/ 3361 w 6962"/>
                <a:gd name="connsiteY7" fmla="*/ 6662 h 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2" h="6662">
                  <a:moveTo>
                    <a:pt x="3601" y="6662"/>
                  </a:moveTo>
                  <a:cubicBezTo>
                    <a:pt x="3601" y="6662"/>
                    <a:pt x="5522" y="6182"/>
                    <a:pt x="6002" y="5702"/>
                  </a:cubicBezTo>
                  <a:cubicBezTo>
                    <a:pt x="6722" y="4982"/>
                    <a:pt x="6962" y="4261"/>
                    <a:pt x="6962" y="3301"/>
                  </a:cubicBezTo>
                  <a:cubicBezTo>
                    <a:pt x="6962" y="2341"/>
                    <a:pt x="6482" y="1621"/>
                    <a:pt x="6002" y="900"/>
                  </a:cubicBezTo>
                  <a:cubicBezTo>
                    <a:pt x="4562" y="-300"/>
                    <a:pt x="2401" y="-300"/>
                    <a:pt x="960" y="900"/>
                  </a:cubicBezTo>
                  <a:cubicBezTo>
                    <a:pt x="240" y="1621"/>
                    <a:pt x="0" y="2341"/>
                    <a:pt x="0" y="3301"/>
                  </a:cubicBezTo>
                  <a:cubicBezTo>
                    <a:pt x="0" y="4261"/>
                    <a:pt x="480" y="4982"/>
                    <a:pt x="960" y="5702"/>
                  </a:cubicBezTo>
                  <a:cubicBezTo>
                    <a:pt x="1681" y="6422"/>
                    <a:pt x="2401" y="6662"/>
                    <a:pt x="3361" y="6662"/>
                  </a:cubicBezTo>
                  <a:close/>
                </a:path>
              </a:pathLst>
            </a:custGeom>
            <a:solidFill>
              <a:srgbClr val="C69F41"/>
            </a:solidFill>
            <a:ln w="24000" cap="flat">
              <a:noFill/>
              <a:prstDash val="solid"/>
              <a:miter/>
            </a:ln>
          </p:spPr>
          <p:txBody>
            <a:bodyPr rtlCol="0" anchor="ctr"/>
            <a:lstStyle/>
            <a:p>
              <a:endParaRPr lang="es-CO"/>
            </a:p>
          </p:txBody>
        </p:sp>
        <p:sp>
          <p:nvSpPr>
            <p:cNvPr id="52" name="Forma libre: forma 51">
              <a:extLst>
                <a:ext uri="{FF2B5EF4-FFF2-40B4-BE49-F238E27FC236}">
                  <a16:creationId xmlns:a16="http://schemas.microsoft.com/office/drawing/2014/main" id="{5E54B9D2-45C4-BC6D-19BE-2F119EC38124}"/>
                </a:ext>
              </a:extLst>
            </p:cNvPr>
            <p:cNvSpPr/>
            <p:nvPr/>
          </p:nvSpPr>
          <p:spPr>
            <a:xfrm>
              <a:off x="1593305" y="2310629"/>
              <a:ext cx="6722" cy="6722"/>
            </a:xfrm>
            <a:custGeom>
              <a:avLst/>
              <a:gdLst>
                <a:gd name="connsiteX0" fmla="*/ 6722 w 6722"/>
                <a:gd name="connsiteY0" fmla="*/ 3361 h 6722"/>
                <a:gd name="connsiteX1" fmla="*/ 3361 w 6722"/>
                <a:gd name="connsiteY1" fmla="*/ 6722 h 6722"/>
                <a:gd name="connsiteX2" fmla="*/ 0 w 6722"/>
                <a:gd name="connsiteY2" fmla="*/ 3361 h 6722"/>
                <a:gd name="connsiteX3" fmla="*/ 3361 w 6722"/>
                <a:gd name="connsiteY3" fmla="*/ 0 h 6722"/>
                <a:gd name="connsiteX4" fmla="*/ 6722 w 6722"/>
                <a:gd name="connsiteY4" fmla="*/ 3361 h 6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2" h="6722">
                  <a:moveTo>
                    <a:pt x="6722" y="3361"/>
                  </a:moveTo>
                  <a:cubicBezTo>
                    <a:pt x="6722" y="5217"/>
                    <a:pt x="5218" y="6722"/>
                    <a:pt x="3361" y="6722"/>
                  </a:cubicBezTo>
                  <a:cubicBezTo>
                    <a:pt x="1505" y="6722"/>
                    <a:pt x="0" y="5217"/>
                    <a:pt x="0" y="3361"/>
                  </a:cubicBezTo>
                  <a:cubicBezTo>
                    <a:pt x="0" y="1505"/>
                    <a:pt x="1505" y="0"/>
                    <a:pt x="3361" y="0"/>
                  </a:cubicBezTo>
                  <a:cubicBezTo>
                    <a:pt x="5218" y="0"/>
                    <a:pt x="6722" y="1505"/>
                    <a:pt x="6722" y="3361"/>
                  </a:cubicBezTo>
                  <a:close/>
                </a:path>
              </a:pathLst>
            </a:custGeom>
            <a:solidFill>
              <a:srgbClr val="C69F41"/>
            </a:solidFill>
            <a:ln w="24000" cap="flat">
              <a:noFill/>
              <a:prstDash val="solid"/>
              <a:miter/>
            </a:ln>
          </p:spPr>
          <p:txBody>
            <a:bodyPr rtlCol="0" anchor="ctr"/>
            <a:lstStyle/>
            <a:p>
              <a:endParaRPr lang="es-CO"/>
            </a:p>
          </p:txBody>
        </p:sp>
        <p:sp>
          <p:nvSpPr>
            <p:cNvPr id="53" name="Forma libre: forma 52">
              <a:extLst>
                <a:ext uri="{FF2B5EF4-FFF2-40B4-BE49-F238E27FC236}">
                  <a16:creationId xmlns:a16="http://schemas.microsoft.com/office/drawing/2014/main" id="{54B65B1D-A9D5-0A4E-46E4-A428E6CFC32C}"/>
                </a:ext>
              </a:extLst>
            </p:cNvPr>
            <p:cNvSpPr/>
            <p:nvPr/>
          </p:nvSpPr>
          <p:spPr>
            <a:xfrm>
              <a:off x="1577459" y="2310929"/>
              <a:ext cx="6962" cy="6662"/>
            </a:xfrm>
            <a:custGeom>
              <a:avLst/>
              <a:gdLst>
                <a:gd name="connsiteX0" fmla="*/ 3601 w 6962"/>
                <a:gd name="connsiteY0" fmla="*/ 6662 h 6662"/>
                <a:gd name="connsiteX1" fmla="*/ 6002 w 6962"/>
                <a:gd name="connsiteY1" fmla="*/ 5702 h 6662"/>
                <a:gd name="connsiteX2" fmla="*/ 6962 w 6962"/>
                <a:gd name="connsiteY2" fmla="*/ 3301 h 6662"/>
                <a:gd name="connsiteX3" fmla="*/ 6002 w 6962"/>
                <a:gd name="connsiteY3" fmla="*/ 900 h 6662"/>
                <a:gd name="connsiteX4" fmla="*/ 1200 w 6962"/>
                <a:gd name="connsiteY4" fmla="*/ 900 h 6662"/>
                <a:gd name="connsiteX5" fmla="*/ 0 w 6962"/>
                <a:gd name="connsiteY5" fmla="*/ 3301 h 6662"/>
                <a:gd name="connsiteX6" fmla="*/ 1200 w 6962"/>
                <a:gd name="connsiteY6" fmla="*/ 5702 h 6662"/>
                <a:gd name="connsiteX7" fmla="*/ 3601 w 6962"/>
                <a:gd name="connsiteY7" fmla="*/ 6662 h 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2" h="6662">
                  <a:moveTo>
                    <a:pt x="3601" y="6662"/>
                  </a:moveTo>
                  <a:cubicBezTo>
                    <a:pt x="3601" y="6662"/>
                    <a:pt x="5522" y="6182"/>
                    <a:pt x="6002" y="5702"/>
                  </a:cubicBezTo>
                  <a:cubicBezTo>
                    <a:pt x="6722" y="4982"/>
                    <a:pt x="6962" y="4261"/>
                    <a:pt x="6962" y="3301"/>
                  </a:cubicBezTo>
                  <a:cubicBezTo>
                    <a:pt x="6962" y="2341"/>
                    <a:pt x="6482" y="1621"/>
                    <a:pt x="6002" y="900"/>
                  </a:cubicBezTo>
                  <a:cubicBezTo>
                    <a:pt x="4802" y="-300"/>
                    <a:pt x="2401" y="-300"/>
                    <a:pt x="1200" y="900"/>
                  </a:cubicBezTo>
                  <a:cubicBezTo>
                    <a:pt x="480" y="1621"/>
                    <a:pt x="0" y="2341"/>
                    <a:pt x="0" y="3301"/>
                  </a:cubicBezTo>
                  <a:cubicBezTo>
                    <a:pt x="0" y="4261"/>
                    <a:pt x="480" y="4982"/>
                    <a:pt x="1200" y="5702"/>
                  </a:cubicBezTo>
                  <a:cubicBezTo>
                    <a:pt x="1921" y="6422"/>
                    <a:pt x="2641" y="6662"/>
                    <a:pt x="3601" y="6662"/>
                  </a:cubicBezTo>
                  <a:close/>
                </a:path>
              </a:pathLst>
            </a:custGeom>
            <a:solidFill>
              <a:srgbClr val="C69F41"/>
            </a:solidFill>
            <a:ln w="24000" cap="flat">
              <a:noFill/>
              <a:prstDash val="solid"/>
              <a:miter/>
            </a:ln>
          </p:spPr>
          <p:txBody>
            <a:bodyPr rtlCol="0" anchor="ctr"/>
            <a:lstStyle/>
            <a:p>
              <a:endParaRPr lang="es-CO"/>
            </a:p>
          </p:txBody>
        </p:sp>
        <p:sp>
          <p:nvSpPr>
            <p:cNvPr id="54" name="Forma libre: forma 53">
              <a:extLst>
                <a:ext uri="{FF2B5EF4-FFF2-40B4-BE49-F238E27FC236}">
                  <a16:creationId xmlns:a16="http://schemas.microsoft.com/office/drawing/2014/main" id="{1F0A310A-D579-EB28-1062-EA35F5D7159A}"/>
                </a:ext>
              </a:extLst>
            </p:cNvPr>
            <p:cNvSpPr/>
            <p:nvPr/>
          </p:nvSpPr>
          <p:spPr>
            <a:xfrm>
              <a:off x="1577939" y="2346162"/>
              <a:ext cx="29049" cy="34571"/>
            </a:xfrm>
            <a:custGeom>
              <a:avLst/>
              <a:gdLst>
                <a:gd name="connsiteX0" fmla="*/ 3601 w 29049"/>
                <a:gd name="connsiteY0" fmla="*/ 7202 h 34571"/>
                <a:gd name="connsiteX1" fmla="*/ 22328 w 29049"/>
                <a:gd name="connsiteY1" fmla="*/ 7202 h 34571"/>
                <a:gd name="connsiteX2" fmla="*/ 22328 w 29049"/>
                <a:gd name="connsiteY2" fmla="*/ 27609 h 34571"/>
                <a:gd name="connsiteX3" fmla="*/ 3841 w 29049"/>
                <a:gd name="connsiteY3" fmla="*/ 27609 h 34571"/>
                <a:gd name="connsiteX4" fmla="*/ 480 w 29049"/>
                <a:gd name="connsiteY4" fmla="*/ 30971 h 34571"/>
                <a:gd name="connsiteX5" fmla="*/ 3841 w 29049"/>
                <a:gd name="connsiteY5" fmla="*/ 34572 h 34571"/>
                <a:gd name="connsiteX6" fmla="*/ 25689 w 29049"/>
                <a:gd name="connsiteY6" fmla="*/ 34572 h 34571"/>
                <a:gd name="connsiteX7" fmla="*/ 29050 w 29049"/>
                <a:gd name="connsiteY7" fmla="*/ 30971 h 34571"/>
                <a:gd name="connsiteX8" fmla="*/ 29050 w 29049"/>
                <a:gd name="connsiteY8" fmla="*/ 3601 h 34571"/>
                <a:gd name="connsiteX9" fmla="*/ 25689 w 29049"/>
                <a:gd name="connsiteY9" fmla="*/ 0 h 34571"/>
                <a:gd name="connsiteX10" fmla="*/ 3361 w 29049"/>
                <a:gd name="connsiteY10" fmla="*/ 0 h 34571"/>
                <a:gd name="connsiteX11" fmla="*/ 0 w 29049"/>
                <a:gd name="connsiteY11" fmla="*/ 3601 h 34571"/>
                <a:gd name="connsiteX12" fmla="*/ 3361 w 29049"/>
                <a:gd name="connsiteY12" fmla="*/ 7202 h 3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49" h="34571">
                  <a:moveTo>
                    <a:pt x="3601" y="7202"/>
                  </a:moveTo>
                  <a:lnTo>
                    <a:pt x="22328" y="7202"/>
                  </a:lnTo>
                  <a:lnTo>
                    <a:pt x="22328" y="27609"/>
                  </a:lnTo>
                  <a:lnTo>
                    <a:pt x="3841" y="27609"/>
                  </a:lnTo>
                  <a:cubicBezTo>
                    <a:pt x="1921" y="27609"/>
                    <a:pt x="480" y="29050"/>
                    <a:pt x="480" y="30971"/>
                  </a:cubicBezTo>
                  <a:cubicBezTo>
                    <a:pt x="480" y="32891"/>
                    <a:pt x="1921" y="34572"/>
                    <a:pt x="3841" y="34572"/>
                  </a:cubicBezTo>
                  <a:lnTo>
                    <a:pt x="25689" y="34572"/>
                  </a:lnTo>
                  <a:cubicBezTo>
                    <a:pt x="27610" y="34572"/>
                    <a:pt x="29050" y="33131"/>
                    <a:pt x="29050" y="30971"/>
                  </a:cubicBezTo>
                  <a:lnTo>
                    <a:pt x="29050" y="3601"/>
                  </a:lnTo>
                  <a:cubicBezTo>
                    <a:pt x="29050" y="1681"/>
                    <a:pt x="27610" y="0"/>
                    <a:pt x="25689" y="0"/>
                  </a:cubicBezTo>
                  <a:lnTo>
                    <a:pt x="3361" y="0"/>
                  </a:lnTo>
                  <a:cubicBezTo>
                    <a:pt x="1441" y="0"/>
                    <a:pt x="0" y="1440"/>
                    <a:pt x="0" y="3601"/>
                  </a:cubicBezTo>
                  <a:cubicBezTo>
                    <a:pt x="0" y="5762"/>
                    <a:pt x="1441" y="7202"/>
                    <a:pt x="3361" y="7202"/>
                  </a:cubicBezTo>
                  <a:close/>
                </a:path>
              </a:pathLst>
            </a:custGeom>
            <a:solidFill>
              <a:srgbClr val="C69F41"/>
            </a:solidFill>
            <a:ln w="24000" cap="flat">
              <a:noFill/>
              <a:prstDash val="solid"/>
              <a:miter/>
            </a:ln>
          </p:spPr>
          <p:txBody>
            <a:bodyPr rtlCol="0" anchor="ctr"/>
            <a:lstStyle/>
            <a:p>
              <a:endParaRPr lang="es-CO"/>
            </a:p>
          </p:txBody>
        </p:sp>
        <p:sp>
          <p:nvSpPr>
            <p:cNvPr id="55" name="Forma libre: forma 54">
              <a:extLst>
                <a:ext uri="{FF2B5EF4-FFF2-40B4-BE49-F238E27FC236}">
                  <a16:creationId xmlns:a16="http://schemas.microsoft.com/office/drawing/2014/main" id="{A29D77A7-2BDE-1653-574B-F7E10C7F7C99}"/>
                </a:ext>
              </a:extLst>
            </p:cNvPr>
            <p:cNvSpPr/>
            <p:nvPr/>
          </p:nvSpPr>
          <p:spPr>
            <a:xfrm>
              <a:off x="1492950" y="2346162"/>
              <a:ext cx="29290" cy="34571"/>
            </a:xfrm>
            <a:custGeom>
              <a:avLst/>
              <a:gdLst>
                <a:gd name="connsiteX0" fmla="*/ 25689 w 29290"/>
                <a:gd name="connsiteY0" fmla="*/ 7202 h 34571"/>
                <a:gd name="connsiteX1" fmla="*/ 29290 w 29290"/>
                <a:gd name="connsiteY1" fmla="*/ 3601 h 34571"/>
                <a:gd name="connsiteX2" fmla="*/ 25689 w 29290"/>
                <a:gd name="connsiteY2" fmla="*/ 0 h 34571"/>
                <a:gd name="connsiteX3" fmla="*/ 3361 w 29290"/>
                <a:gd name="connsiteY3" fmla="*/ 0 h 34571"/>
                <a:gd name="connsiteX4" fmla="*/ 0 w 29290"/>
                <a:gd name="connsiteY4" fmla="*/ 3601 h 34571"/>
                <a:gd name="connsiteX5" fmla="*/ 0 w 29290"/>
                <a:gd name="connsiteY5" fmla="*/ 30971 h 34571"/>
                <a:gd name="connsiteX6" fmla="*/ 3361 w 29290"/>
                <a:gd name="connsiteY6" fmla="*/ 34572 h 34571"/>
                <a:gd name="connsiteX7" fmla="*/ 24969 w 29290"/>
                <a:gd name="connsiteY7" fmla="*/ 34572 h 34571"/>
                <a:gd name="connsiteX8" fmla="*/ 28570 w 29290"/>
                <a:gd name="connsiteY8" fmla="*/ 30971 h 34571"/>
                <a:gd name="connsiteX9" fmla="*/ 24969 w 29290"/>
                <a:gd name="connsiteY9" fmla="*/ 27609 h 34571"/>
                <a:gd name="connsiteX10" fmla="*/ 6962 w 29290"/>
                <a:gd name="connsiteY10" fmla="*/ 27609 h 34571"/>
                <a:gd name="connsiteX11" fmla="*/ 6962 w 29290"/>
                <a:gd name="connsiteY11" fmla="*/ 7202 h 34571"/>
                <a:gd name="connsiteX12" fmla="*/ 25689 w 29290"/>
                <a:gd name="connsiteY12" fmla="*/ 7202 h 3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90" h="34571">
                  <a:moveTo>
                    <a:pt x="25689" y="7202"/>
                  </a:moveTo>
                  <a:cubicBezTo>
                    <a:pt x="27610" y="7202"/>
                    <a:pt x="29290" y="5762"/>
                    <a:pt x="29290" y="3601"/>
                  </a:cubicBezTo>
                  <a:cubicBezTo>
                    <a:pt x="29290" y="1440"/>
                    <a:pt x="27610" y="0"/>
                    <a:pt x="25689" y="0"/>
                  </a:cubicBezTo>
                  <a:lnTo>
                    <a:pt x="3361" y="0"/>
                  </a:lnTo>
                  <a:cubicBezTo>
                    <a:pt x="1441" y="0"/>
                    <a:pt x="0" y="1440"/>
                    <a:pt x="0" y="3601"/>
                  </a:cubicBezTo>
                  <a:lnTo>
                    <a:pt x="0" y="30971"/>
                  </a:lnTo>
                  <a:cubicBezTo>
                    <a:pt x="0" y="32891"/>
                    <a:pt x="1441" y="34572"/>
                    <a:pt x="3361" y="34572"/>
                  </a:cubicBezTo>
                  <a:lnTo>
                    <a:pt x="24969" y="34572"/>
                  </a:lnTo>
                  <a:cubicBezTo>
                    <a:pt x="26889" y="34572"/>
                    <a:pt x="28570" y="33131"/>
                    <a:pt x="28570" y="30971"/>
                  </a:cubicBezTo>
                  <a:cubicBezTo>
                    <a:pt x="28570" y="28810"/>
                    <a:pt x="27129" y="27609"/>
                    <a:pt x="24969" y="27609"/>
                  </a:cubicBezTo>
                  <a:lnTo>
                    <a:pt x="6962" y="27609"/>
                  </a:lnTo>
                  <a:lnTo>
                    <a:pt x="6962" y="7202"/>
                  </a:lnTo>
                  <a:lnTo>
                    <a:pt x="25689" y="7202"/>
                  </a:lnTo>
                  <a:close/>
                </a:path>
              </a:pathLst>
            </a:custGeom>
            <a:solidFill>
              <a:srgbClr val="C69F41"/>
            </a:solidFill>
            <a:ln w="24000" cap="flat">
              <a:noFill/>
              <a:prstDash val="solid"/>
              <a:miter/>
            </a:ln>
          </p:spPr>
          <p:txBody>
            <a:bodyPr rtlCol="0" anchor="ctr"/>
            <a:lstStyle/>
            <a:p>
              <a:endParaRPr lang="es-CO"/>
            </a:p>
          </p:txBody>
        </p:sp>
        <p:sp>
          <p:nvSpPr>
            <p:cNvPr id="56" name="Forma libre: forma 55">
              <a:extLst>
                <a:ext uri="{FF2B5EF4-FFF2-40B4-BE49-F238E27FC236}">
                  <a16:creationId xmlns:a16="http://schemas.microsoft.com/office/drawing/2014/main" id="{714AD0B2-93B4-3007-AC38-819FB9FCAC9E}"/>
                </a:ext>
              </a:extLst>
            </p:cNvPr>
            <p:cNvSpPr/>
            <p:nvPr/>
          </p:nvSpPr>
          <p:spPr>
            <a:xfrm>
              <a:off x="1578420" y="2397299"/>
              <a:ext cx="28569" cy="6962"/>
            </a:xfrm>
            <a:custGeom>
              <a:avLst/>
              <a:gdLst>
                <a:gd name="connsiteX0" fmla="*/ 25209 w 28569"/>
                <a:gd name="connsiteY0" fmla="*/ 0 h 6962"/>
                <a:gd name="connsiteX1" fmla="*/ 3361 w 28569"/>
                <a:gd name="connsiteY1" fmla="*/ 0 h 6962"/>
                <a:gd name="connsiteX2" fmla="*/ 0 w 28569"/>
                <a:gd name="connsiteY2" fmla="*/ 3361 h 6962"/>
                <a:gd name="connsiteX3" fmla="*/ 3361 w 28569"/>
                <a:gd name="connsiteY3" fmla="*/ 6962 h 6962"/>
                <a:gd name="connsiteX4" fmla="*/ 25209 w 28569"/>
                <a:gd name="connsiteY4" fmla="*/ 6962 h 6962"/>
                <a:gd name="connsiteX5" fmla="*/ 28570 w 28569"/>
                <a:gd name="connsiteY5" fmla="*/ 3361 h 6962"/>
                <a:gd name="connsiteX6" fmla="*/ 25209 w 28569"/>
                <a:gd name="connsiteY6" fmla="*/ 0 h 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69" h="6962">
                  <a:moveTo>
                    <a:pt x="25209" y="0"/>
                  </a:moveTo>
                  <a:lnTo>
                    <a:pt x="3361" y="0"/>
                  </a:lnTo>
                  <a:cubicBezTo>
                    <a:pt x="1441" y="0"/>
                    <a:pt x="0" y="1440"/>
                    <a:pt x="0" y="3361"/>
                  </a:cubicBezTo>
                  <a:cubicBezTo>
                    <a:pt x="0" y="5282"/>
                    <a:pt x="1441" y="6962"/>
                    <a:pt x="3361" y="6962"/>
                  </a:cubicBezTo>
                  <a:lnTo>
                    <a:pt x="25209" y="6962"/>
                  </a:lnTo>
                  <a:cubicBezTo>
                    <a:pt x="27129" y="6962"/>
                    <a:pt x="28570" y="5522"/>
                    <a:pt x="28570" y="3361"/>
                  </a:cubicBezTo>
                  <a:cubicBezTo>
                    <a:pt x="28570" y="1200"/>
                    <a:pt x="27129" y="0"/>
                    <a:pt x="25209" y="0"/>
                  </a:cubicBezTo>
                  <a:close/>
                </a:path>
              </a:pathLst>
            </a:custGeom>
            <a:solidFill>
              <a:srgbClr val="4D4D4D"/>
            </a:solidFill>
            <a:ln w="24000" cap="flat">
              <a:noFill/>
              <a:prstDash val="solid"/>
              <a:miter/>
            </a:ln>
          </p:spPr>
          <p:txBody>
            <a:bodyPr rtlCol="0" anchor="ctr"/>
            <a:lstStyle/>
            <a:p>
              <a:endParaRPr lang="es-CO"/>
            </a:p>
          </p:txBody>
        </p:sp>
        <p:sp>
          <p:nvSpPr>
            <p:cNvPr id="57" name="Forma libre: forma 56">
              <a:extLst>
                <a:ext uri="{FF2B5EF4-FFF2-40B4-BE49-F238E27FC236}">
                  <a16:creationId xmlns:a16="http://schemas.microsoft.com/office/drawing/2014/main" id="{C209F9CE-BBCC-5E3A-FF84-0F99C00B828C}"/>
                </a:ext>
              </a:extLst>
            </p:cNvPr>
            <p:cNvSpPr/>
            <p:nvPr/>
          </p:nvSpPr>
          <p:spPr>
            <a:xfrm>
              <a:off x="1493190" y="2397299"/>
              <a:ext cx="28569" cy="6962"/>
            </a:xfrm>
            <a:custGeom>
              <a:avLst/>
              <a:gdLst>
                <a:gd name="connsiteX0" fmla="*/ 24969 w 28569"/>
                <a:gd name="connsiteY0" fmla="*/ 0 h 6962"/>
                <a:gd name="connsiteX1" fmla="*/ 3361 w 28569"/>
                <a:gd name="connsiteY1" fmla="*/ 0 h 6962"/>
                <a:gd name="connsiteX2" fmla="*/ 0 w 28569"/>
                <a:gd name="connsiteY2" fmla="*/ 3361 h 6962"/>
                <a:gd name="connsiteX3" fmla="*/ 3361 w 28569"/>
                <a:gd name="connsiteY3" fmla="*/ 6962 h 6962"/>
                <a:gd name="connsiteX4" fmla="*/ 24969 w 28569"/>
                <a:gd name="connsiteY4" fmla="*/ 6962 h 6962"/>
                <a:gd name="connsiteX5" fmla="*/ 28570 w 28569"/>
                <a:gd name="connsiteY5" fmla="*/ 3361 h 6962"/>
                <a:gd name="connsiteX6" fmla="*/ 24969 w 28569"/>
                <a:gd name="connsiteY6" fmla="*/ 0 h 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69" h="6962">
                  <a:moveTo>
                    <a:pt x="24969" y="0"/>
                  </a:moveTo>
                  <a:lnTo>
                    <a:pt x="3361" y="0"/>
                  </a:lnTo>
                  <a:cubicBezTo>
                    <a:pt x="1440" y="0"/>
                    <a:pt x="0" y="1440"/>
                    <a:pt x="0" y="3361"/>
                  </a:cubicBezTo>
                  <a:cubicBezTo>
                    <a:pt x="0" y="5282"/>
                    <a:pt x="1440" y="6962"/>
                    <a:pt x="3361" y="6962"/>
                  </a:cubicBezTo>
                  <a:lnTo>
                    <a:pt x="24969" y="6962"/>
                  </a:lnTo>
                  <a:cubicBezTo>
                    <a:pt x="26889" y="6962"/>
                    <a:pt x="28570" y="5522"/>
                    <a:pt x="28570" y="3361"/>
                  </a:cubicBezTo>
                  <a:cubicBezTo>
                    <a:pt x="28570" y="1200"/>
                    <a:pt x="27129" y="0"/>
                    <a:pt x="24969" y="0"/>
                  </a:cubicBezTo>
                  <a:close/>
                </a:path>
              </a:pathLst>
            </a:custGeom>
            <a:solidFill>
              <a:srgbClr val="4D4D4D"/>
            </a:solidFill>
            <a:ln w="24000" cap="flat">
              <a:noFill/>
              <a:prstDash val="solid"/>
              <a:miter/>
            </a:ln>
          </p:spPr>
          <p:txBody>
            <a:bodyPr rtlCol="0" anchor="ctr"/>
            <a:lstStyle/>
            <a:p>
              <a:endParaRPr lang="es-CO"/>
            </a:p>
          </p:txBody>
        </p:sp>
        <p:sp>
          <p:nvSpPr>
            <p:cNvPr id="58" name="Forma libre: forma 57">
              <a:extLst>
                <a:ext uri="{FF2B5EF4-FFF2-40B4-BE49-F238E27FC236}">
                  <a16:creationId xmlns:a16="http://schemas.microsoft.com/office/drawing/2014/main" id="{F9A57BD1-5B07-3C27-5C63-C44B87F0D733}"/>
                </a:ext>
              </a:extLst>
            </p:cNvPr>
            <p:cNvSpPr/>
            <p:nvPr/>
          </p:nvSpPr>
          <p:spPr>
            <a:xfrm>
              <a:off x="1578420" y="2420827"/>
              <a:ext cx="18246" cy="6962"/>
            </a:xfrm>
            <a:custGeom>
              <a:avLst/>
              <a:gdLst>
                <a:gd name="connsiteX0" fmla="*/ 14885 w 18246"/>
                <a:gd name="connsiteY0" fmla="*/ 0 h 6962"/>
                <a:gd name="connsiteX1" fmla="*/ 3361 w 18246"/>
                <a:gd name="connsiteY1" fmla="*/ 0 h 6962"/>
                <a:gd name="connsiteX2" fmla="*/ 0 w 18246"/>
                <a:gd name="connsiteY2" fmla="*/ 3601 h 6962"/>
                <a:gd name="connsiteX3" fmla="*/ 3361 w 18246"/>
                <a:gd name="connsiteY3" fmla="*/ 6962 h 6962"/>
                <a:gd name="connsiteX4" fmla="*/ 14885 w 18246"/>
                <a:gd name="connsiteY4" fmla="*/ 6962 h 6962"/>
                <a:gd name="connsiteX5" fmla="*/ 18246 w 18246"/>
                <a:gd name="connsiteY5" fmla="*/ 3601 h 6962"/>
                <a:gd name="connsiteX6" fmla="*/ 14885 w 18246"/>
                <a:gd name="connsiteY6" fmla="*/ 0 h 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6" h="6962">
                  <a:moveTo>
                    <a:pt x="14885" y="0"/>
                  </a:moveTo>
                  <a:lnTo>
                    <a:pt x="3361" y="0"/>
                  </a:lnTo>
                  <a:cubicBezTo>
                    <a:pt x="1441" y="0"/>
                    <a:pt x="0" y="1440"/>
                    <a:pt x="0" y="3601"/>
                  </a:cubicBezTo>
                  <a:cubicBezTo>
                    <a:pt x="0" y="5762"/>
                    <a:pt x="1441" y="6962"/>
                    <a:pt x="3361" y="6962"/>
                  </a:cubicBezTo>
                  <a:lnTo>
                    <a:pt x="14885" y="6962"/>
                  </a:lnTo>
                  <a:cubicBezTo>
                    <a:pt x="16806" y="6962"/>
                    <a:pt x="18246" y="5522"/>
                    <a:pt x="18246" y="3601"/>
                  </a:cubicBezTo>
                  <a:cubicBezTo>
                    <a:pt x="18246" y="1681"/>
                    <a:pt x="16806" y="0"/>
                    <a:pt x="14885" y="0"/>
                  </a:cubicBezTo>
                  <a:close/>
                </a:path>
              </a:pathLst>
            </a:custGeom>
            <a:solidFill>
              <a:srgbClr val="4D4D4D"/>
            </a:solidFill>
            <a:ln w="24000" cap="flat">
              <a:noFill/>
              <a:prstDash val="solid"/>
              <a:miter/>
            </a:ln>
          </p:spPr>
          <p:txBody>
            <a:bodyPr rtlCol="0" anchor="ctr"/>
            <a:lstStyle/>
            <a:p>
              <a:endParaRPr lang="es-CO"/>
            </a:p>
          </p:txBody>
        </p:sp>
        <p:sp>
          <p:nvSpPr>
            <p:cNvPr id="59" name="Forma libre: forma 58">
              <a:extLst>
                <a:ext uri="{FF2B5EF4-FFF2-40B4-BE49-F238E27FC236}">
                  <a16:creationId xmlns:a16="http://schemas.microsoft.com/office/drawing/2014/main" id="{44C438DD-B821-8C71-28DE-B399AAB5C7E5}"/>
                </a:ext>
              </a:extLst>
            </p:cNvPr>
            <p:cNvSpPr/>
            <p:nvPr/>
          </p:nvSpPr>
          <p:spPr>
            <a:xfrm>
              <a:off x="1493190" y="2420827"/>
              <a:ext cx="28569" cy="6962"/>
            </a:xfrm>
            <a:custGeom>
              <a:avLst/>
              <a:gdLst>
                <a:gd name="connsiteX0" fmla="*/ 24969 w 28569"/>
                <a:gd name="connsiteY0" fmla="*/ 0 h 6962"/>
                <a:gd name="connsiteX1" fmla="*/ 3361 w 28569"/>
                <a:gd name="connsiteY1" fmla="*/ 0 h 6962"/>
                <a:gd name="connsiteX2" fmla="*/ 0 w 28569"/>
                <a:gd name="connsiteY2" fmla="*/ 3601 h 6962"/>
                <a:gd name="connsiteX3" fmla="*/ 3361 w 28569"/>
                <a:gd name="connsiteY3" fmla="*/ 6962 h 6962"/>
                <a:gd name="connsiteX4" fmla="*/ 24969 w 28569"/>
                <a:gd name="connsiteY4" fmla="*/ 6962 h 6962"/>
                <a:gd name="connsiteX5" fmla="*/ 28570 w 28569"/>
                <a:gd name="connsiteY5" fmla="*/ 3601 h 6962"/>
                <a:gd name="connsiteX6" fmla="*/ 24969 w 28569"/>
                <a:gd name="connsiteY6" fmla="*/ 0 h 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69" h="6962">
                  <a:moveTo>
                    <a:pt x="24969" y="0"/>
                  </a:moveTo>
                  <a:lnTo>
                    <a:pt x="3361" y="0"/>
                  </a:lnTo>
                  <a:cubicBezTo>
                    <a:pt x="1440" y="0"/>
                    <a:pt x="0" y="1440"/>
                    <a:pt x="0" y="3601"/>
                  </a:cubicBezTo>
                  <a:cubicBezTo>
                    <a:pt x="0" y="5762"/>
                    <a:pt x="1440" y="6962"/>
                    <a:pt x="3361" y="6962"/>
                  </a:cubicBezTo>
                  <a:lnTo>
                    <a:pt x="24969" y="6962"/>
                  </a:lnTo>
                  <a:cubicBezTo>
                    <a:pt x="26889" y="6962"/>
                    <a:pt x="28570" y="5522"/>
                    <a:pt x="28570" y="3601"/>
                  </a:cubicBezTo>
                  <a:cubicBezTo>
                    <a:pt x="28570" y="1681"/>
                    <a:pt x="27129" y="0"/>
                    <a:pt x="24969" y="0"/>
                  </a:cubicBezTo>
                  <a:close/>
                </a:path>
              </a:pathLst>
            </a:custGeom>
            <a:solidFill>
              <a:srgbClr val="4D4D4D"/>
            </a:solidFill>
            <a:ln w="24000" cap="flat">
              <a:noFill/>
              <a:prstDash val="solid"/>
              <a:miter/>
            </a:ln>
          </p:spPr>
          <p:txBody>
            <a:bodyPr rtlCol="0" anchor="ctr"/>
            <a:lstStyle/>
            <a:p>
              <a:endParaRPr lang="es-CO"/>
            </a:p>
          </p:txBody>
        </p:sp>
      </p:grpSp>
      <p:grpSp>
        <p:nvGrpSpPr>
          <p:cNvPr id="60" name="Gráfico 750">
            <a:extLst>
              <a:ext uri="{FF2B5EF4-FFF2-40B4-BE49-F238E27FC236}">
                <a16:creationId xmlns:a16="http://schemas.microsoft.com/office/drawing/2014/main" id="{0344CDD9-E8FC-36C4-80F7-FE20A2308642}"/>
              </a:ext>
            </a:extLst>
          </p:cNvPr>
          <p:cNvGrpSpPr>
            <a:grpSpLocks noChangeAspect="1"/>
          </p:cNvGrpSpPr>
          <p:nvPr/>
        </p:nvGrpSpPr>
        <p:grpSpPr>
          <a:xfrm>
            <a:off x="1374562" y="1810047"/>
            <a:ext cx="395499" cy="392197"/>
            <a:chOff x="5625479" y="2987505"/>
            <a:chExt cx="227912" cy="226009"/>
          </a:xfrm>
        </p:grpSpPr>
        <p:sp>
          <p:nvSpPr>
            <p:cNvPr id="61" name="Forma libre: forma 60">
              <a:extLst>
                <a:ext uri="{FF2B5EF4-FFF2-40B4-BE49-F238E27FC236}">
                  <a16:creationId xmlns:a16="http://schemas.microsoft.com/office/drawing/2014/main" id="{62A78FA3-FF83-A65A-2930-70102B2FB204}"/>
                </a:ext>
              </a:extLst>
            </p:cNvPr>
            <p:cNvSpPr/>
            <p:nvPr/>
          </p:nvSpPr>
          <p:spPr>
            <a:xfrm>
              <a:off x="5625479" y="2987505"/>
              <a:ext cx="227912" cy="226009"/>
            </a:xfrm>
            <a:custGeom>
              <a:avLst/>
              <a:gdLst>
                <a:gd name="connsiteX0" fmla="*/ 189372 w 227912"/>
                <a:gd name="connsiteY0" fmla="*/ 153687 h 226009"/>
                <a:gd name="connsiteX1" fmla="*/ 167247 w 227912"/>
                <a:gd name="connsiteY1" fmla="*/ 146549 h 226009"/>
                <a:gd name="connsiteX2" fmla="*/ 167247 w 227912"/>
                <a:gd name="connsiteY2" fmla="*/ 146549 h 226009"/>
                <a:gd name="connsiteX3" fmla="*/ 151783 w 227912"/>
                <a:gd name="connsiteY3" fmla="*/ 143219 h 226009"/>
                <a:gd name="connsiteX4" fmla="*/ 151783 w 227912"/>
                <a:gd name="connsiteY4" fmla="*/ 143219 h 226009"/>
                <a:gd name="connsiteX5" fmla="*/ 151783 w 227912"/>
                <a:gd name="connsiteY5" fmla="*/ 141791 h 226009"/>
                <a:gd name="connsiteX6" fmla="*/ 154163 w 227912"/>
                <a:gd name="connsiteY6" fmla="*/ 141791 h 226009"/>
                <a:gd name="connsiteX7" fmla="*/ 157731 w 227912"/>
                <a:gd name="connsiteY7" fmla="*/ 138223 h 226009"/>
                <a:gd name="connsiteX8" fmla="*/ 154163 w 227912"/>
                <a:gd name="connsiteY8" fmla="*/ 134654 h 226009"/>
                <a:gd name="connsiteX9" fmla="*/ 151783 w 227912"/>
                <a:gd name="connsiteY9" fmla="*/ 134654 h 226009"/>
                <a:gd name="connsiteX10" fmla="*/ 151783 w 227912"/>
                <a:gd name="connsiteY10" fmla="*/ 124186 h 226009"/>
                <a:gd name="connsiteX11" fmla="*/ 154163 w 227912"/>
                <a:gd name="connsiteY11" fmla="*/ 124186 h 226009"/>
                <a:gd name="connsiteX12" fmla="*/ 157731 w 227912"/>
                <a:gd name="connsiteY12" fmla="*/ 120856 h 226009"/>
                <a:gd name="connsiteX13" fmla="*/ 154163 w 227912"/>
                <a:gd name="connsiteY13" fmla="*/ 117287 h 226009"/>
                <a:gd name="connsiteX14" fmla="*/ 153687 w 227912"/>
                <a:gd name="connsiteY14" fmla="*/ 117287 h 226009"/>
                <a:gd name="connsiteX15" fmla="*/ 160586 w 227912"/>
                <a:gd name="connsiteY15" fmla="*/ 99444 h 226009"/>
                <a:gd name="connsiteX16" fmla="*/ 171292 w 227912"/>
                <a:gd name="connsiteY16" fmla="*/ 59952 h 226009"/>
                <a:gd name="connsiteX17" fmla="*/ 114194 w 227912"/>
                <a:gd name="connsiteY17" fmla="*/ 0 h 226009"/>
                <a:gd name="connsiteX18" fmla="*/ 57335 w 227912"/>
                <a:gd name="connsiteY18" fmla="*/ 59952 h 226009"/>
                <a:gd name="connsiteX19" fmla="*/ 68279 w 227912"/>
                <a:gd name="connsiteY19" fmla="*/ 100158 h 226009"/>
                <a:gd name="connsiteX20" fmla="*/ 74940 w 227912"/>
                <a:gd name="connsiteY20" fmla="*/ 117287 h 226009"/>
                <a:gd name="connsiteX21" fmla="*/ 74702 w 227912"/>
                <a:gd name="connsiteY21" fmla="*/ 117287 h 226009"/>
                <a:gd name="connsiteX22" fmla="*/ 71134 w 227912"/>
                <a:gd name="connsiteY22" fmla="*/ 120856 h 226009"/>
                <a:gd name="connsiteX23" fmla="*/ 74702 w 227912"/>
                <a:gd name="connsiteY23" fmla="*/ 124186 h 226009"/>
                <a:gd name="connsiteX24" fmla="*/ 75654 w 227912"/>
                <a:gd name="connsiteY24" fmla="*/ 124186 h 226009"/>
                <a:gd name="connsiteX25" fmla="*/ 75654 w 227912"/>
                <a:gd name="connsiteY25" fmla="*/ 134654 h 226009"/>
                <a:gd name="connsiteX26" fmla="*/ 74702 w 227912"/>
                <a:gd name="connsiteY26" fmla="*/ 134654 h 226009"/>
                <a:gd name="connsiteX27" fmla="*/ 71134 w 227912"/>
                <a:gd name="connsiteY27" fmla="*/ 138223 h 226009"/>
                <a:gd name="connsiteX28" fmla="*/ 74702 w 227912"/>
                <a:gd name="connsiteY28" fmla="*/ 141791 h 226009"/>
                <a:gd name="connsiteX29" fmla="*/ 75654 w 227912"/>
                <a:gd name="connsiteY29" fmla="*/ 141791 h 226009"/>
                <a:gd name="connsiteX30" fmla="*/ 75654 w 227912"/>
                <a:gd name="connsiteY30" fmla="*/ 143457 h 226009"/>
                <a:gd name="connsiteX31" fmla="*/ 60666 w 227912"/>
                <a:gd name="connsiteY31" fmla="*/ 146787 h 226009"/>
                <a:gd name="connsiteX32" fmla="*/ 38541 w 227912"/>
                <a:gd name="connsiteY32" fmla="*/ 153924 h 226009"/>
                <a:gd name="connsiteX33" fmla="*/ 0 w 227912"/>
                <a:gd name="connsiteY33" fmla="*/ 210308 h 226009"/>
                <a:gd name="connsiteX34" fmla="*/ 15464 w 227912"/>
                <a:gd name="connsiteY34" fmla="*/ 226010 h 226009"/>
                <a:gd name="connsiteX35" fmla="*/ 212449 w 227912"/>
                <a:gd name="connsiteY35" fmla="*/ 226010 h 226009"/>
                <a:gd name="connsiteX36" fmla="*/ 227913 w 227912"/>
                <a:gd name="connsiteY36" fmla="*/ 210308 h 226009"/>
                <a:gd name="connsiteX37" fmla="*/ 189372 w 227912"/>
                <a:gd name="connsiteY37" fmla="*/ 153924 h 226009"/>
                <a:gd name="connsiteX38" fmla="*/ 153687 w 227912"/>
                <a:gd name="connsiteY38" fmla="*/ 150594 h 226009"/>
                <a:gd name="connsiteX39" fmla="*/ 162251 w 227912"/>
                <a:gd name="connsiteY39" fmla="*/ 152497 h 226009"/>
                <a:gd name="connsiteX40" fmla="*/ 162251 w 227912"/>
                <a:gd name="connsiteY40" fmla="*/ 152973 h 226009"/>
                <a:gd name="connsiteX41" fmla="*/ 161775 w 227912"/>
                <a:gd name="connsiteY41" fmla="*/ 155114 h 226009"/>
                <a:gd name="connsiteX42" fmla="*/ 161062 w 227912"/>
                <a:gd name="connsiteY42" fmla="*/ 157255 h 226009"/>
                <a:gd name="connsiteX43" fmla="*/ 160348 w 227912"/>
                <a:gd name="connsiteY43" fmla="*/ 159158 h 226009"/>
                <a:gd name="connsiteX44" fmla="*/ 159634 w 227912"/>
                <a:gd name="connsiteY44" fmla="*/ 161062 h 226009"/>
                <a:gd name="connsiteX45" fmla="*/ 158921 w 227912"/>
                <a:gd name="connsiteY45" fmla="*/ 162727 h 226009"/>
                <a:gd name="connsiteX46" fmla="*/ 158207 w 227912"/>
                <a:gd name="connsiteY46" fmla="*/ 164392 h 226009"/>
                <a:gd name="connsiteX47" fmla="*/ 157493 w 227912"/>
                <a:gd name="connsiteY47" fmla="*/ 166058 h 226009"/>
                <a:gd name="connsiteX48" fmla="*/ 156780 w 227912"/>
                <a:gd name="connsiteY48" fmla="*/ 167485 h 226009"/>
                <a:gd name="connsiteX49" fmla="*/ 156066 w 227912"/>
                <a:gd name="connsiteY49" fmla="*/ 168912 h 226009"/>
                <a:gd name="connsiteX50" fmla="*/ 155352 w 227912"/>
                <a:gd name="connsiteY50" fmla="*/ 170340 h 226009"/>
                <a:gd name="connsiteX51" fmla="*/ 154638 w 227912"/>
                <a:gd name="connsiteY51" fmla="*/ 171767 h 226009"/>
                <a:gd name="connsiteX52" fmla="*/ 153687 w 227912"/>
                <a:gd name="connsiteY52" fmla="*/ 173195 h 226009"/>
                <a:gd name="connsiteX53" fmla="*/ 152973 w 227912"/>
                <a:gd name="connsiteY53" fmla="*/ 174384 h 226009"/>
                <a:gd name="connsiteX54" fmla="*/ 152021 w 227912"/>
                <a:gd name="connsiteY54" fmla="*/ 175574 h 226009"/>
                <a:gd name="connsiteX55" fmla="*/ 151070 w 227912"/>
                <a:gd name="connsiteY55" fmla="*/ 176763 h 226009"/>
                <a:gd name="connsiteX56" fmla="*/ 150118 w 227912"/>
                <a:gd name="connsiteY56" fmla="*/ 177715 h 226009"/>
                <a:gd name="connsiteX57" fmla="*/ 149404 w 227912"/>
                <a:gd name="connsiteY57" fmla="*/ 178667 h 226009"/>
                <a:gd name="connsiteX58" fmla="*/ 148453 w 227912"/>
                <a:gd name="connsiteY58" fmla="*/ 179618 h 226009"/>
                <a:gd name="connsiteX59" fmla="*/ 147739 w 227912"/>
                <a:gd name="connsiteY59" fmla="*/ 180570 h 226009"/>
                <a:gd name="connsiteX60" fmla="*/ 147025 w 227912"/>
                <a:gd name="connsiteY60" fmla="*/ 181283 h 226009"/>
                <a:gd name="connsiteX61" fmla="*/ 146312 w 227912"/>
                <a:gd name="connsiteY61" fmla="*/ 181997 h 226009"/>
                <a:gd name="connsiteX62" fmla="*/ 145598 w 227912"/>
                <a:gd name="connsiteY62" fmla="*/ 182711 h 226009"/>
                <a:gd name="connsiteX63" fmla="*/ 144884 w 227912"/>
                <a:gd name="connsiteY63" fmla="*/ 183425 h 226009"/>
                <a:gd name="connsiteX64" fmla="*/ 144171 w 227912"/>
                <a:gd name="connsiteY64" fmla="*/ 184138 h 226009"/>
                <a:gd name="connsiteX65" fmla="*/ 143457 w 227912"/>
                <a:gd name="connsiteY65" fmla="*/ 184614 h 226009"/>
                <a:gd name="connsiteX66" fmla="*/ 142743 w 227912"/>
                <a:gd name="connsiteY66" fmla="*/ 185090 h 226009"/>
                <a:gd name="connsiteX67" fmla="*/ 142029 w 227912"/>
                <a:gd name="connsiteY67" fmla="*/ 185566 h 226009"/>
                <a:gd name="connsiteX68" fmla="*/ 141316 w 227912"/>
                <a:gd name="connsiteY68" fmla="*/ 186042 h 226009"/>
                <a:gd name="connsiteX69" fmla="*/ 140840 w 227912"/>
                <a:gd name="connsiteY69" fmla="*/ 186280 h 226009"/>
                <a:gd name="connsiteX70" fmla="*/ 139888 w 227912"/>
                <a:gd name="connsiteY70" fmla="*/ 186993 h 226009"/>
                <a:gd name="connsiteX71" fmla="*/ 121569 w 227912"/>
                <a:gd name="connsiteY71" fmla="*/ 171054 h 226009"/>
                <a:gd name="connsiteX72" fmla="*/ 154400 w 227912"/>
                <a:gd name="connsiteY72" fmla="*/ 150356 h 226009"/>
                <a:gd name="connsiteX73" fmla="*/ 64235 w 227912"/>
                <a:gd name="connsiteY73" fmla="*/ 60190 h 226009"/>
                <a:gd name="connsiteX74" fmla="*/ 114194 w 227912"/>
                <a:gd name="connsiteY74" fmla="*/ 7137 h 226009"/>
                <a:gd name="connsiteX75" fmla="*/ 164392 w 227912"/>
                <a:gd name="connsiteY75" fmla="*/ 60190 h 226009"/>
                <a:gd name="connsiteX76" fmla="*/ 153924 w 227912"/>
                <a:gd name="connsiteY76" fmla="*/ 97065 h 226009"/>
                <a:gd name="connsiteX77" fmla="*/ 146312 w 227912"/>
                <a:gd name="connsiteY77" fmla="*/ 117763 h 226009"/>
                <a:gd name="connsiteX78" fmla="*/ 127517 w 227912"/>
                <a:gd name="connsiteY78" fmla="*/ 117763 h 226009"/>
                <a:gd name="connsiteX79" fmla="*/ 124900 w 227912"/>
                <a:gd name="connsiteY79" fmla="*/ 82315 h 226009"/>
                <a:gd name="connsiteX80" fmla="*/ 131800 w 227912"/>
                <a:gd name="connsiteY80" fmla="*/ 82315 h 226009"/>
                <a:gd name="connsiteX81" fmla="*/ 140364 w 227912"/>
                <a:gd name="connsiteY81" fmla="*/ 77795 h 226009"/>
                <a:gd name="connsiteX82" fmla="*/ 141554 w 227912"/>
                <a:gd name="connsiteY82" fmla="*/ 68041 h 226009"/>
                <a:gd name="connsiteX83" fmla="*/ 131561 w 227912"/>
                <a:gd name="connsiteY83" fmla="*/ 61142 h 226009"/>
                <a:gd name="connsiteX84" fmla="*/ 131561 w 227912"/>
                <a:gd name="connsiteY84" fmla="*/ 61142 h 226009"/>
                <a:gd name="connsiteX85" fmla="*/ 122997 w 227912"/>
                <a:gd name="connsiteY85" fmla="*/ 65424 h 226009"/>
                <a:gd name="connsiteX86" fmla="*/ 118952 w 227912"/>
                <a:gd name="connsiteY86" fmla="*/ 75178 h 226009"/>
                <a:gd name="connsiteX87" fmla="*/ 109436 w 227912"/>
                <a:gd name="connsiteY87" fmla="*/ 75178 h 226009"/>
                <a:gd name="connsiteX88" fmla="*/ 105392 w 227912"/>
                <a:gd name="connsiteY88" fmla="*/ 65186 h 226009"/>
                <a:gd name="connsiteX89" fmla="*/ 96590 w 227912"/>
                <a:gd name="connsiteY89" fmla="*/ 60904 h 226009"/>
                <a:gd name="connsiteX90" fmla="*/ 88977 w 227912"/>
                <a:gd name="connsiteY90" fmla="*/ 64234 h 226009"/>
                <a:gd name="connsiteX91" fmla="*/ 86122 w 227912"/>
                <a:gd name="connsiteY91" fmla="*/ 71847 h 226009"/>
                <a:gd name="connsiteX92" fmla="*/ 97065 w 227912"/>
                <a:gd name="connsiteY92" fmla="*/ 81839 h 226009"/>
                <a:gd name="connsiteX93" fmla="*/ 103489 w 227912"/>
                <a:gd name="connsiteY93" fmla="*/ 81839 h 226009"/>
                <a:gd name="connsiteX94" fmla="*/ 100872 w 227912"/>
                <a:gd name="connsiteY94" fmla="*/ 117287 h 226009"/>
                <a:gd name="connsiteX95" fmla="*/ 82077 w 227912"/>
                <a:gd name="connsiteY95" fmla="*/ 117287 h 226009"/>
                <a:gd name="connsiteX96" fmla="*/ 74702 w 227912"/>
                <a:gd name="connsiteY96" fmla="*/ 97541 h 226009"/>
                <a:gd name="connsiteX97" fmla="*/ 64235 w 227912"/>
                <a:gd name="connsiteY97" fmla="*/ 59952 h 226009"/>
                <a:gd name="connsiteX98" fmla="*/ 110388 w 227912"/>
                <a:gd name="connsiteY98" fmla="*/ 82077 h 226009"/>
                <a:gd name="connsiteX99" fmla="*/ 118001 w 227912"/>
                <a:gd name="connsiteY99" fmla="*/ 82077 h 226009"/>
                <a:gd name="connsiteX100" fmla="*/ 120380 w 227912"/>
                <a:gd name="connsiteY100" fmla="*/ 117525 h 226009"/>
                <a:gd name="connsiteX101" fmla="*/ 107771 w 227912"/>
                <a:gd name="connsiteY101" fmla="*/ 117525 h 226009"/>
                <a:gd name="connsiteX102" fmla="*/ 110150 w 227912"/>
                <a:gd name="connsiteY102" fmla="*/ 82077 h 226009"/>
                <a:gd name="connsiteX103" fmla="*/ 126090 w 227912"/>
                <a:gd name="connsiteY103" fmla="*/ 75178 h 226009"/>
                <a:gd name="connsiteX104" fmla="*/ 128469 w 227912"/>
                <a:gd name="connsiteY104" fmla="*/ 69706 h 226009"/>
                <a:gd name="connsiteX105" fmla="*/ 131800 w 227912"/>
                <a:gd name="connsiteY105" fmla="*/ 68041 h 226009"/>
                <a:gd name="connsiteX106" fmla="*/ 135130 w 227912"/>
                <a:gd name="connsiteY106" fmla="*/ 70182 h 226009"/>
                <a:gd name="connsiteX107" fmla="*/ 134654 w 227912"/>
                <a:gd name="connsiteY107" fmla="*/ 73751 h 226009"/>
                <a:gd name="connsiteX108" fmla="*/ 131800 w 227912"/>
                <a:gd name="connsiteY108" fmla="*/ 75178 h 226009"/>
                <a:gd name="connsiteX109" fmla="*/ 125852 w 227912"/>
                <a:gd name="connsiteY109" fmla="*/ 75178 h 226009"/>
                <a:gd name="connsiteX110" fmla="*/ 102537 w 227912"/>
                <a:gd name="connsiteY110" fmla="*/ 75178 h 226009"/>
                <a:gd name="connsiteX111" fmla="*/ 97065 w 227912"/>
                <a:gd name="connsiteY111" fmla="*/ 75178 h 226009"/>
                <a:gd name="connsiteX112" fmla="*/ 93021 w 227912"/>
                <a:gd name="connsiteY112" fmla="*/ 71609 h 226009"/>
                <a:gd name="connsiteX113" fmla="*/ 93973 w 227912"/>
                <a:gd name="connsiteY113" fmla="*/ 68992 h 226009"/>
                <a:gd name="connsiteX114" fmla="*/ 96590 w 227912"/>
                <a:gd name="connsiteY114" fmla="*/ 68041 h 226009"/>
                <a:gd name="connsiteX115" fmla="*/ 100158 w 227912"/>
                <a:gd name="connsiteY115" fmla="*/ 69706 h 226009"/>
                <a:gd name="connsiteX116" fmla="*/ 102537 w 227912"/>
                <a:gd name="connsiteY116" fmla="*/ 75178 h 226009"/>
                <a:gd name="connsiteX117" fmla="*/ 82553 w 227912"/>
                <a:gd name="connsiteY117" fmla="*/ 124424 h 226009"/>
                <a:gd name="connsiteX118" fmla="*/ 144646 w 227912"/>
                <a:gd name="connsiteY118" fmla="*/ 124424 h 226009"/>
                <a:gd name="connsiteX119" fmla="*/ 144646 w 227912"/>
                <a:gd name="connsiteY119" fmla="*/ 134892 h 226009"/>
                <a:gd name="connsiteX120" fmla="*/ 82553 w 227912"/>
                <a:gd name="connsiteY120" fmla="*/ 134892 h 226009"/>
                <a:gd name="connsiteX121" fmla="*/ 82553 w 227912"/>
                <a:gd name="connsiteY121" fmla="*/ 124424 h 226009"/>
                <a:gd name="connsiteX122" fmla="*/ 144646 w 227912"/>
                <a:gd name="connsiteY122" fmla="*/ 141791 h 226009"/>
                <a:gd name="connsiteX123" fmla="*/ 144646 w 227912"/>
                <a:gd name="connsiteY123" fmla="*/ 151545 h 226009"/>
                <a:gd name="connsiteX124" fmla="*/ 113718 w 227912"/>
                <a:gd name="connsiteY124" fmla="*/ 166295 h 226009"/>
                <a:gd name="connsiteX125" fmla="*/ 82315 w 227912"/>
                <a:gd name="connsiteY125" fmla="*/ 151070 h 226009"/>
                <a:gd name="connsiteX126" fmla="*/ 82315 w 227912"/>
                <a:gd name="connsiteY126" fmla="*/ 141553 h 226009"/>
                <a:gd name="connsiteX127" fmla="*/ 144408 w 227912"/>
                <a:gd name="connsiteY127" fmla="*/ 141553 h 226009"/>
                <a:gd name="connsiteX128" fmla="*/ 106819 w 227912"/>
                <a:gd name="connsiteY128" fmla="*/ 171529 h 226009"/>
                <a:gd name="connsiteX129" fmla="*/ 93735 w 227912"/>
                <a:gd name="connsiteY129" fmla="*/ 182711 h 226009"/>
                <a:gd name="connsiteX130" fmla="*/ 88501 w 227912"/>
                <a:gd name="connsiteY130" fmla="*/ 187231 h 226009"/>
                <a:gd name="connsiteX131" fmla="*/ 70896 w 227912"/>
                <a:gd name="connsiteY131" fmla="*/ 167247 h 226009"/>
                <a:gd name="connsiteX132" fmla="*/ 70896 w 227912"/>
                <a:gd name="connsiteY132" fmla="*/ 167247 h 226009"/>
                <a:gd name="connsiteX133" fmla="*/ 69469 w 227912"/>
                <a:gd name="connsiteY133" fmla="*/ 164154 h 226009"/>
                <a:gd name="connsiteX134" fmla="*/ 69230 w 227912"/>
                <a:gd name="connsiteY134" fmla="*/ 163441 h 226009"/>
                <a:gd name="connsiteX135" fmla="*/ 68041 w 227912"/>
                <a:gd name="connsiteY135" fmla="*/ 160824 h 226009"/>
                <a:gd name="connsiteX136" fmla="*/ 67565 w 227912"/>
                <a:gd name="connsiteY136" fmla="*/ 159396 h 226009"/>
                <a:gd name="connsiteX137" fmla="*/ 66852 w 227912"/>
                <a:gd name="connsiteY137" fmla="*/ 157017 h 226009"/>
                <a:gd name="connsiteX138" fmla="*/ 66376 w 227912"/>
                <a:gd name="connsiteY138" fmla="*/ 155114 h 226009"/>
                <a:gd name="connsiteX139" fmla="*/ 65662 w 227912"/>
                <a:gd name="connsiteY139" fmla="*/ 152973 h 226009"/>
                <a:gd name="connsiteX140" fmla="*/ 65662 w 227912"/>
                <a:gd name="connsiteY140" fmla="*/ 152497 h 226009"/>
                <a:gd name="connsiteX141" fmla="*/ 73988 w 227912"/>
                <a:gd name="connsiteY141" fmla="*/ 150594 h 226009"/>
                <a:gd name="connsiteX142" fmla="*/ 106819 w 227912"/>
                <a:gd name="connsiteY142" fmla="*/ 171291 h 226009"/>
                <a:gd name="connsiteX143" fmla="*/ 6661 w 227912"/>
                <a:gd name="connsiteY143" fmla="*/ 210070 h 226009"/>
                <a:gd name="connsiteX144" fmla="*/ 40682 w 227912"/>
                <a:gd name="connsiteY144" fmla="*/ 160348 h 226009"/>
                <a:gd name="connsiteX145" fmla="*/ 58763 w 227912"/>
                <a:gd name="connsiteY145" fmla="*/ 154400 h 226009"/>
                <a:gd name="connsiteX146" fmla="*/ 59238 w 227912"/>
                <a:gd name="connsiteY146" fmla="*/ 155828 h 226009"/>
                <a:gd name="connsiteX147" fmla="*/ 59952 w 227912"/>
                <a:gd name="connsiteY147" fmla="*/ 158445 h 226009"/>
                <a:gd name="connsiteX148" fmla="*/ 60904 w 227912"/>
                <a:gd name="connsiteY148" fmla="*/ 161299 h 226009"/>
                <a:gd name="connsiteX149" fmla="*/ 61855 w 227912"/>
                <a:gd name="connsiteY149" fmla="*/ 163679 h 226009"/>
                <a:gd name="connsiteX150" fmla="*/ 63045 w 227912"/>
                <a:gd name="connsiteY150" fmla="*/ 166295 h 226009"/>
                <a:gd name="connsiteX151" fmla="*/ 63996 w 227912"/>
                <a:gd name="connsiteY151" fmla="*/ 168437 h 226009"/>
                <a:gd name="connsiteX152" fmla="*/ 65186 w 227912"/>
                <a:gd name="connsiteY152" fmla="*/ 170816 h 226009"/>
                <a:gd name="connsiteX153" fmla="*/ 66138 w 227912"/>
                <a:gd name="connsiteY153" fmla="*/ 172719 h 226009"/>
                <a:gd name="connsiteX154" fmla="*/ 67327 w 227912"/>
                <a:gd name="connsiteY154" fmla="*/ 174860 h 226009"/>
                <a:gd name="connsiteX155" fmla="*/ 68517 w 227912"/>
                <a:gd name="connsiteY155" fmla="*/ 176525 h 226009"/>
                <a:gd name="connsiteX156" fmla="*/ 69706 w 227912"/>
                <a:gd name="connsiteY156" fmla="*/ 178429 h 226009"/>
                <a:gd name="connsiteX157" fmla="*/ 70896 w 227912"/>
                <a:gd name="connsiteY157" fmla="*/ 179856 h 226009"/>
                <a:gd name="connsiteX158" fmla="*/ 72085 w 227912"/>
                <a:gd name="connsiteY158" fmla="*/ 181521 h 226009"/>
                <a:gd name="connsiteX159" fmla="*/ 73275 w 227912"/>
                <a:gd name="connsiteY159" fmla="*/ 182949 h 226009"/>
                <a:gd name="connsiteX160" fmla="*/ 74464 w 227912"/>
                <a:gd name="connsiteY160" fmla="*/ 184376 h 226009"/>
                <a:gd name="connsiteX161" fmla="*/ 75654 w 227912"/>
                <a:gd name="connsiteY161" fmla="*/ 185566 h 226009"/>
                <a:gd name="connsiteX162" fmla="*/ 76844 w 227912"/>
                <a:gd name="connsiteY162" fmla="*/ 186755 h 226009"/>
                <a:gd name="connsiteX163" fmla="*/ 78033 w 227912"/>
                <a:gd name="connsiteY163" fmla="*/ 187707 h 226009"/>
                <a:gd name="connsiteX164" fmla="*/ 79222 w 227912"/>
                <a:gd name="connsiteY164" fmla="*/ 188659 h 226009"/>
                <a:gd name="connsiteX165" fmla="*/ 80174 w 227912"/>
                <a:gd name="connsiteY165" fmla="*/ 189372 h 226009"/>
                <a:gd name="connsiteX166" fmla="*/ 81364 w 227912"/>
                <a:gd name="connsiteY166" fmla="*/ 190086 h 226009"/>
                <a:gd name="connsiteX167" fmla="*/ 82315 w 227912"/>
                <a:gd name="connsiteY167" fmla="*/ 190800 h 226009"/>
                <a:gd name="connsiteX168" fmla="*/ 83267 w 227912"/>
                <a:gd name="connsiteY168" fmla="*/ 191513 h 226009"/>
                <a:gd name="connsiteX169" fmla="*/ 83980 w 227912"/>
                <a:gd name="connsiteY169" fmla="*/ 191989 h 226009"/>
                <a:gd name="connsiteX170" fmla="*/ 84932 w 227912"/>
                <a:gd name="connsiteY170" fmla="*/ 192465 h 226009"/>
                <a:gd name="connsiteX171" fmla="*/ 85646 w 227912"/>
                <a:gd name="connsiteY171" fmla="*/ 192941 h 226009"/>
                <a:gd name="connsiteX172" fmla="*/ 86360 w 227912"/>
                <a:gd name="connsiteY172" fmla="*/ 193417 h 226009"/>
                <a:gd name="connsiteX173" fmla="*/ 86835 w 227912"/>
                <a:gd name="connsiteY173" fmla="*/ 193655 h 226009"/>
                <a:gd name="connsiteX174" fmla="*/ 87311 w 227912"/>
                <a:gd name="connsiteY174" fmla="*/ 193655 h 226009"/>
                <a:gd name="connsiteX175" fmla="*/ 87549 w 227912"/>
                <a:gd name="connsiteY175" fmla="*/ 193655 h 226009"/>
                <a:gd name="connsiteX176" fmla="*/ 88025 w 227912"/>
                <a:gd name="connsiteY176" fmla="*/ 193892 h 226009"/>
                <a:gd name="connsiteX177" fmla="*/ 89214 w 227912"/>
                <a:gd name="connsiteY177" fmla="*/ 194130 h 226009"/>
                <a:gd name="connsiteX178" fmla="*/ 89214 w 227912"/>
                <a:gd name="connsiteY178" fmla="*/ 194130 h 226009"/>
                <a:gd name="connsiteX179" fmla="*/ 89214 w 227912"/>
                <a:gd name="connsiteY179" fmla="*/ 194130 h 226009"/>
                <a:gd name="connsiteX180" fmla="*/ 89928 w 227912"/>
                <a:gd name="connsiteY180" fmla="*/ 194130 h 226009"/>
                <a:gd name="connsiteX181" fmla="*/ 90166 w 227912"/>
                <a:gd name="connsiteY181" fmla="*/ 194130 h 226009"/>
                <a:gd name="connsiteX182" fmla="*/ 91118 w 227912"/>
                <a:gd name="connsiteY182" fmla="*/ 193655 h 226009"/>
                <a:gd name="connsiteX183" fmla="*/ 110150 w 227912"/>
                <a:gd name="connsiteY183" fmla="*/ 177001 h 226009"/>
                <a:gd name="connsiteX184" fmla="*/ 110150 w 227912"/>
                <a:gd name="connsiteY184" fmla="*/ 218397 h 226009"/>
                <a:gd name="connsiteX185" fmla="*/ 15226 w 227912"/>
                <a:gd name="connsiteY185" fmla="*/ 218397 h 226009"/>
                <a:gd name="connsiteX186" fmla="*/ 6661 w 227912"/>
                <a:gd name="connsiteY186" fmla="*/ 209594 h 226009"/>
                <a:gd name="connsiteX187" fmla="*/ 212211 w 227912"/>
                <a:gd name="connsiteY187" fmla="*/ 218872 h 226009"/>
                <a:gd name="connsiteX188" fmla="*/ 117287 w 227912"/>
                <a:gd name="connsiteY188" fmla="*/ 218872 h 226009"/>
                <a:gd name="connsiteX189" fmla="*/ 117287 w 227912"/>
                <a:gd name="connsiteY189" fmla="*/ 177477 h 226009"/>
                <a:gd name="connsiteX190" fmla="*/ 136320 w 227912"/>
                <a:gd name="connsiteY190" fmla="*/ 194130 h 226009"/>
                <a:gd name="connsiteX191" fmla="*/ 137271 w 227912"/>
                <a:gd name="connsiteY191" fmla="*/ 194606 h 226009"/>
                <a:gd name="connsiteX192" fmla="*/ 137509 w 227912"/>
                <a:gd name="connsiteY192" fmla="*/ 194606 h 226009"/>
                <a:gd name="connsiteX193" fmla="*/ 138461 w 227912"/>
                <a:gd name="connsiteY193" fmla="*/ 194606 h 226009"/>
                <a:gd name="connsiteX194" fmla="*/ 138461 w 227912"/>
                <a:gd name="connsiteY194" fmla="*/ 194606 h 226009"/>
                <a:gd name="connsiteX195" fmla="*/ 138461 w 227912"/>
                <a:gd name="connsiteY195" fmla="*/ 194606 h 226009"/>
                <a:gd name="connsiteX196" fmla="*/ 139650 w 227912"/>
                <a:gd name="connsiteY196" fmla="*/ 194368 h 226009"/>
                <a:gd name="connsiteX197" fmla="*/ 140126 w 227912"/>
                <a:gd name="connsiteY197" fmla="*/ 194368 h 226009"/>
                <a:gd name="connsiteX198" fmla="*/ 140364 w 227912"/>
                <a:gd name="connsiteY198" fmla="*/ 194368 h 226009"/>
                <a:gd name="connsiteX199" fmla="*/ 140840 w 227912"/>
                <a:gd name="connsiteY199" fmla="*/ 194368 h 226009"/>
                <a:gd name="connsiteX200" fmla="*/ 141316 w 227912"/>
                <a:gd name="connsiteY200" fmla="*/ 194130 h 226009"/>
                <a:gd name="connsiteX201" fmla="*/ 142029 w 227912"/>
                <a:gd name="connsiteY201" fmla="*/ 193655 h 226009"/>
                <a:gd name="connsiteX202" fmla="*/ 142743 w 227912"/>
                <a:gd name="connsiteY202" fmla="*/ 193179 h 226009"/>
                <a:gd name="connsiteX203" fmla="*/ 143695 w 227912"/>
                <a:gd name="connsiteY203" fmla="*/ 192703 h 226009"/>
                <a:gd name="connsiteX204" fmla="*/ 144408 w 227912"/>
                <a:gd name="connsiteY204" fmla="*/ 192227 h 226009"/>
                <a:gd name="connsiteX205" fmla="*/ 145360 w 227912"/>
                <a:gd name="connsiteY205" fmla="*/ 191513 h 226009"/>
                <a:gd name="connsiteX206" fmla="*/ 146312 w 227912"/>
                <a:gd name="connsiteY206" fmla="*/ 190800 h 226009"/>
                <a:gd name="connsiteX207" fmla="*/ 147501 w 227912"/>
                <a:gd name="connsiteY207" fmla="*/ 190086 h 226009"/>
                <a:gd name="connsiteX208" fmla="*/ 148453 w 227912"/>
                <a:gd name="connsiteY208" fmla="*/ 189372 h 226009"/>
                <a:gd name="connsiteX209" fmla="*/ 149642 w 227912"/>
                <a:gd name="connsiteY209" fmla="*/ 188421 h 226009"/>
                <a:gd name="connsiteX210" fmla="*/ 150832 w 227912"/>
                <a:gd name="connsiteY210" fmla="*/ 187469 h 226009"/>
                <a:gd name="connsiteX211" fmla="*/ 152021 w 227912"/>
                <a:gd name="connsiteY211" fmla="*/ 186280 h 226009"/>
                <a:gd name="connsiteX212" fmla="*/ 153211 w 227912"/>
                <a:gd name="connsiteY212" fmla="*/ 185090 h 226009"/>
                <a:gd name="connsiteX213" fmla="*/ 154400 w 227912"/>
                <a:gd name="connsiteY213" fmla="*/ 183663 h 226009"/>
                <a:gd name="connsiteX214" fmla="*/ 155590 w 227912"/>
                <a:gd name="connsiteY214" fmla="*/ 182235 h 226009"/>
                <a:gd name="connsiteX215" fmla="*/ 156780 w 227912"/>
                <a:gd name="connsiteY215" fmla="*/ 180570 h 226009"/>
                <a:gd name="connsiteX216" fmla="*/ 157969 w 227912"/>
                <a:gd name="connsiteY216" fmla="*/ 179142 h 226009"/>
                <a:gd name="connsiteX217" fmla="*/ 159158 w 227912"/>
                <a:gd name="connsiteY217" fmla="*/ 177239 h 226009"/>
                <a:gd name="connsiteX218" fmla="*/ 160348 w 227912"/>
                <a:gd name="connsiteY218" fmla="*/ 175574 h 226009"/>
                <a:gd name="connsiteX219" fmla="*/ 161538 w 227912"/>
                <a:gd name="connsiteY219" fmla="*/ 173433 h 226009"/>
                <a:gd name="connsiteX220" fmla="*/ 162489 w 227912"/>
                <a:gd name="connsiteY220" fmla="*/ 171529 h 226009"/>
                <a:gd name="connsiteX221" fmla="*/ 163679 w 227912"/>
                <a:gd name="connsiteY221" fmla="*/ 169150 h 226009"/>
                <a:gd name="connsiteX222" fmla="*/ 164630 w 227912"/>
                <a:gd name="connsiteY222" fmla="*/ 167009 h 226009"/>
                <a:gd name="connsiteX223" fmla="*/ 165820 w 227912"/>
                <a:gd name="connsiteY223" fmla="*/ 164392 h 226009"/>
                <a:gd name="connsiteX224" fmla="*/ 166772 w 227912"/>
                <a:gd name="connsiteY224" fmla="*/ 162013 h 226009"/>
                <a:gd name="connsiteX225" fmla="*/ 167723 w 227912"/>
                <a:gd name="connsiteY225" fmla="*/ 159158 h 226009"/>
                <a:gd name="connsiteX226" fmla="*/ 168437 w 227912"/>
                <a:gd name="connsiteY226" fmla="*/ 156541 h 226009"/>
                <a:gd name="connsiteX227" fmla="*/ 168913 w 227912"/>
                <a:gd name="connsiteY227" fmla="*/ 155114 h 226009"/>
                <a:gd name="connsiteX228" fmla="*/ 186993 w 227912"/>
                <a:gd name="connsiteY228" fmla="*/ 161062 h 226009"/>
                <a:gd name="connsiteX229" fmla="*/ 221014 w 227912"/>
                <a:gd name="connsiteY229" fmla="*/ 210784 h 226009"/>
                <a:gd name="connsiteX230" fmla="*/ 212449 w 227912"/>
                <a:gd name="connsiteY230" fmla="*/ 219586 h 22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227912" h="226009">
                  <a:moveTo>
                    <a:pt x="189372" y="153687"/>
                  </a:moveTo>
                  <a:cubicBezTo>
                    <a:pt x="182235" y="150832"/>
                    <a:pt x="174860" y="148453"/>
                    <a:pt x="167247" y="146549"/>
                  </a:cubicBezTo>
                  <a:lnTo>
                    <a:pt x="167247" y="146549"/>
                  </a:lnTo>
                  <a:cubicBezTo>
                    <a:pt x="161538" y="145122"/>
                    <a:pt x="156541" y="143932"/>
                    <a:pt x="151783" y="143219"/>
                  </a:cubicBezTo>
                  <a:lnTo>
                    <a:pt x="151783" y="143219"/>
                  </a:lnTo>
                  <a:lnTo>
                    <a:pt x="151783" y="141791"/>
                  </a:lnTo>
                  <a:lnTo>
                    <a:pt x="154163" y="141791"/>
                  </a:lnTo>
                  <a:cubicBezTo>
                    <a:pt x="156066" y="141791"/>
                    <a:pt x="157731" y="140364"/>
                    <a:pt x="157731" y="138223"/>
                  </a:cubicBezTo>
                  <a:cubicBezTo>
                    <a:pt x="157731" y="136082"/>
                    <a:pt x="156066" y="134654"/>
                    <a:pt x="154163" y="134654"/>
                  </a:cubicBezTo>
                  <a:lnTo>
                    <a:pt x="151783" y="134654"/>
                  </a:lnTo>
                  <a:lnTo>
                    <a:pt x="151783" y="124186"/>
                  </a:lnTo>
                  <a:lnTo>
                    <a:pt x="154163" y="124186"/>
                  </a:lnTo>
                  <a:cubicBezTo>
                    <a:pt x="156066" y="124186"/>
                    <a:pt x="157731" y="122759"/>
                    <a:pt x="157731" y="120856"/>
                  </a:cubicBezTo>
                  <a:cubicBezTo>
                    <a:pt x="157731" y="118952"/>
                    <a:pt x="156066" y="117287"/>
                    <a:pt x="154163" y="117287"/>
                  </a:cubicBezTo>
                  <a:lnTo>
                    <a:pt x="153687" y="117287"/>
                  </a:lnTo>
                  <a:cubicBezTo>
                    <a:pt x="155590" y="111339"/>
                    <a:pt x="157969" y="105154"/>
                    <a:pt x="160586" y="99444"/>
                  </a:cubicBezTo>
                  <a:cubicBezTo>
                    <a:pt x="165820" y="86359"/>
                    <a:pt x="171292" y="73037"/>
                    <a:pt x="171292" y="59952"/>
                  </a:cubicBezTo>
                  <a:cubicBezTo>
                    <a:pt x="171292" y="26883"/>
                    <a:pt x="145836" y="0"/>
                    <a:pt x="114194" y="0"/>
                  </a:cubicBezTo>
                  <a:cubicBezTo>
                    <a:pt x="82553" y="0"/>
                    <a:pt x="57335" y="26883"/>
                    <a:pt x="57335" y="59952"/>
                  </a:cubicBezTo>
                  <a:cubicBezTo>
                    <a:pt x="57335" y="73275"/>
                    <a:pt x="62807" y="86835"/>
                    <a:pt x="68279" y="100158"/>
                  </a:cubicBezTo>
                  <a:cubicBezTo>
                    <a:pt x="70658" y="105868"/>
                    <a:pt x="73037" y="111815"/>
                    <a:pt x="74940" y="117287"/>
                  </a:cubicBezTo>
                  <a:lnTo>
                    <a:pt x="74702" y="117287"/>
                  </a:lnTo>
                  <a:cubicBezTo>
                    <a:pt x="72799" y="117287"/>
                    <a:pt x="71134" y="118715"/>
                    <a:pt x="71134" y="120856"/>
                  </a:cubicBezTo>
                  <a:cubicBezTo>
                    <a:pt x="71134" y="122997"/>
                    <a:pt x="72561" y="124186"/>
                    <a:pt x="74702" y="124186"/>
                  </a:cubicBezTo>
                  <a:lnTo>
                    <a:pt x="75654" y="124186"/>
                  </a:lnTo>
                  <a:lnTo>
                    <a:pt x="75654" y="134654"/>
                  </a:lnTo>
                  <a:lnTo>
                    <a:pt x="74702" y="134654"/>
                  </a:lnTo>
                  <a:cubicBezTo>
                    <a:pt x="72799" y="134654"/>
                    <a:pt x="71134" y="136319"/>
                    <a:pt x="71134" y="138223"/>
                  </a:cubicBezTo>
                  <a:cubicBezTo>
                    <a:pt x="71134" y="140126"/>
                    <a:pt x="72561" y="141791"/>
                    <a:pt x="74702" y="141791"/>
                  </a:cubicBezTo>
                  <a:lnTo>
                    <a:pt x="75654" y="141791"/>
                  </a:lnTo>
                  <a:lnTo>
                    <a:pt x="75654" y="143457"/>
                  </a:lnTo>
                  <a:cubicBezTo>
                    <a:pt x="71134" y="144170"/>
                    <a:pt x="66138" y="145360"/>
                    <a:pt x="60666" y="146787"/>
                  </a:cubicBezTo>
                  <a:cubicBezTo>
                    <a:pt x="53053" y="148928"/>
                    <a:pt x="45440" y="151070"/>
                    <a:pt x="38541" y="153924"/>
                  </a:cubicBezTo>
                  <a:cubicBezTo>
                    <a:pt x="15226" y="162965"/>
                    <a:pt x="0" y="185090"/>
                    <a:pt x="0" y="210308"/>
                  </a:cubicBezTo>
                  <a:cubicBezTo>
                    <a:pt x="0" y="218872"/>
                    <a:pt x="6899" y="226010"/>
                    <a:pt x="15464" y="226010"/>
                  </a:cubicBezTo>
                  <a:lnTo>
                    <a:pt x="212449" y="226010"/>
                  </a:lnTo>
                  <a:cubicBezTo>
                    <a:pt x="221014" y="226010"/>
                    <a:pt x="227913" y="219110"/>
                    <a:pt x="227913" y="210308"/>
                  </a:cubicBezTo>
                  <a:cubicBezTo>
                    <a:pt x="227913" y="185328"/>
                    <a:pt x="212687" y="163203"/>
                    <a:pt x="189372" y="153924"/>
                  </a:cubicBezTo>
                  <a:close/>
                  <a:moveTo>
                    <a:pt x="153687" y="150594"/>
                  </a:moveTo>
                  <a:cubicBezTo>
                    <a:pt x="156304" y="151307"/>
                    <a:pt x="159158" y="151783"/>
                    <a:pt x="162251" y="152497"/>
                  </a:cubicBezTo>
                  <a:cubicBezTo>
                    <a:pt x="162251" y="152497"/>
                    <a:pt x="162251" y="152973"/>
                    <a:pt x="162251" y="152973"/>
                  </a:cubicBezTo>
                  <a:cubicBezTo>
                    <a:pt x="162251" y="153687"/>
                    <a:pt x="161775" y="154400"/>
                    <a:pt x="161775" y="155114"/>
                  </a:cubicBezTo>
                  <a:cubicBezTo>
                    <a:pt x="161538" y="155828"/>
                    <a:pt x="161299" y="156541"/>
                    <a:pt x="161062" y="157255"/>
                  </a:cubicBezTo>
                  <a:cubicBezTo>
                    <a:pt x="160824" y="157969"/>
                    <a:pt x="160586" y="158683"/>
                    <a:pt x="160348" y="159158"/>
                  </a:cubicBezTo>
                  <a:cubicBezTo>
                    <a:pt x="160110" y="159872"/>
                    <a:pt x="159872" y="160348"/>
                    <a:pt x="159634" y="161062"/>
                  </a:cubicBezTo>
                  <a:cubicBezTo>
                    <a:pt x="159634" y="161537"/>
                    <a:pt x="159158" y="162251"/>
                    <a:pt x="158921" y="162727"/>
                  </a:cubicBezTo>
                  <a:cubicBezTo>
                    <a:pt x="158921" y="163441"/>
                    <a:pt x="158445" y="163916"/>
                    <a:pt x="158207" y="164392"/>
                  </a:cubicBezTo>
                  <a:cubicBezTo>
                    <a:pt x="157969" y="164868"/>
                    <a:pt x="157731" y="165582"/>
                    <a:pt x="157493" y="166058"/>
                  </a:cubicBezTo>
                  <a:cubicBezTo>
                    <a:pt x="157255" y="166533"/>
                    <a:pt x="157017" y="167009"/>
                    <a:pt x="156780" y="167485"/>
                  </a:cubicBezTo>
                  <a:cubicBezTo>
                    <a:pt x="156541" y="167961"/>
                    <a:pt x="156304" y="168437"/>
                    <a:pt x="156066" y="168912"/>
                  </a:cubicBezTo>
                  <a:cubicBezTo>
                    <a:pt x="155828" y="169388"/>
                    <a:pt x="155590" y="169864"/>
                    <a:pt x="155352" y="170340"/>
                  </a:cubicBezTo>
                  <a:cubicBezTo>
                    <a:pt x="155114" y="170816"/>
                    <a:pt x="154876" y="171291"/>
                    <a:pt x="154638" y="171767"/>
                  </a:cubicBezTo>
                  <a:cubicBezTo>
                    <a:pt x="154400" y="172243"/>
                    <a:pt x="153924" y="172719"/>
                    <a:pt x="153687" y="173195"/>
                  </a:cubicBezTo>
                  <a:cubicBezTo>
                    <a:pt x="153449" y="173671"/>
                    <a:pt x="153211" y="173908"/>
                    <a:pt x="152973" y="174384"/>
                  </a:cubicBezTo>
                  <a:cubicBezTo>
                    <a:pt x="152735" y="174860"/>
                    <a:pt x="152259" y="175098"/>
                    <a:pt x="152021" y="175574"/>
                  </a:cubicBezTo>
                  <a:cubicBezTo>
                    <a:pt x="151783" y="175812"/>
                    <a:pt x="151546" y="176287"/>
                    <a:pt x="151070" y="176763"/>
                  </a:cubicBezTo>
                  <a:cubicBezTo>
                    <a:pt x="150832" y="177001"/>
                    <a:pt x="150594" y="177477"/>
                    <a:pt x="150118" y="177715"/>
                  </a:cubicBezTo>
                  <a:cubicBezTo>
                    <a:pt x="149880" y="177953"/>
                    <a:pt x="149642" y="178429"/>
                    <a:pt x="149404" y="178667"/>
                  </a:cubicBezTo>
                  <a:cubicBezTo>
                    <a:pt x="149166" y="178904"/>
                    <a:pt x="148929" y="179380"/>
                    <a:pt x="148453" y="179618"/>
                  </a:cubicBezTo>
                  <a:cubicBezTo>
                    <a:pt x="148215" y="179856"/>
                    <a:pt x="147977" y="180332"/>
                    <a:pt x="147739" y="180570"/>
                  </a:cubicBezTo>
                  <a:cubicBezTo>
                    <a:pt x="147501" y="180808"/>
                    <a:pt x="147263" y="181046"/>
                    <a:pt x="147025" y="181283"/>
                  </a:cubicBezTo>
                  <a:cubicBezTo>
                    <a:pt x="146788" y="181521"/>
                    <a:pt x="146549" y="181997"/>
                    <a:pt x="146312" y="181997"/>
                  </a:cubicBezTo>
                  <a:cubicBezTo>
                    <a:pt x="146074" y="181997"/>
                    <a:pt x="145836" y="182473"/>
                    <a:pt x="145598" y="182711"/>
                  </a:cubicBezTo>
                  <a:cubicBezTo>
                    <a:pt x="145360" y="182711"/>
                    <a:pt x="145122" y="183187"/>
                    <a:pt x="144884" y="183425"/>
                  </a:cubicBezTo>
                  <a:cubicBezTo>
                    <a:pt x="144646" y="183425"/>
                    <a:pt x="144408" y="183900"/>
                    <a:pt x="144171" y="184138"/>
                  </a:cubicBezTo>
                  <a:cubicBezTo>
                    <a:pt x="144171" y="184138"/>
                    <a:pt x="143695" y="184614"/>
                    <a:pt x="143457" y="184614"/>
                  </a:cubicBezTo>
                  <a:cubicBezTo>
                    <a:pt x="143457" y="184614"/>
                    <a:pt x="142981" y="185090"/>
                    <a:pt x="142743" y="185090"/>
                  </a:cubicBezTo>
                  <a:cubicBezTo>
                    <a:pt x="142743" y="185090"/>
                    <a:pt x="142267" y="185566"/>
                    <a:pt x="142029" y="185566"/>
                  </a:cubicBezTo>
                  <a:cubicBezTo>
                    <a:pt x="141791" y="185566"/>
                    <a:pt x="141554" y="185804"/>
                    <a:pt x="141316" y="186042"/>
                  </a:cubicBezTo>
                  <a:cubicBezTo>
                    <a:pt x="141316" y="186042"/>
                    <a:pt x="141078" y="186042"/>
                    <a:pt x="140840" y="186280"/>
                  </a:cubicBezTo>
                  <a:cubicBezTo>
                    <a:pt x="140364" y="186280"/>
                    <a:pt x="140126" y="186755"/>
                    <a:pt x="139888" y="186993"/>
                  </a:cubicBezTo>
                  <a:lnTo>
                    <a:pt x="121569" y="171054"/>
                  </a:lnTo>
                  <a:cubicBezTo>
                    <a:pt x="132037" y="167485"/>
                    <a:pt x="150356" y="160110"/>
                    <a:pt x="154400" y="150356"/>
                  </a:cubicBezTo>
                  <a:close/>
                  <a:moveTo>
                    <a:pt x="64235" y="60190"/>
                  </a:moveTo>
                  <a:cubicBezTo>
                    <a:pt x="64235" y="30928"/>
                    <a:pt x="86597" y="7137"/>
                    <a:pt x="114194" y="7137"/>
                  </a:cubicBezTo>
                  <a:cubicBezTo>
                    <a:pt x="141791" y="7137"/>
                    <a:pt x="164392" y="30928"/>
                    <a:pt x="164392" y="60190"/>
                  </a:cubicBezTo>
                  <a:cubicBezTo>
                    <a:pt x="164392" y="71847"/>
                    <a:pt x="159397" y="83980"/>
                    <a:pt x="153924" y="97065"/>
                  </a:cubicBezTo>
                  <a:cubicBezTo>
                    <a:pt x="151070" y="103727"/>
                    <a:pt x="148453" y="110626"/>
                    <a:pt x="146312" y="117763"/>
                  </a:cubicBezTo>
                  <a:lnTo>
                    <a:pt x="127517" y="117763"/>
                  </a:lnTo>
                  <a:cubicBezTo>
                    <a:pt x="125614" y="107295"/>
                    <a:pt x="124186" y="93021"/>
                    <a:pt x="124900" y="82315"/>
                  </a:cubicBezTo>
                  <a:lnTo>
                    <a:pt x="131800" y="82315"/>
                  </a:lnTo>
                  <a:cubicBezTo>
                    <a:pt x="135130" y="82315"/>
                    <a:pt x="138461" y="80650"/>
                    <a:pt x="140364" y="77795"/>
                  </a:cubicBezTo>
                  <a:cubicBezTo>
                    <a:pt x="142267" y="74940"/>
                    <a:pt x="142743" y="71371"/>
                    <a:pt x="141554" y="68041"/>
                  </a:cubicBezTo>
                  <a:cubicBezTo>
                    <a:pt x="140126" y="63996"/>
                    <a:pt x="136082" y="61142"/>
                    <a:pt x="131561" y="61142"/>
                  </a:cubicBezTo>
                  <a:lnTo>
                    <a:pt x="131561" y="61142"/>
                  </a:lnTo>
                  <a:cubicBezTo>
                    <a:pt x="128231" y="61142"/>
                    <a:pt x="125138" y="62569"/>
                    <a:pt x="122997" y="65424"/>
                  </a:cubicBezTo>
                  <a:cubicBezTo>
                    <a:pt x="121094" y="67803"/>
                    <a:pt x="119666" y="71371"/>
                    <a:pt x="118952" y="75178"/>
                  </a:cubicBezTo>
                  <a:lnTo>
                    <a:pt x="109436" y="75178"/>
                  </a:lnTo>
                  <a:cubicBezTo>
                    <a:pt x="108723" y="71134"/>
                    <a:pt x="107295" y="67803"/>
                    <a:pt x="105392" y="65186"/>
                  </a:cubicBezTo>
                  <a:cubicBezTo>
                    <a:pt x="103251" y="62331"/>
                    <a:pt x="100158" y="60904"/>
                    <a:pt x="96590" y="60904"/>
                  </a:cubicBezTo>
                  <a:cubicBezTo>
                    <a:pt x="93735" y="60904"/>
                    <a:pt x="91118" y="62093"/>
                    <a:pt x="88977" y="64234"/>
                  </a:cubicBezTo>
                  <a:cubicBezTo>
                    <a:pt x="87073" y="66375"/>
                    <a:pt x="85884" y="68992"/>
                    <a:pt x="86122" y="71847"/>
                  </a:cubicBezTo>
                  <a:cubicBezTo>
                    <a:pt x="86360" y="77319"/>
                    <a:pt x="91356" y="81839"/>
                    <a:pt x="97065" y="81839"/>
                  </a:cubicBezTo>
                  <a:lnTo>
                    <a:pt x="103489" y="81839"/>
                  </a:lnTo>
                  <a:cubicBezTo>
                    <a:pt x="104440" y="92545"/>
                    <a:pt x="102775" y="106819"/>
                    <a:pt x="100872" y="117287"/>
                  </a:cubicBezTo>
                  <a:lnTo>
                    <a:pt x="82077" y="117287"/>
                  </a:lnTo>
                  <a:cubicBezTo>
                    <a:pt x="79936" y="110626"/>
                    <a:pt x="77319" y="103964"/>
                    <a:pt x="74702" y="97541"/>
                  </a:cubicBezTo>
                  <a:cubicBezTo>
                    <a:pt x="69469" y="84932"/>
                    <a:pt x="64235" y="71609"/>
                    <a:pt x="64235" y="59952"/>
                  </a:cubicBezTo>
                  <a:close/>
                  <a:moveTo>
                    <a:pt x="110388" y="82077"/>
                  </a:moveTo>
                  <a:lnTo>
                    <a:pt x="118001" y="82077"/>
                  </a:lnTo>
                  <a:cubicBezTo>
                    <a:pt x="117050" y="94924"/>
                    <a:pt x="119191" y="110150"/>
                    <a:pt x="120380" y="117525"/>
                  </a:cubicBezTo>
                  <a:lnTo>
                    <a:pt x="107771" y="117525"/>
                  </a:lnTo>
                  <a:cubicBezTo>
                    <a:pt x="108960" y="110150"/>
                    <a:pt x="111340" y="94924"/>
                    <a:pt x="110150" y="82077"/>
                  </a:cubicBezTo>
                  <a:close/>
                  <a:moveTo>
                    <a:pt x="126090" y="75178"/>
                  </a:moveTo>
                  <a:cubicBezTo>
                    <a:pt x="126566" y="72799"/>
                    <a:pt x="127517" y="70896"/>
                    <a:pt x="128469" y="69706"/>
                  </a:cubicBezTo>
                  <a:cubicBezTo>
                    <a:pt x="129420" y="68517"/>
                    <a:pt x="130372" y="68041"/>
                    <a:pt x="131800" y="68041"/>
                  </a:cubicBezTo>
                  <a:cubicBezTo>
                    <a:pt x="133465" y="68041"/>
                    <a:pt x="134654" y="68755"/>
                    <a:pt x="135130" y="70182"/>
                  </a:cubicBezTo>
                  <a:cubicBezTo>
                    <a:pt x="135844" y="71847"/>
                    <a:pt x="135130" y="73037"/>
                    <a:pt x="134654" y="73751"/>
                  </a:cubicBezTo>
                  <a:cubicBezTo>
                    <a:pt x="133941" y="74702"/>
                    <a:pt x="132751" y="75178"/>
                    <a:pt x="131800" y="75178"/>
                  </a:cubicBezTo>
                  <a:lnTo>
                    <a:pt x="125852" y="75178"/>
                  </a:lnTo>
                  <a:close/>
                  <a:moveTo>
                    <a:pt x="102537" y="75178"/>
                  </a:moveTo>
                  <a:lnTo>
                    <a:pt x="97065" y="75178"/>
                  </a:lnTo>
                  <a:cubicBezTo>
                    <a:pt x="94924" y="75178"/>
                    <a:pt x="93021" y="73513"/>
                    <a:pt x="93021" y="71609"/>
                  </a:cubicBezTo>
                  <a:cubicBezTo>
                    <a:pt x="93021" y="70658"/>
                    <a:pt x="93259" y="69706"/>
                    <a:pt x="93973" y="68992"/>
                  </a:cubicBezTo>
                  <a:cubicBezTo>
                    <a:pt x="94686" y="68279"/>
                    <a:pt x="95638" y="68041"/>
                    <a:pt x="96590" y="68041"/>
                  </a:cubicBezTo>
                  <a:cubicBezTo>
                    <a:pt x="98017" y="68041"/>
                    <a:pt x="99207" y="68517"/>
                    <a:pt x="100158" y="69706"/>
                  </a:cubicBezTo>
                  <a:cubicBezTo>
                    <a:pt x="101110" y="71134"/>
                    <a:pt x="102061" y="72799"/>
                    <a:pt x="102537" y="75178"/>
                  </a:cubicBezTo>
                  <a:close/>
                  <a:moveTo>
                    <a:pt x="82553" y="124424"/>
                  </a:moveTo>
                  <a:lnTo>
                    <a:pt x="144646" y="124424"/>
                  </a:lnTo>
                  <a:lnTo>
                    <a:pt x="144646" y="134892"/>
                  </a:lnTo>
                  <a:lnTo>
                    <a:pt x="82553" y="134892"/>
                  </a:lnTo>
                  <a:lnTo>
                    <a:pt x="82553" y="124424"/>
                  </a:lnTo>
                  <a:close/>
                  <a:moveTo>
                    <a:pt x="144646" y="141791"/>
                  </a:moveTo>
                  <a:lnTo>
                    <a:pt x="144646" y="151545"/>
                  </a:lnTo>
                  <a:cubicBezTo>
                    <a:pt x="138699" y="157255"/>
                    <a:pt x="124425" y="163203"/>
                    <a:pt x="113718" y="166295"/>
                  </a:cubicBezTo>
                  <a:cubicBezTo>
                    <a:pt x="102775" y="163203"/>
                    <a:pt x="88025" y="157017"/>
                    <a:pt x="82315" y="151070"/>
                  </a:cubicBezTo>
                  <a:lnTo>
                    <a:pt x="82315" y="141553"/>
                  </a:lnTo>
                  <a:lnTo>
                    <a:pt x="144408" y="141553"/>
                  </a:lnTo>
                  <a:close/>
                  <a:moveTo>
                    <a:pt x="106819" y="171529"/>
                  </a:moveTo>
                  <a:lnTo>
                    <a:pt x="93735" y="182711"/>
                  </a:lnTo>
                  <a:lnTo>
                    <a:pt x="88501" y="187231"/>
                  </a:lnTo>
                  <a:cubicBezTo>
                    <a:pt x="84932" y="185090"/>
                    <a:pt x="77081" y="179380"/>
                    <a:pt x="70896" y="167247"/>
                  </a:cubicBezTo>
                  <a:lnTo>
                    <a:pt x="70896" y="167247"/>
                  </a:lnTo>
                  <a:cubicBezTo>
                    <a:pt x="70896" y="167247"/>
                    <a:pt x="69944" y="165344"/>
                    <a:pt x="69469" y="164154"/>
                  </a:cubicBezTo>
                  <a:cubicBezTo>
                    <a:pt x="69469" y="164154"/>
                    <a:pt x="69469" y="163679"/>
                    <a:pt x="69230" y="163441"/>
                  </a:cubicBezTo>
                  <a:cubicBezTo>
                    <a:pt x="68754" y="162727"/>
                    <a:pt x="68517" y="161775"/>
                    <a:pt x="68041" y="160824"/>
                  </a:cubicBezTo>
                  <a:cubicBezTo>
                    <a:pt x="68041" y="160348"/>
                    <a:pt x="67803" y="159872"/>
                    <a:pt x="67565" y="159396"/>
                  </a:cubicBezTo>
                  <a:cubicBezTo>
                    <a:pt x="67327" y="158683"/>
                    <a:pt x="67089" y="157969"/>
                    <a:pt x="66852" y="157017"/>
                  </a:cubicBezTo>
                  <a:cubicBezTo>
                    <a:pt x="66852" y="156303"/>
                    <a:pt x="66376" y="155828"/>
                    <a:pt x="66376" y="155114"/>
                  </a:cubicBezTo>
                  <a:cubicBezTo>
                    <a:pt x="66376" y="154400"/>
                    <a:pt x="65900" y="153687"/>
                    <a:pt x="65662" y="152973"/>
                  </a:cubicBezTo>
                  <a:cubicBezTo>
                    <a:pt x="65662" y="152973"/>
                    <a:pt x="65662" y="152497"/>
                    <a:pt x="65662" y="152497"/>
                  </a:cubicBezTo>
                  <a:cubicBezTo>
                    <a:pt x="68517" y="151783"/>
                    <a:pt x="71371" y="151070"/>
                    <a:pt x="73988" y="150594"/>
                  </a:cubicBezTo>
                  <a:cubicBezTo>
                    <a:pt x="78033" y="160586"/>
                    <a:pt x="96590" y="167961"/>
                    <a:pt x="106819" y="171291"/>
                  </a:cubicBezTo>
                  <a:close/>
                  <a:moveTo>
                    <a:pt x="6661" y="210070"/>
                  </a:moveTo>
                  <a:cubicBezTo>
                    <a:pt x="6661" y="187945"/>
                    <a:pt x="19984" y="168437"/>
                    <a:pt x="40682" y="160348"/>
                  </a:cubicBezTo>
                  <a:cubicBezTo>
                    <a:pt x="46392" y="158207"/>
                    <a:pt x="52577" y="156066"/>
                    <a:pt x="58763" y="154400"/>
                  </a:cubicBezTo>
                  <a:cubicBezTo>
                    <a:pt x="58763" y="154876"/>
                    <a:pt x="59001" y="155352"/>
                    <a:pt x="59238" y="155828"/>
                  </a:cubicBezTo>
                  <a:cubicBezTo>
                    <a:pt x="59238" y="156779"/>
                    <a:pt x="59714" y="157493"/>
                    <a:pt x="59952" y="158445"/>
                  </a:cubicBezTo>
                  <a:cubicBezTo>
                    <a:pt x="60190" y="159396"/>
                    <a:pt x="60666" y="160586"/>
                    <a:pt x="60904" y="161299"/>
                  </a:cubicBezTo>
                  <a:cubicBezTo>
                    <a:pt x="61142" y="162013"/>
                    <a:pt x="61379" y="162965"/>
                    <a:pt x="61855" y="163679"/>
                  </a:cubicBezTo>
                  <a:cubicBezTo>
                    <a:pt x="62331" y="164630"/>
                    <a:pt x="62569" y="165582"/>
                    <a:pt x="63045" y="166295"/>
                  </a:cubicBezTo>
                  <a:cubicBezTo>
                    <a:pt x="63283" y="167009"/>
                    <a:pt x="63759" y="167723"/>
                    <a:pt x="63996" y="168437"/>
                  </a:cubicBezTo>
                  <a:cubicBezTo>
                    <a:pt x="64472" y="169388"/>
                    <a:pt x="64710" y="170102"/>
                    <a:pt x="65186" y="170816"/>
                  </a:cubicBezTo>
                  <a:cubicBezTo>
                    <a:pt x="65424" y="171529"/>
                    <a:pt x="65900" y="172243"/>
                    <a:pt x="66138" y="172719"/>
                  </a:cubicBezTo>
                  <a:cubicBezTo>
                    <a:pt x="66613" y="173433"/>
                    <a:pt x="66852" y="174146"/>
                    <a:pt x="67327" y="174860"/>
                  </a:cubicBezTo>
                  <a:cubicBezTo>
                    <a:pt x="67803" y="175574"/>
                    <a:pt x="68041" y="176050"/>
                    <a:pt x="68517" y="176525"/>
                  </a:cubicBezTo>
                  <a:cubicBezTo>
                    <a:pt x="68993" y="177239"/>
                    <a:pt x="69469" y="177953"/>
                    <a:pt x="69706" y="178429"/>
                  </a:cubicBezTo>
                  <a:cubicBezTo>
                    <a:pt x="70182" y="178904"/>
                    <a:pt x="70420" y="179380"/>
                    <a:pt x="70896" y="179856"/>
                  </a:cubicBezTo>
                  <a:cubicBezTo>
                    <a:pt x="71371" y="180332"/>
                    <a:pt x="71610" y="181046"/>
                    <a:pt x="72085" y="181521"/>
                  </a:cubicBezTo>
                  <a:cubicBezTo>
                    <a:pt x="72561" y="181997"/>
                    <a:pt x="72799" y="182473"/>
                    <a:pt x="73275" y="182949"/>
                  </a:cubicBezTo>
                  <a:cubicBezTo>
                    <a:pt x="73751" y="183425"/>
                    <a:pt x="73988" y="183900"/>
                    <a:pt x="74464" y="184376"/>
                  </a:cubicBezTo>
                  <a:cubicBezTo>
                    <a:pt x="74940" y="184852"/>
                    <a:pt x="75178" y="185090"/>
                    <a:pt x="75654" y="185566"/>
                  </a:cubicBezTo>
                  <a:lnTo>
                    <a:pt x="76844" y="186755"/>
                  </a:lnTo>
                  <a:cubicBezTo>
                    <a:pt x="76844" y="186755"/>
                    <a:pt x="77557" y="187469"/>
                    <a:pt x="78033" y="187707"/>
                  </a:cubicBezTo>
                  <a:cubicBezTo>
                    <a:pt x="78509" y="187945"/>
                    <a:pt x="78747" y="188421"/>
                    <a:pt x="79222" y="188659"/>
                  </a:cubicBezTo>
                  <a:cubicBezTo>
                    <a:pt x="79461" y="188896"/>
                    <a:pt x="79936" y="189372"/>
                    <a:pt x="80174" y="189372"/>
                  </a:cubicBezTo>
                  <a:cubicBezTo>
                    <a:pt x="80650" y="189610"/>
                    <a:pt x="80888" y="190086"/>
                    <a:pt x="81364" y="190086"/>
                  </a:cubicBezTo>
                  <a:cubicBezTo>
                    <a:pt x="81602" y="190324"/>
                    <a:pt x="82077" y="190562"/>
                    <a:pt x="82315" y="190800"/>
                  </a:cubicBezTo>
                  <a:cubicBezTo>
                    <a:pt x="82791" y="191038"/>
                    <a:pt x="83029" y="191276"/>
                    <a:pt x="83267" y="191513"/>
                  </a:cubicBezTo>
                  <a:cubicBezTo>
                    <a:pt x="83505" y="191513"/>
                    <a:pt x="83743" y="191751"/>
                    <a:pt x="83980" y="191989"/>
                  </a:cubicBezTo>
                  <a:cubicBezTo>
                    <a:pt x="84219" y="191989"/>
                    <a:pt x="84456" y="192465"/>
                    <a:pt x="84932" y="192465"/>
                  </a:cubicBezTo>
                  <a:cubicBezTo>
                    <a:pt x="84932" y="192465"/>
                    <a:pt x="85408" y="192703"/>
                    <a:pt x="85646" y="192941"/>
                  </a:cubicBezTo>
                  <a:cubicBezTo>
                    <a:pt x="85884" y="192941"/>
                    <a:pt x="86122" y="193179"/>
                    <a:pt x="86360" y="193417"/>
                  </a:cubicBezTo>
                  <a:cubicBezTo>
                    <a:pt x="86360" y="193417"/>
                    <a:pt x="86835" y="193417"/>
                    <a:pt x="86835" y="193655"/>
                  </a:cubicBezTo>
                  <a:cubicBezTo>
                    <a:pt x="86835" y="193655"/>
                    <a:pt x="87073" y="193655"/>
                    <a:pt x="87311" y="193655"/>
                  </a:cubicBezTo>
                  <a:lnTo>
                    <a:pt x="87549" y="193655"/>
                  </a:lnTo>
                  <a:cubicBezTo>
                    <a:pt x="87549" y="193655"/>
                    <a:pt x="88025" y="193892"/>
                    <a:pt x="88025" y="193892"/>
                  </a:cubicBezTo>
                  <a:cubicBezTo>
                    <a:pt x="88501" y="193892"/>
                    <a:pt x="88739" y="193892"/>
                    <a:pt x="89214" y="194130"/>
                  </a:cubicBezTo>
                  <a:lnTo>
                    <a:pt x="89214" y="194130"/>
                  </a:lnTo>
                  <a:cubicBezTo>
                    <a:pt x="89214" y="194130"/>
                    <a:pt x="89214" y="194130"/>
                    <a:pt x="89214" y="194130"/>
                  </a:cubicBezTo>
                  <a:cubicBezTo>
                    <a:pt x="89452" y="194130"/>
                    <a:pt x="89690" y="194130"/>
                    <a:pt x="89928" y="194130"/>
                  </a:cubicBezTo>
                  <a:cubicBezTo>
                    <a:pt x="89928" y="194130"/>
                    <a:pt x="89928" y="194130"/>
                    <a:pt x="90166" y="194130"/>
                  </a:cubicBezTo>
                  <a:cubicBezTo>
                    <a:pt x="90642" y="194130"/>
                    <a:pt x="90880" y="193892"/>
                    <a:pt x="91118" y="193655"/>
                  </a:cubicBezTo>
                  <a:lnTo>
                    <a:pt x="110150" y="177001"/>
                  </a:lnTo>
                  <a:lnTo>
                    <a:pt x="110150" y="218397"/>
                  </a:lnTo>
                  <a:lnTo>
                    <a:pt x="15226" y="218397"/>
                  </a:lnTo>
                  <a:cubicBezTo>
                    <a:pt x="10468" y="218397"/>
                    <a:pt x="6661" y="214590"/>
                    <a:pt x="6661" y="209594"/>
                  </a:cubicBezTo>
                  <a:close/>
                  <a:moveTo>
                    <a:pt x="212211" y="218872"/>
                  </a:moveTo>
                  <a:lnTo>
                    <a:pt x="117287" y="218872"/>
                  </a:lnTo>
                  <a:lnTo>
                    <a:pt x="117287" y="177477"/>
                  </a:lnTo>
                  <a:lnTo>
                    <a:pt x="136320" y="194130"/>
                  </a:lnTo>
                  <a:cubicBezTo>
                    <a:pt x="136320" y="194130"/>
                    <a:pt x="137033" y="194606"/>
                    <a:pt x="137271" y="194606"/>
                  </a:cubicBezTo>
                  <a:cubicBezTo>
                    <a:pt x="137271" y="194606"/>
                    <a:pt x="137509" y="194606"/>
                    <a:pt x="137509" y="194606"/>
                  </a:cubicBezTo>
                  <a:cubicBezTo>
                    <a:pt x="137985" y="194606"/>
                    <a:pt x="137985" y="194606"/>
                    <a:pt x="138461" y="194606"/>
                  </a:cubicBezTo>
                  <a:cubicBezTo>
                    <a:pt x="138461" y="194606"/>
                    <a:pt x="138461" y="194606"/>
                    <a:pt x="138461" y="194606"/>
                  </a:cubicBezTo>
                  <a:lnTo>
                    <a:pt x="138461" y="194606"/>
                  </a:lnTo>
                  <a:cubicBezTo>
                    <a:pt x="138461" y="194606"/>
                    <a:pt x="139174" y="194606"/>
                    <a:pt x="139650" y="194368"/>
                  </a:cubicBezTo>
                  <a:cubicBezTo>
                    <a:pt x="139650" y="194368"/>
                    <a:pt x="139650" y="194368"/>
                    <a:pt x="140126" y="194368"/>
                  </a:cubicBezTo>
                  <a:cubicBezTo>
                    <a:pt x="140126" y="194368"/>
                    <a:pt x="140364" y="194368"/>
                    <a:pt x="140364" y="194368"/>
                  </a:cubicBezTo>
                  <a:cubicBezTo>
                    <a:pt x="140364" y="194368"/>
                    <a:pt x="140602" y="194368"/>
                    <a:pt x="140840" y="194368"/>
                  </a:cubicBezTo>
                  <a:cubicBezTo>
                    <a:pt x="140840" y="194368"/>
                    <a:pt x="141078" y="194368"/>
                    <a:pt x="141316" y="194130"/>
                  </a:cubicBezTo>
                  <a:cubicBezTo>
                    <a:pt x="141316" y="194130"/>
                    <a:pt x="141791" y="194130"/>
                    <a:pt x="142029" y="193655"/>
                  </a:cubicBezTo>
                  <a:cubicBezTo>
                    <a:pt x="142029" y="193655"/>
                    <a:pt x="142505" y="193417"/>
                    <a:pt x="142743" y="193179"/>
                  </a:cubicBezTo>
                  <a:cubicBezTo>
                    <a:pt x="142981" y="193179"/>
                    <a:pt x="143219" y="192941"/>
                    <a:pt x="143695" y="192703"/>
                  </a:cubicBezTo>
                  <a:cubicBezTo>
                    <a:pt x="143933" y="192703"/>
                    <a:pt x="144171" y="192227"/>
                    <a:pt x="144408" y="192227"/>
                  </a:cubicBezTo>
                  <a:cubicBezTo>
                    <a:pt x="144884" y="192227"/>
                    <a:pt x="145122" y="191751"/>
                    <a:pt x="145360" y="191513"/>
                  </a:cubicBezTo>
                  <a:cubicBezTo>
                    <a:pt x="145598" y="191513"/>
                    <a:pt x="146074" y="191038"/>
                    <a:pt x="146312" y="190800"/>
                  </a:cubicBezTo>
                  <a:cubicBezTo>
                    <a:pt x="146788" y="190800"/>
                    <a:pt x="147025" y="190324"/>
                    <a:pt x="147501" y="190086"/>
                  </a:cubicBezTo>
                  <a:cubicBezTo>
                    <a:pt x="147739" y="190086"/>
                    <a:pt x="148215" y="189610"/>
                    <a:pt x="148453" y="189372"/>
                  </a:cubicBezTo>
                  <a:cubicBezTo>
                    <a:pt x="148929" y="189134"/>
                    <a:pt x="149166" y="188659"/>
                    <a:pt x="149642" y="188421"/>
                  </a:cubicBezTo>
                  <a:cubicBezTo>
                    <a:pt x="150118" y="188183"/>
                    <a:pt x="150356" y="187707"/>
                    <a:pt x="150832" y="187469"/>
                  </a:cubicBezTo>
                  <a:lnTo>
                    <a:pt x="152021" y="186280"/>
                  </a:lnTo>
                  <a:cubicBezTo>
                    <a:pt x="152021" y="186280"/>
                    <a:pt x="152735" y="185566"/>
                    <a:pt x="153211" y="185090"/>
                  </a:cubicBezTo>
                  <a:cubicBezTo>
                    <a:pt x="153687" y="184614"/>
                    <a:pt x="153924" y="184138"/>
                    <a:pt x="154400" y="183663"/>
                  </a:cubicBezTo>
                  <a:cubicBezTo>
                    <a:pt x="154876" y="183187"/>
                    <a:pt x="155114" y="182711"/>
                    <a:pt x="155590" y="182235"/>
                  </a:cubicBezTo>
                  <a:cubicBezTo>
                    <a:pt x="156066" y="181759"/>
                    <a:pt x="156304" y="181046"/>
                    <a:pt x="156780" y="180570"/>
                  </a:cubicBezTo>
                  <a:cubicBezTo>
                    <a:pt x="157255" y="180094"/>
                    <a:pt x="157493" y="179618"/>
                    <a:pt x="157969" y="179142"/>
                  </a:cubicBezTo>
                  <a:cubicBezTo>
                    <a:pt x="158445" y="178429"/>
                    <a:pt x="158921" y="177953"/>
                    <a:pt x="159158" y="177239"/>
                  </a:cubicBezTo>
                  <a:cubicBezTo>
                    <a:pt x="159634" y="176763"/>
                    <a:pt x="159872" y="176050"/>
                    <a:pt x="160348" y="175574"/>
                  </a:cubicBezTo>
                  <a:cubicBezTo>
                    <a:pt x="160824" y="174860"/>
                    <a:pt x="161062" y="174146"/>
                    <a:pt x="161538" y="173433"/>
                  </a:cubicBezTo>
                  <a:cubicBezTo>
                    <a:pt x="162014" y="172719"/>
                    <a:pt x="162251" y="172005"/>
                    <a:pt x="162489" y="171529"/>
                  </a:cubicBezTo>
                  <a:cubicBezTo>
                    <a:pt x="162965" y="170816"/>
                    <a:pt x="163203" y="170102"/>
                    <a:pt x="163679" y="169150"/>
                  </a:cubicBezTo>
                  <a:cubicBezTo>
                    <a:pt x="164155" y="168437"/>
                    <a:pt x="164392" y="167723"/>
                    <a:pt x="164630" y="167009"/>
                  </a:cubicBezTo>
                  <a:cubicBezTo>
                    <a:pt x="165106" y="166295"/>
                    <a:pt x="165344" y="165344"/>
                    <a:pt x="165820" y="164392"/>
                  </a:cubicBezTo>
                  <a:cubicBezTo>
                    <a:pt x="166058" y="163679"/>
                    <a:pt x="166533" y="162965"/>
                    <a:pt x="166772" y="162013"/>
                  </a:cubicBezTo>
                  <a:cubicBezTo>
                    <a:pt x="167009" y="161062"/>
                    <a:pt x="167485" y="160110"/>
                    <a:pt x="167723" y="159158"/>
                  </a:cubicBezTo>
                  <a:cubicBezTo>
                    <a:pt x="167723" y="158445"/>
                    <a:pt x="168199" y="157493"/>
                    <a:pt x="168437" y="156541"/>
                  </a:cubicBezTo>
                  <a:cubicBezTo>
                    <a:pt x="168437" y="156066"/>
                    <a:pt x="168675" y="155590"/>
                    <a:pt x="168913" y="155114"/>
                  </a:cubicBezTo>
                  <a:cubicBezTo>
                    <a:pt x="175098" y="156779"/>
                    <a:pt x="181046" y="158920"/>
                    <a:pt x="186993" y="161062"/>
                  </a:cubicBezTo>
                  <a:cubicBezTo>
                    <a:pt x="207691" y="169150"/>
                    <a:pt x="221014" y="188659"/>
                    <a:pt x="221014" y="210784"/>
                  </a:cubicBezTo>
                  <a:cubicBezTo>
                    <a:pt x="221014" y="215542"/>
                    <a:pt x="217207" y="219586"/>
                    <a:pt x="212449" y="219586"/>
                  </a:cubicBezTo>
                  <a:close/>
                </a:path>
              </a:pathLst>
            </a:custGeom>
            <a:solidFill>
              <a:srgbClr val="4D4D4D"/>
            </a:solidFill>
            <a:ln w="23773" cap="flat">
              <a:noFill/>
              <a:prstDash val="solid"/>
              <a:miter/>
            </a:ln>
          </p:spPr>
          <p:txBody>
            <a:bodyPr rtlCol="0" anchor="ctr"/>
            <a:lstStyle/>
            <a:p>
              <a:endParaRPr lang="es-CO"/>
            </a:p>
          </p:txBody>
        </p:sp>
        <p:sp>
          <p:nvSpPr>
            <p:cNvPr id="62" name="Forma libre: forma 61">
              <a:extLst>
                <a:ext uri="{FF2B5EF4-FFF2-40B4-BE49-F238E27FC236}">
                  <a16:creationId xmlns:a16="http://schemas.microsoft.com/office/drawing/2014/main" id="{43AE8A8C-EDFE-E585-940C-9809C7BEBEE3}"/>
                </a:ext>
              </a:extLst>
            </p:cNvPr>
            <p:cNvSpPr/>
            <p:nvPr/>
          </p:nvSpPr>
          <p:spPr>
            <a:xfrm>
              <a:off x="5727541" y="3139526"/>
              <a:ext cx="24266" cy="6899"/>
            </a:xfrm>
            <a:custGeom>
              <a:avLst/>
              <a:gdLst>
                <a:gd name="connsiteX0" fmla="*/ 3568 w 24266"/>
                <a:gd name="connsiteY0" fmla="*/ 6899 h 6899"/>
                <a:gd name="connsiteX1" fmla="*/ 20936 w 24266"/>
                <a:gd name="connsiteY1" fmla="*/ 6899 h 6899"/>
                <a:gd name="connsiteX2" fmla="*/ 24266 w 24266"/>
                <a:gd name="connsiteY2" fmla="*/ 3331 h 6899"/>
                <a:gd name="connsiteX3" fmla="*/ 20936 w 24266"/>
                <a:gd name="connsiteY3" fmla="*/ 0 h 6899"/>
                <a:gd name="connsiteX4" fmla="*/ 3568 w 24266"/>
                <a:gd name="connsiteY4" fmla="*/ 0 h 6899"/>
                <a:gd name="connsiteX5" fmla="*/ 0 w 24266"/>
                <a:gd name="connsiteY5" fmla="*/ 3331 h 6899"/>
                <a:gd name="connsiteX6" fmla="*/ 3568 w 24266"/>
                <a:gd name="connsiteY6" fmla="*/ 6899 h 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66" h="6899">
                  <a:moveTo>
                    <a:pt x="3568" y="6899"/>
                  </a:moveTo>
                  <a:lnTo>
                    <a:pt x="20936" y="6899"/>
                  </a:lnTo>
                  <a:cubicBezTo>
                    <a:pt x="22839" y="6899"/>
                    <a:pt x="24266" y="5472"/>
                    <a:pt x="24266" y="3331"/>
                  </a:cubicBezTo>
                  <a:cubicBezTo>
                    <a:pt x="24266" y="1427"/>
                    <a:pt x="22839" y="0"/>
                    <a:pt x="20936" y="0"/>
                  </a:cubicBezTo>
                  <a:lnTo>
                    <a:pt x="3568" y="0"/>
                  </a:lnTo>
                  <a:cubicBezTo>
                    <a:pt x="1665" y="0"/>
                    <a:pt x="0" y="1427"/>
                    <a:pt x="0" y="3331"/>
                  </a:cubicBezTo>
                  <a:cubicBezTo>
                    <a:pt x="0" y="5234"/>
                    <a:pt x="1665" y="6899"/>
                    <a:pt x="3568" y="6899"/>
                  </a:cubicBezTo>
                  <a:close/>
                </a:path>
              </a:pathLst>
            </a:custGeom>
            <a:solidFill>
              <a:srgbClr val="C69F41"/>
            </a:solidFill>
            <a:ln w="23773" cap="flat">
              <a:noFill/>
              <a:prstDash val="solid"/>
              <a:miter/>
            </a:ln>
          </p:spPr>
          <p:txBody>
            <a:bodyPr rtlCol="0" anchor="ctr"/>
            <a:lstStyle/>
            <a:p>
              <a:endParaRPr lang="es-CO"/>
            </a:p>
          </p:txBody>
        </p:sp>
      </p:grpSp>
      <p:sp>
        <p:nvSpPr>
          <p:cNvPr id="63" name="CuadroTexto 62">
            <a:extLst>
              <a:ext uri="{FF2B5EF4-FFF2-40B4-BE49-F238E27FC236}">
                <a16:creationId xmlns:a16="http://schemas.microsoft.com/office/drawing/2014/main" id="{10B35CB9-FDA7-088C-1666-409742C38A01}"/>
              </a:ext>
            </a:extLst>
          </p:cNvPr>
          <p:cNvSpPr txBox="1"/>
          <p:nvPr/>
        </p:nvSpPr>
        <p:spPr>
          <a:xfrm>
            <a:off x="637803" y="965835"/>
            <a:ext cx="481409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Planes Decreto 612 de 2018</a:t>
            </a:r>
            <a:r>
              <a:rPr kumimoji="0" lang="es-ES" sz="24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 </a:t>
            </a:r>
            <a:endParaRPr kumimoji="0" lang="es-CO" sz="24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endParaRPr>
          </a:p>
        </p:txBody>
      </p:sp>
      <p:sp>
        <p:nvSpPr>
          <p:cNvPr id="65" name="Rectángulo 64">
            <a:extLst>
              <a:ext uri="{FF2B5EF4-FFF2-40B4-BE49-F238E27FC236}">
                <a16:creationId xmlns:a16="http://schemas.microsoft.com/office/drawing/2014/main" id="{CDD0B407-C547-59E5-01F6-5C1E8BD1981C}"/>
              </a:ext>
            </a:extLst>
          </p:cNvPr>
          <p:cNvSpPr/>
          <p:nvPr/>
        </p:nvSpPr>
        <p:spPr>
          <a:xfrm>
            <a:off x="1026942" y="1438565"/>
            <a:ext cx="4264518" cy="83725"/>
          </a:xfrm>
          <a:prstGeom prst="rect">
            <a:avLst/>
          </a:prstGeom>
          <a:solidFill>
            <a:srgbClr val="C49E4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 name="Rectángulo 65">
            <a:extLst>
              <a:ext uri="{FF2B5EF4-FFF2-40B4-BE49-F238E27FC236}">
                <a16:creationId xmlns:a16="http://schemas.microsoft.com/office/drawing/2014/main" id="{FCDFCD1A-8604-5B96-8251-F2DB73ADF050}"/>
              </a:ext>
            </a:extLst>
          </p:cNvPr>
          <p:cNvSpPr/>
          <p:nvPr/>
        </p:nvSpPr>
        <p:spPr>
          <a:xfrm>
            <a:off x="1026942" y="1535601"/>
            <a:ext cx="4951827" cy="77209"/>
          </a:xfrm>
          <a:prstGeom prst="rect">
            <a:avLst/>
          </a:prstGeom>
          <a:solidFill>
            <a:schemeClr val="accent4"/>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8" name="CuadroTexto 67">
            <a:extLst>
              <a:ext uri="{FF2B5EF4-FFF2-40B4-BE49-F238E27FC236}">
                <a16:creationId xmlns:a16="http://schemas.microsoft.com/office/drawing/2014/main" id="{9C5BDA9C-D035-53BF-812F-0BAA90A3B801}"/>
              </a:ext>
            </a:extLst>
          </p:cNvPr>
          <p:cNvSpPr txBox="1"/>
          <p:nvPr/>
        </p:nvSpPr>
        <p:spPr>
          <a:xfrm>
            <a:off x="7398741" y="534174"/>
            <a:ext cx="4389985" cy="584775"/>
          </a:xfrm>
          <a:prstGeom prst="rect">
            <a:avLst/>
          </a:prstGeom>
          <a:noFill/>
        </p:spPr>
        <p:txBody>
          <a:bodyPr wrap="square">
            <a:spAutoFit/>
          </a:bodyPr>
          <a:lstStyle/>
          <a:p>
            <a:pPr algn="l"/>
            <a:r>
              <a:rPr lang="es-ES" sz="1600" b="1" dirty="0">
                <a:solidFill>
                  <a:srgbClr val="95782F"/>
                </a:solidFill>
                <a:latin typeface="Arial" panose="020B0604020202020204" pitchFamily="34" charset="0"/>
              </a:rPr>
              <a:t>2.7 </a:t>
            </a:r>
            <a:r>
              <a:rPr lang="es-ES" sz="1600" b="1" i="0" dirty="0">
                <a:solidFill>
                  <a:srgbClr val="95782F"/>
                </a:solidFill>
                <a:effectLst/>
                <a:latin typeface="Arial" panose="020B0604020202020204" pitchFamily="34" charset="0"/>
              </a:rPr>
              <a:t>Plan Institucional de Archivos de la Entidad ­PINAR</a:t>
            </a:r>
          </a:p>
        </p:txBody>
      </p:sp>
      <p:grpSp>
        <p:nvGrpSpPr>
          <p:cNvPr id="69" name="Gráfico 9">
            <a:extLst>
              <a:ext uri="{FF2B5EF4-FFF2-40B4-BE49-F238E27FC236}">
                <a16:creationId xmlns:a16="http://schemas.microsoft.com/office/drawing/2014/main" id="{BF061C9B-92D1-D465-CCAC-E63E2B41C133}"/>
              </a:ext>
            </a:extLst>
          </p:cNvPr>
          <p:cNvGrpSpPr>
            <a:grpSpLocks noChangeAspect="1"/>
          </p:cNvGrpSpPr>
          <p:nvPr/>
        </p:nvGrpSpPr>
        <p:grpSpPr>
          <a:xfrm>
            <a:off x="1281494" y="5037901"/>
            <a:ext cx="512647" cy="451109"/>
            <a:chOff x="3375483" y="3853262"/>
            <a:chExt cx="226333" cy="199164"/>
          </a:xfrm>
        </p:grpSpPr>
        <p:sp>
          <p:nvSpPr>
            <p:cNvPr id="70" name="Forma libre: forma 69">
              <a:extLst>
                <a:ext uri="{FF2B5EF4-FFF2-40B4-BE49-F238E27FC236}">
                  <a16:creationId xmlns:a16="http://schemas.microsoft.com/office/drawing/2014/main" id="{38AF40AE-4D6D-ECB6-BD5B-B318533A431B}"/>
                </a:ext>
              </a:extLst>
            </p:cNvPr>
            <p:cNvSpPr/>
            <p:nvPr/>
          </p:nvSpPr>
          <p:spPr>
            <a:xfrm>
              <a:off x="3375483" y="3853262"/>
              <a:ext cx="226333" cy="199164"/>
            </a:xfrm>
            <a:custGeom>
              <a:avLst/>
              <a:gdLst>
                <a:gd name="connsiteX0" fmla="*/ 223498 w 226333"/>
                <a:gd name="connsiteY0" fmla="*/ 192549 h 199164"/>
                <a:gd name="connsiteX1" fmla="*/ 212394 w 226333"/>
                <a:gd name="connsiteY1" fmla="*/ 192549 h 199164"/>
                <a:gd name="connsiteX2" fmla="*/ 159001 w 226333"/>
                <a:gd name="connsiteY2" fmla="*/ 91431 h 199164"/>
                <a:gd name="connsiteX3" fmla="*/ 152858 w 226333"/>
                <a:gd name="connsiteY3" fmla="*/ 91431 h 199164"/>
                <a:gd name="connsiteX4" fmla="*/ 137029 w 226333"/>
                <a:gd name="connsiteY4" fmla="*/ 121436 h 199164"/>
                <a:gd name="connsiteX5" fmla="*/ 98046 w 226333"/>
                <a:gd name="connsiteY5" fmla="*/ 47724 h 199164"/>
                <a:gd name="connsiteX6" fmla="*/ 98046 w 226333"/>
                <a:gd name="connsiteY6" fmla="*/ 3308 h 199164"/>
                <a:gd name="connsiteX7" fmla="*/ 94503 w 226333"/>
                <a:gd name="connsiteY7" fmla="*/ 0 h 199164"/>
                <a:gd name="connsiteX8" fmla="*/ 39455 w 226333"/>
                <a:gd name="connsiteY8" fmla="*/ 0 h 199164"/>
                <a:gd name="connsiteX9" fmla="*/ 36383 w 226333"/>
                <a:gd name="connsiteY9" fmla="*/ 1890 h 199164"/>
                <a:gd name="connsiteX10" fmla="*/ 36856 w 226333"/>
                <a:gd name="connsiteY10" fmla="*/ 5434 h 199164"/>
                <a:gd name="connsiteX11" fmla="*/ 45361 w 226333"/>
                <a:gd name="connsiteY11" fmla="*/ 15593 h 199164"/>
                <a:gd name="connsiteX12" fmla="*/ 36856 w 226333"/>
                <a:gd name="connsiteY12" fmla="*/ 25752 h 199164"/>
                <a:gd name="connsiteX13" fmla="*/ 36383 w 226333"/>
                <a:gd name="connsiteY13" fmla="*/ 29296 h 199164"/>
                <a:gd name="connsiteX14" fmla="*/ 39455 w 226333"/>
                <a:gd name="connsiteY14" fmla="*/ 31186 h 199164"/>
                <a:gd name="connsiteX15" fmla="*/ 91195 w 226333"/>
                <a:gd name="connsiteY15" fmla="*/ 31186 h 199164"/>
                <a:gd name="connsiteX16" fmla="*/ 91195 w 226333"/>
                <a:gd name="connsiteY16" fmla="*/ 47724 h 199164"/>
                <a:gd name="connsiteX17" fmla="*/ 83399 w 226333"/>
                <a:gd name="connsiteY17" fmla="*/ 62372 h 199164"/>
                <a:gd name="connsiteX18" fmla="*/ 68278 w 226333"/>
                <a:gd name="connsiteY18" fmla="*/ 50086 h 199164"/>
                <a:gd name="connsiteX19" fmla="*/ 54103 w 226333"/>
                <a:gd name="connsiteY19" fmla="*/ 59064 h 199164"/>
                <a:gd name="connsiteX20" fmla="*/ 51740 w 226333"/>
                <a:gd name="connsiteY20" fmla="*/ 58828 h 199164"/>
                <a:gd name="connsiteX21" fmla="*/ 41581 w 226333"/>
                <a:gd name="connsiteY21" fmla="*/ 68987 h 199164"/>
                <a:gd name="connsiteX22" fmla="*/ 41581 w 226333"/>
                <a:gd name="connsiteY22" fmla="*/ 70404 h 199164"/>
                <a:gd name="connsiteX23" fmla="*/ 35911 w 226333"/>
                <a:gd name="connsiteY23" fmla="*/ 80091 h 199164"/>
                <a:gd name="connsiteX24" fmla="*/ 47251 w 226333"/>
                <a:gd name="connsiteY24" fmla="*/ 91431 h 199164"/>
                <a:gd name="connsiteX25" fmla="*/ 67806 w 226333"/>
                <a:gd name="connsiteY25" fmla="*/ 91431 h 199164"/>
                <a:gd name="connsiteX26" fmla="*/ 14412 w 226333"/>
                <a:gd name="connsiteY26" fmla="*/ 192313 h 199164"/>
                <a:gd name="connsiteX27" fmla="*/ 3308 w 226333"/>
                <a:gd name="connsiteY27" fmla="*/ 192313 h 199164"/>
                <a:gd name="connsiteX28" fmla="*/ 0 w 226333"/>
                <a:gd name="connsiteY28" fmla="*/ 195620 h 199164"/>
                <a:gd name="connsiteX29" fmla="*/ 3308 w 226333"/>
                <a:gd name="connsiteY29" fmla="*/ 199164 h 199164"/>
                <a:gd name="connsiteX30" fmla="*/ 222790 w 226333"/>
                <a:gd name="connsiteY30" fmla="*/ 199164 h 199164"/>
                <a:gd name="connsiteX31" fmla="*/ 226333 w 226333"/>
                <a:gd name="connsiteY31" fmla="*/ 195620 h 199164"/>
                <a:gd name="connsiteX32" fmla="*/ 222790 w 226333"/>
                <a:gd name="connsiteY32" fmla="*/ 192313 h 199164"/>
                <a:gd name="connsiteX33" fmla="*/ 156166 w 226333"/>
                <a:gd name="connsiteY33" fmla="*/ 100409 h 199164"/>
                <a:gd name="connsiteX34" fmla="*/ 170813 w 226333"/>
                <a:gd name="connsiteY34" fmla="*/ 128287 h 199164"/>
                <a:gd name="connsiteX35" fmla="*/ 167506 w 226333"/>
                <a:gd name="connsiteY35" fmla="*/ 128051 h 199164"/>
                <a:gd name="connsiteX36" fmla="*/ 153803 w 226333"/>
                <a:gd name="connsiteY36" fmla="*/ 133721 h 199164"/>
                <a:gd name="connsiteX37" fmla="*/ 137974 w 226333"/>
                <a:gd name="connsiteY37" fmla="*/ 135139 h 199164"/>
                <a:gd name="connsiteX38" fmla="*/ 156402 w 226333"/>
                <a:gd name="connsiteY38" fmla="*/ 100409 h 199164"/>
                <a:gd name="connsiteX39" fmla="*/ 47251 w 226333"/>
                <a:gd name="connsiteY39" fmla="*/ 24571 h 199164"/>
                <a:gd name="connsiteX40" fmla="*/ 52921 w 226333"/>
                <a:gd name="connsiteY40" fmla="*/ 17956 h 199164"/>
                <a:gd name="connsiteX41" fmla="*/ 52921 w 226333"/>
                <a:gd name="connsiteY41" fmla="*/ 13467 h 199164"/>
                <a:gd name="connsiteX42" fmla="*/ 47251 w 226333"/>
                <a:gd name="connsiteY42" fmla="*/ 6851 h 199164"/>
                <a:gd name="connsiteX43" fmla="*/ 91667 w 226333"/>
                <a:gd name="connsiteY43" fmla="*/ 6851 h 199164"/>
                <a:gd name="connsiteX44" fmla="*/ 91667 w 226333"/>
                <a:gd name="connsiteY44" fmla="*/ 24571 h 199164"/>
                <a:gd name="connsiteX45" fmla="*/ 47251 w 226333"/>
                <a:gd name="connsiteY45" fmla="*/ 24571 h 199164"/>
                <a:gd name="connsiteX46" fmla="*/ 43235 w 226333"/>
                <a:gd name="connsiteY46" fmla="*/ 80327 h 199164"/>
                <a:gd name="connsiteX47" fmla="*/ 47015 w 226333"/>
                <a:gd name="connsiteY47" fmla="*/ 75838 h 199164"/>
                <a:gd name="connsiteX48" fmla="*/ 49378 w 226333"/>
                <a:gd name="connsiteY48" fmla="*/ 73948 h 199164"/>
                <a:gd name="connsiteX49" fmla="*/ 49378 w 226333"/>
                <a:gd name="connsiteY49" fmla="*/ 70877 h 199164"/>
                <a:gd name="connsiteX50" fmla="*/ 48905 w 226333"/>
                <a:gd name="connsiteY50" fmla="*/ 69223 h 199164"/>
                <a:gd name="connsiteX51" fmla="*/ 52213 w 226333"/>
                <a:gd name="connsiteY51" fmla="*/ 65916 h 199164"/>
                <a:gd name="connsiteX52" fmla="*/ 54339 w 226333"/>
                <a:gd name="connsiteY52" fmla="*/ 66624 h 199164"/>
                <a:gd name="connsiteX53" fmla="*/ 57883 w 226333"/>
                <a:gd name="connsiteY53" fmla="*/ 67333 h 199164"/>
                <a:gd name="connsiteX54" fmla="*/ 60009 w 226333"/>
                <a:gd name="connsiteY54" fmla="*/ 64498 h 199164"/>
                <a:gd name="connsiteX55" fmla="*/ 68514 w 226333"/>
                <a:gd name="connsiteY55" fmla="*/ 56938 h 199164"/>
                <a:gd name="connsiteX56" fmla="*/ 77256 w 226333"/>
                <a:gd name="connsiteY56" fmla="*/ 65679 h 199164"/>
                <a:gd name="connsiteX57" fmla="*/ 77256 w 226333"/>
                <a:gd name="connsiteY57" fmla="*/ 67333 h 199164"/>
                <a:gd name="connsiteX58" fmla="*/ 78201 w 226333"/>
                <a:gd name="connsiteY58" fmla="*/ 70404 h 199164"/>
                <a:gd name="connsiteX59" fmla="*/ 81272 w 226333"/>
                <a:gd name="connsiteY59" fmla="*/ 71113 h 199164"/>
                <a:gd name="connsiteX60" fmla="*/ 89305 w 226333"/>
                <a:gd name="connsiteY60" fmla="*/ 77728 h 199164"/>
                <a:gd name="connsiteX61" fmla="*/ 82453 w 226333"/>
                <a:gd name="connsiteY61" fmla="*/ 84344 h 199164"/>
                <a:gd name="connsiteX62" fmla="*/ 47488 w 226333"/>
                <a:gd name="connsiteY62" fmla="*/ 84344 h 199164"/>
                <a:gd name="connsiteX63" fmla="*/ 42999 w 226333"/>
                <a:gd name="connsiteY63" fmla="*/ 79855 h 199164"/>
                <a:gd name="connsiteX64" fmla="*/ 82690 w 226333"/>
                <a:gd name="connsiteY64" fmla="*/ 91667 h 199164"/>
                <a:gd name="connsiteX65" fmla="*/ 96392 w 226333"/>
                <a:gd name="connsiteY65" fmla="*/ 77965 h 199164"/>
                <a:gd name="connsiteX66" fmla="*/ 89541 w 226333"/>
                <a:gd name="connsiteY66" fmla="*/ 66152 h 199164"/>
                <a:gd name="connsiteX67" fmla="*/ 94975 w 226333"/>
                <a:gd name="connsiteY67" fmla="*/ 55757 h 199164"/>
                <a:gd name="connsiteX68" fmla="*/ 112222 w 226333"/>
                <a:gd name="connsiteY68" fmla="*/ 88360 h 199164"/>
                <a:gd name="connsiteX69" fmla="*/ 92613 w 226333"/>
                <a:gd name="connsiteY69" fmla="*/ 94266 h 199164"/>
                <a:gd name="connsiteX70" fmla="*/ 73948 w 226333"/>
                <a:gd name="connsiteY70" fmla="*/ 95684 h 199164"/>
                <a:gd name="connsiteX71" fmla="*/ 76311 w 226333"/>
                <a:gd name="connsiteY71" fmla="*/ 91195 h 199164"/>
                <a:gd name="connsiteX72" fmla="*/ 82926 w 226333"/>
                <a:gd name="connsiteY72" fmla="*/ 91195 h 199164"/>
                <a:gd name="connsiteX73" fmla="*/ 70641 w 226333"/>
                <a:gd name="connsiteY73" fmla="*/ 102299 h 199164"/>
                <a:gd name="connsiteX74" fmla="*/ 82217 w 226333"/>
                <a:gd name="connsiteY74" fmla="*/ 105607 h 199164"/>
                <a:gd name="connsiteX75" fmla="*/ 97338 w 226333"/>
                <a:gd name="connsiteY75" fmla="*/ 99464 h 199164"/>
                <a:gd name="connsiteX76" fmla="*/ 117656 w 226333"/>
                <a:gd name="connsiteY76" fmla="*/ 99228 h 199164"/>
                <a:gd name="connsiteX77" fmla="*/ 133249 w 226333"/>
                <a:gd name="connsiteY77" fmla="*/ 128996 h 199164"/>
                <a:gd name="connsiteX78" fmla="*/ 99700 w 226333"/>
                <a:gd name="connsiteY78" fmla="*/ 192785 h 199164"/>
                <a:gd name="connsiteX79" fmla="*/ 22917 w 226333"/>
                <a:gd name="connsiteY79" fmla="*/ 192785 h 199164"/>
                <a:gd name="connsiteX80" fmla="*/ 70641 w 226333"/>
                <a:gd name="connsiteY80" fmla="*/ 102535 h 199164"/>
                <a:gd name="connsiteX81" fmla="*/ 159473 w 226333"/>
                <a:gd name="connsiteY81" fmla="*/ 192549 h 199164"/>
                <a:gd name="connsiteX82" fmla="*/ 107497 w 226333"/>
                <a:gd name="connsiteY82" fmla="*/ 192549 h 199164"/>
                <a:gd name="connsiteX83" fmla="*/ 134666 w 226333"/>
                <a:gd name="connsiteY83" fmla="*/ 141281 h 199164"/>
                <a:gd name="connsiteX84" fmla="*/ 144825 w 226333"/>
                <a:gd name="connsiteY84" fmla="*/ 144116 h 199164"/>
                <a:gd name="connsiteX85" fmla="*/ 158528 w 226333"/>
                <a:gd name="connsiteY85" fmla="*/ 138446 h 199164"/>
                <a:gd name="connsiteX86" fmla="*/ 176011 w 226333"/>
                <a:gd name="connsiteY86" fmla="*/ 138446 h 199164"/>
                <a:gd name="connsiteX87" fmla="*/ 204598 w 226333"/>
                <a:gd name="connsiteY87" fmla="*/ 192785 h 199164"/>
                <a:gd name="connsiteX88" fmla="*/ 159237 w 226333"/>
                <a:gd name="connsiteY88" fmla="*/ 192785 h 19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26333" h="199164">
                  <a:moveTo>
                    <a:pt x="223498" y="192549"/>
                  </a:moveTo>
                  <a:lnTo>
                    <a:pt x="212394" y="192549"/>
                  </a:lnTo>
                  <a:lnTo>
                    <a:pt x="159001" y="91431"/>
                  </a:lnTo>
                  <a:cubicBezTo>
                    <a:pt x="157819" y="89305"/>
                    <a:pt x="154039" y="89305"/>
                    <a:pt x="152858" y="91431"/>
                  </a:cubicBezTo>
                  <a:lnTo>
                    <a:pt x="137029" y="121436"/>
                  </a:lnTo>
                  <a:lnTo>
                    <a:pt x="98046" y="47724"/>
                  </a:lnTo>
                  <a:lnTo>
                    <a:pt x="98046" y="3308"/>
                  </a:lnTo>
                  <a:cubicBezTo>
                    <a:pt x="98046" y="1417"/>
                    <a:pt x="96629" y="0"/>
                    <a:pt x="94503" y="0"/>
                  </a:cubicBezTo>
                  <a:lnTo>
                    <a:pt x="39455" y="0"/>
                  </a:lnTo>
                  <a:cubicBezTo>
                    <a:pt x="38037" y="0"/>
                    <a:pt x="36856" y="709"/>
                    <a:pt x="36383" y="1890"/>
                  </a:cubicBezTo>
                  <a:cubicBezTo>
                    <a:pt x="35911" y="3071"/>
                    <a:pt x="35911" y="4489"/>
                    <a:pt x="36856" y="5434"/>
                  </a:cubicBezTo>
                  <a:lnTo>
                    <a:pt x="45361" y="15593"/>
                  </a:lnTo>
                  <a:lnTo>
                    <a:pt x="36856" y="25752"/>
                  </a:lnTo>
                  <a:cubicBezTo>
                    <a:pt x="36856" y="25752"/>
                    <a:pt x="35911" y="28115"/>
                    <a:pt x="36383" y="29296"/>
                  </a:cubicBezTo>
                  <a:cubicBezTo>
                    <a:pt x="36856" y="30477"/>
                    <a:pt x="38274" y="31186"/>
                    <a:pt x="39455" y="31186"/>
                  </a:cubicBezTo>
                  <a:lnTo>
                    <a:pt x="91195" y="31186"/>
                  </a:lnTo>
                  <a:lnTo>
                    <a:pt x="91195" y="47724"/>
                  </a:lnTo>
                  <a:lnTo>
                    <a:pt x="83399" y="62372"/>
                  </a:lnTo>
                  <a:cubicBezTo>
                    <a:pt x="81981" y="55284"/>
                    <a:pt x="75602" y="50086"/>
                    <a:pt x="68278" y="50086"/>
                  </a:cubicBezTo>
                  <a:cubicBezTo>
                    <a:pt x="62135" y="50086"/>
                    <a:pt x="56702" y="53866"/>
                    <a:pt x="54103" y="59064"/>
                  </a:cubicBezTo>
                  <a:cubicBezTo>
                    <a:pt x="53394" y="59064"/>
                    <a:pt x="52449" y="58828"/>
                    <a:pt x="51740" y="58828"/>
                  </a:cubicBezTo>
                  <a:cubicBezTo>
                    <a:pt x="46070" y="58828"/>
                    <a:pt x="41581" y="63317"/>
                    <a:pt x="41581" y="68987"/>
                  </a:cubicBezTo>
                  <a:cubicBezTo>
                    <a:pt x="41581" y="69459"/>
                    <a:pt x="41581" y="69932"/>
                    <a:pt x="41581" y="70404"/>
                  </a:cubicBezTo>
                  <a:cubicBezTo>
                    <a:pt x="38274" y="72294"/>
                    <a:pt x="35911" y="76075"/>
                    <a:pt x="35911" y="80091"/>
                  </a:cubicBezTo>
                  <a:cubicBezTo>
                    <a:pt x="35911" y="86470"/>
                    <a:pt x="41109" y="91431"/>
                    <a:pt x="47251" y="91431"/>
                  </a:cubicBezTo>
                  <a:lnTo>
                    <a:pt x="67806" y="91431"/>
                  </a:lnTo>
                  <a:lnTo>
                    <a:pt x="14412" y="192313"/>
                  </a:lnTo>
                  <a:lnTo>
                    <a:pt x="3308" y="192313"/>
                  </a:lnTo>
                  <a:cubicBezTo>
                    <a:pt x="1418" y="192313"/>
                    <a:pt x="0" y="193730"/>
                    <a:pt x="0" y="195620"/>
                  </a:cubicBezTo>
                  <a:cubicBezTo>
                    <a:pt x="0" y="197510"/>
                    <a:pt x="1418" y="199164"/>
                    <a:pt x="3308" y="199164"/>
                  </a:cubicBezTo>
                  <a:lnTo>
                    <a:pt x="222790" y="199164"/>
                  </a:lnTo>
                  <a:cubicBezTo>
                    <a:pt x="224680" y="199164"/>
                    <a:pt x="226333" y="197747"/>
                    <a:pt x="226333" y="195620"/>
                  </a:cubicBezTo>
                  <a:cubicBezTo>
                    <a:pt x="226333" y="193494"/>
                    <a:pt x="224680" y="192313"/>
                    <a:pt x="222790" y="192313"/>
                  </a:cubicBezTo>
                  <a:close/>
                  <a:moveTo>
                    <a:pt x="156166" y="100409"/>
                  </a:moveTo>
                  <a:lnTo>
                    <a:pt x="170813" y="128287"/>
                  </a:lnTo>
                  <a:cubicBezTo>
                    <a:pt x="170813" y="128287"/>
                    <a:pt x="168687" y="128051"/>
                    <a:pt x="167506" y="128051"/>
                  </a:cubicBezTo>
                  <a:cubicBezTo>
                    <a:pt x="162308" y="128051"/>
                    <a:pt x="157347" y="130177"/>
                    <a:pt x="153803" y="133721"/>
                  </a:cubicBezTo>
                  <a:cubicBezTo>
                    <a:pt x="149550" y="137974"/>
                    <a:pt x="142699" y="138683"/>
                    <a:pt x="137974" y="135139"/>
                  </a:cubicBezTo>
                  <a:lnTo>
                    <a:pt x="156402" y="100409"/>
                  </a:lnTo>
                  <a:close/>
                  <a:moveTo>
                    <a:pt x="47251" y="24571"/>
                  </a:moveTo>
                  <a:lnTo>
                    <a:pt x="52921" y="17956"/>
                  </a:lnTo>
                  <a:cubicBezTo>
                    <a:pt x="53867" y="16538"/>
                    <a:pt x="53867" y="14884"/>
                    <a:pt x="52921" y="13467"/>
                  </a:cubicBezTo>
                  <a:lnTo>
                    <a:pt x="47251" y="6851"/>
                  </a:lnTo>
                  <a:lnTo>
                    <a:pt x="91667" y="6851"/>
                  </a:lnTo>
                  <a:lnTo>
                    <a:pt x="91667" y="24571"/>
                  </a:lnTo>
                  <a:lnTo>
                    <a:pt x="47251" y="24571"/>
                  </a:lnTo>
                  <a:close/>
                  <a:moveTo>
                    <a:pt x="43235" y="80327"/>
                  </a:moveTo>
                  <a:cubicBezTo>
                    <a:pt x="43235" y="78201"/>
                    <a:pt x="44653" y="76311"/>
                    <a:pt x="47015" y="75838"/>
                  </a:cubicBezTo>
                  <a:cubicBezTo>
                    <a:pt x="48196" y="75838"/>
                    <a:pt x="48905" y="74893"/>
                    <a:pt x="49378" y="73948"/>
                  </a:cubicBezTo>
                  <a:cubicBezTo>
                    <a:pt x="49850" y="73003"/>
                    <a:pt x="49850" y="71822"/>
                    <a:pt x="49378" y="70877"/>
                  </a:cubicBezTo>
                  <a:cubicBezTo>
                    <a:pt x="49141" y="70404"/>
                    <a:pt x="48905" y="69932"/>
                    <a:pt x="48905" y="69223"/>
                  </a:cubicBezTo>
                  <a:cubicBezTo>
                    <a:pt x="48905" y="67333"/>
                    <a:pt x="50323" y="65916"/>
                    <a:pt x="52213" y="65916"/>
                  </a:cubicBezTo>
                  <a:cubicBezTo>
                    <a:pt x="52921" y="65916"/>
                    <a:pt x="53867" y="66152"/>
                    <a:pt x="54339" y="66624"/>
                  </a:cubicBezTo>
                  <a:cubicBezTo>
                    <a:pt x="55284" y="67569"/>
                    <a:pt x="56702" y="67806"/>
                    <a:pt x="57883" y="67333"/>
                  </a:cubicBezTo>
                  <a:cubicBezTo>
                    <a:pt x="59064" y="66861"/>
                    <a:pt x="60009" y="65916"/>
                    <a:pt x="60009" y="64498"/>
                  </a:cubicBezTo>
                  <a:cubicBezTo>
                    <a:pt x="60482" y="60245"/>
                    <a:pt x="64262" y="56938"/>
                    <a:pt x="68514" y="56938"/>
                  </a:cubicBezTo>
                  <a:cubicBezTo>
                    <a:pt x="73239" y="56938"/>
                    <a:pt x="77256" y="60954"/>
                    <a:pt x="77256" y="65679"/>
                  </a:cubicBezTo>
                  <a:cubicBezTo>
                    <a:pt x="77256" y="66152"/>
                    <a:pt x="77256" y="66624"/>
                    <a:pt x="77256" y="67333"/>
                  </a:cubicBezTo>
                  <a:cubicBezTo>
                    <a:pt x="77256" y="68278"/>
                    <a:pt x="77256" y="69459"/>
                    <a:pt x="78201" y="70404"/>
                  </a:cubicBezTo>
                  <a:cubicBezTo>
                    <a:pt x="79146" y="71113"/>
                    <a:pt x="80091" y="71586"/>
                    <a:pt x="81272" y="71113"/>
                  </a:cubicBezTo>
                  <a:cubicBezTo>
                    <a:pt x="85525" y="70168"/>
                    <a:pt x="89305" y="73476"/>
                    <a:pt x="89305" y="77728"/>
                  </a:cubicBezTo>
                  <a:cubicBezTo>
                    <a:pt x="89305" y="81508"/>
                    <a:pt x="86234" y="84344"/>
                    <a:pt x="82453" y="84344"/>
                  </a:cubicBezTo>
                  <a:lnTo>
                    <a:pt x="47488" y="84344"/>
                  </a:lnTo>
                  <a:cubicBezTo>
                    <a:pt x="44889" y="84344"/>
                    <a:pt x="42999" y="82217"/>
                    <a:pt x="42999" y="79855"/>
                  </a:cubicBezTo>
                  <a:close/>
                  <a:moveTo>
                    <a:pt x="82690" y="91667"/>
                  </a:moveTo>
                  <a:cubicBezTo>
                    <a:pt x="90250" y="91667"/>
                    <a:pt x="96392" y="85525"/>
                    <a:pt x="96392" y="77965"/>
                  </a:cubicBezTo>
                  <a:cubicBezTo>
                    <a:pt x="96392" y="73003"/>
                    <a:pt x="93557" y="68514"/>
                    <a:pt x="89541" y="66152"/>
                  </a:cubicBezTo>
                  <a:lnTo>
                    <a:pt x="94975" y="55757"/>
                  </a:lnTo>
                  <a:lnTo>
                    <a:pt x="112222" y="88360"/>
                  </a:lnTo>
                  <a:cubicBezTo>
                    <a:pt x="105370" y="86942"/>
                    <a:pt x="97810" y="88832"/>
                    <a:pt x="92613" y="94266"/>
                  </a:cubicBezTo>
                  <a:cubicBezTo>
                    <a:pt x="87415" y="99464"/>
                    <a:pt x="79618" y="99936"/>
                    <a:pt x="73948" y="95684"/>
                  </a:cubicBezTo>
                  <a:lnTo>
                    <a:pt x="76311" y="91195"/>
                  </a:lnTo>
                  <a:lnTo>
                    <a:pt x="82926" y="91195"/>
                  </a:lnTo>
                  <a:close/>
                  <a:moveTo>
                    <a:pt x="70641" y="102299"/>
                  </a:moveTo>
                  <a:cubicBezTo>
                    <a:pt x="74185" y="104425"/>
                    <a:pt x="78201" y="105607"/>
                    <a:pt x="82217" y="105607"/>
                  </a:cubicBezTo>
                  <a:cubicBezTo>
                    <a:pt x="87651" y="105607"/>
                    <a:pt x="93321" y="103480"/>
                    <a:pt x="97338" y="99464"/>
                  </a:cubicBezTo>
                  <a:cubicBezTo>
                    <a:pt x="103008" y="93794"/>
                    <a:pt x="111985" y="93794"/>
                    <a:pt x="117656" y="99228"/>
                  </a:cubicBezTo>
                  <a:lnTo>
                    <a:pt x="133249" y="128996"/>
                  </a:lnTo>
                  <a:lnTo>
                    <a:pt x="99700" y="192785"/>
                  </a:lnTo>
                  <a:lnTo>
                    <a:pt x="22917" y="192785"/>
                  </a:lnTo>
                  <a:lnTo>
                    <a:pt x="70641" y="102535"/>
                  </a:lnTo>
                  <a:close/>
                  <a:moveTo>
                    <a:pt x="159473" y="192549"/>
                  </a:moveTo>
                  <a:lnTo>
                    <a:pt x="107497" y="192549"/>
                  </a:lnTo>
                  <a:lnTo>
                    <a:pt x="134666" y="141281"/>
                  </a:lnTo>
                  <a:cubicBezTo>
                    <a:pt x="137737" y="143171"/>
                    <a:pt x="141281" y="144116"/>
                    <a:pt x="144825" y="144116"/>
                  </a:cubicBezTo>
                  <a:cubicBezTo>
                    <a:pt x="149787" y="144116"/>
                    <a:pt x="154748" y="142226"/>
                    <a:pt x="158528" y="138446"/>
                  </a:cubicBezTo>
                  <a:cubicBezTo>
                    <a:pt x="163253" y="133721"/>
                    <a:pt x="171286" y="133721"/>
                    <a:pt x="176011" y="138446"/>
                  </a:cubicBezTo>
                  <a:lnTo>
                    <a:pt x="204598" y="192785"/>
                  </a:lnTo>
                  <a:lnTo>
                    <a:pt x="159237" y="192785"/>
                  </a:lnTo>
                  <a:close/>
                </a:path>
              </a:pathLst>
            </a:custGeom>
            <a:solidFill>
              <a:srgbClr val="4D4D4D"/>
            </a:solidFill>
            <a:ln w="23606" cap="flat">
              <a:noFill/>
              <a:prstDash val="solid"/>
              <a:miter/>
            </a:ln>
          </p:spPr>
          <p:txBody>
            <a:bodyPr rtlCol="0" anchor="ctr"/>
            <a:lstStyle/>
            <a:p>
              <a:endParaRPr lang="es-CO"/>
            </a:p>
          </p:txBody>
        </p:sp>
        <p:sp>
          <p:nvSpPr>
            <p:cNvPr id="71" name="Forma libre: forma 70">
              <a:extLst>
                <a:ext uri="{FF2B5EF4-FFF2-40B4-BE49-F238E27FC236}">
                  <a16:creationId xmlns:a16="http://schemas.microsoft.com/office/drawing/2014/main" id="{3D3CAE33-29CE-5C27-D840-5FF9DFB120C2}"/>
                </a:ext>
              </a:extLst>
            </p:cNvPr>
            <p:cNvSpPr/>
            <p:nvPr/>
          </p:nvSpPr>
          <p:spPr>
            <a:xfrm>
              <a:off x="3491721" y="3862003"/>
              <a:ext cx="92848" cy="54575"/>
            </a:xfrm>
            <a:custGeom>
              <a:avLst/>
              <a:gdLst>
                <a:gd name="connsiteX0" fmla="*/ 13703 w 92848"/>
                <a:gd name="connsiteY0" fmla="*/ 54575 h 54575"/>
                <a:gd name="connsiteX1" fmla="*/ 47724 w 92848"/>
                <a:gd name="connsiteY1" fmla="*/ 54575 h 54575"/>
                <a:gd name="connsiteX2" fmla="*/ 58828 w 92848"/>
                <a:gd name="connsiteY2" fmla="*/ 43471 h 54575"/>
                <a:gd name="connsiteX3" fmla="*/ 58355 w 92848"/>
                <a:gd name="connsiteY3" fmla="*/ 40872 h 54575"/>
                <a:gd name="connsiteX4" fmla="*/ 81744 w 92848"/>
                <a:gd name="connsiteY4" fmla="*/ 40872 h 54575"/>
                <a:gd name="connsiteX5" fmla="*/ 92849 w 92848"/>
                <a:gd name="connsiteY5" fmla="*/ 29768 h 54575"/>
                <a:gd name="connsiteX6" fmla="*/ 87415 w 92848"/>
                <a:gd name="connsiteY6" fmla="*/ 20082 h 54575"/>
                <a:gd name="connsiteX7" fmla="*/ 87415 w 92848"/>
                <a:gd name="connsiteY7" fmla="*/ 18900 h 54575"/>
                <a:gd name="connsiteX8" fmla="*/ 77492 w 92848"/>
                <a:gd name="connsiteY8" fmla="*/ 8978 h 54575"/>
                <a:gd name="connsiteX9" fmla="*/ 75129 w 92848"/>
                <a:gd name="connsiteY9" fmla="*/ 8978 h 54575"/>
                <a:gd name="connsiteX10" fmla="*/ 61190 w 92848"/>
                <a:gd name="connsiteY10" fmla="*/ 0 h 54575"/>
                <a:gd name="connsiteX11" fmla="*/ 46070 w 92848"/>
                <a:gd name="connsiteY11" fmla="*/ 13939 h 54575"/>
                <a:gd name="connsiteX12" fmla="*/ 37565 w 92848"/>
                <a:gd name="connsiteY12" fmla="*/ 18428 h 54575"/>
                <a:gd name="connsiteX13" fmla="*/ 26933 w 92848"/>
                <a:gd name="connsiteY13" fmla="*/ 13939 h 54575"/>
                <a:gd name="connsiteX14" fmla="*/ 11813 w 92848"/>
                <a:gd name="connsiteY14" fmla="*/ 27878 h 54575"/>
                <a:gd name="connsiteX15" fmla="*/ 0 w 92848"/>
                <a:gd name="connsiteY15" fmla="*/ 41109 h 54575"/>
                <a:gd name="connsiteX16" fmla="*/ 13466 w 92848"/>
                <a:gd name="connsiteY16" fmla="*/ 54575 h 54575"/>
                <a:gd name="connsiteX17" fmla="*/ 47960 w 92848"/>
                <a:gd name="connsiteY17" fmla="*/ 20790 h 54575"/>
                <a:gd name="connsiteX18" fmla="*/ 49377 w 92848"/>
                <a:gd name="connsiteY18" fmla="*/ 20790 h 54575"/>
                <a:gd name="connsiteX19" fmla="*/ 52449 w 92848"/>
                <a:gd name="connsiteY19" fmla="*/ 20082 h 54575"/>
                <a:gd name="connsiteX20" fmla="*/ 53394 w 92848"/>
                <a:gd name="connsiteY20" fmla="*/ 17010 h 54575"/>
                <a:gd name="connsiteX21" fmla="*/ 53394 w 92848"/>
                <a:gd name="connsiteY21" fmla="*/ 15357 h 54575"/>
                <a:gd name="connsiteX22" fmla="*/ 61899 w 92848"/>
                <a:gd name="connsiteY22" fmla="*/ 7088 h 54575"/>
                <a:gd name="connsiteX23" fmla="*/ 70168 w 92848"/>
                <a:gd name="connsiteY23" fmla="*/ 14411 h 54575"/>
                <a:gd name="connsiteX24" fmla="*/ 72294 w 92848"/>
                <a:gd name="connsiteY24" fmla="*/ 17247 h 54575"/>
                <a:gd name="connsiteX25" fmla="*/ 75838 w 92848"/>
                <a:gd name="connsiteY25" fmla="*/ 16538 h 54575"/>
                <a:gd name="connsiteX26" fmla="*/ 77965 w 92848"/>
                <a:gd name="connsiteY26" fmla="*/ 15829 h 54575"/>
                <a:gd name="connsiteX27" fmla="*/ 81036 w 92848"/>
                <a:gd name="connsiteY27" fmla="*/ 18900 h 54575"/>
                <a:gd name="connsiteX28" fmla="*/ 80563 w 92848"/>
                <a:gd name="connsiteY28" fmla="*/ 20318 h 54575"/>
                <a:gd name="connsiteX29" fmla="*/ 80563 w 92848"/>
                <a:gd name="connsiteY29" fmla="*/ 23389 h 54575"/>
                <a:gd name="connsiteX30" fmla="*/ 82926 w 92848"/>
                <a:gd name="connsiteY30" fmla="*/ 25516 h 54575"/>
                <a:gd name="connsiteX31" fmla="*/ 86470 w 92848"/>
                <a:gd name="connsiteY31" fmla="*/ 29768 h 54575"/>
                <a:gd name="connsiteX32" fmla="*/ 82217 w 92848"/>
                <a:gd name="connsiteY32" fmla="*/ 34257 h 54575"/>
                <a:gd name="connsiteX33" fmla="*/ 48196 w 92848"/>
                <a:gd name="connsiteY33" fmla="*/ 34257 h 54575"/>
                <a:gd name="connsiteX34" fmla="*/ 41581 w 92848"/>
                <a:gd name="connsiteY34" fmla="*/ 27642 h 54575"/>
                <a:gd name="connsiteX35" fmla="*/ 48196 w 92848"/>
                <a:gd name="connsiteY35" fmla="*/ 21027 h 54575"/>
                <a:gd name="connsiteX36" fmla="*/ 13703 w 92848"/>
                <a:gd name="connsiteY36" fmla="*/ 34493 h 54575"/>
                <a:gd name="connsiteX37" fmla="*/ 15120 w 92848"/>
                <a:gd name="connsiteY37" fmla="*/ 34493 h 54575"/>
                <a:gd name="connsiteX38" fmla="*/ 18191 w 92848"/>
                <a:gd name="connsiteY38" fmla="*/ 33548 h 54575"/>
                <a:gd name="connsiteX39" fmla="*/ 19137 w 92848"/>
                <a:gd name="connsiteY39" fmla="*/ 30477 h 54575"/>
                <a:gd name="connsiteX40" fmla="*/ 19137 w 92848"/>
                <a:gd name="connsiteY40" fmla="*/ 29059 h 54575"/>
                <a:gd name="connsiteX41" fmla="*/ 27405 w 92848"/>
                <a:gd name="connsiteY41" fmla="*/ 20554 h 54575"/>
                <a:gd name="connsiteX42" fmla="*/ 34730 w 92848"/>
                <a:gd name="connsiteY42" fmla="*/ 25043 h 54575"/>
                <a:gd name="connsiteX43" fmla="*/ 34730 w 92848"/>
                <a:gd name="connsiteY43" fmla="*/ 27169 h 54575"/>
                <a:gd name="connsiteX44" fmla="*/ 48196 w 92848"/>
                <a:gd name="connsiteY44" fmla="*/ 40636 h 54575"/>
                <a:gd name="connsiteX45" fmla="*/ 51268 w 92848"/>
                <a:gd name="connsiteY45" fmla="*/ 40636 h 54575"/>
                <a:gd name="connsiteX46" fmla="*/ 52212 w 92848"/>
                <a:gd name="connsiteY46" fmla="*/ 43235 h 54575"/>
                <a:gd name="connsiteX47" fmla="*/ 47960 w 92848"/>
                <a:gd name="connsiteY47" fmla="*/ 47487 h 54575"/>
                <a:gd name="connsiteX48" fmla="*/ 13939 w 92848"/>
                <a:gd name="connsiteY48" fmla="*/ 47487 h 54575"/>
                <a:gd name="connsiteX49" fmla="*/ 7324 w 92848"/>
                <a:gd name="connsiteY49" fmla="*/ 40872 h 54575"/>
                <a:gd name="connsiteX50" fmla="*/ 13939 w 92848"/>
                <a:gd name="connsiteY50" fmla="*/ 34257 h 5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2848" h="54575">
                  <a:moveTo>
                    <a:pt x="13703" y="54575"/>
                  </a:moveTo>
                  <a:lnTo>
                    <a:pt x="47724" y="54575"/>
                  </a:lnTo>
                  <a:cubicBezTo>
                    <a:pt x="53866" y="54575"/>
                    <a:pt x="58828" y="49377"/>
                    <a:pt x="58828" y="43471"/>
                  </a:cubicBezTo>
                  <a:cubicBezTo>
                    <a:pt x="58828" y="42526"/>
                    <a:pt x="58828" y="41817"/>
                    <a:pt x="58355" y="40872"/>
                  </a:cubicBezTo>
                  <a:lnTo>
                    <a:pt x="81744" y="40872"/>
                  </a:lnTo>
                  <a:cubicBezTo>
                    <a:pt x="87887" y="40872"/>
                    <a:pt x="92849" y="35911"/>
                    <a:pt x="92849" y="29768"/>
                  </a:cubicBezTo>
                  <a:cubicBezTo>
                    <a:pt x="92849" y="25752"/>
                    <a:pt x="90722" y="22208"/>
                    <a:pt x="87415" y="20082"/>
                  </a:cubicBezTo>
                  <a:cubicBezTo>
                    <a:pt x="87415" y="19609"/>
                    <a:pt x="87415" y="19373"/>
                    <a:pt x="87415" y="18900"/>
                  </a:cubicBezTo>
                  <a:cubicBezTo>
                    <a:pt x="87415" y="13467"/>
                    <a:pt x="82926" y="8978"/>
                    <a:pt x="77492" y="8978"/>
                  </a:cubicBezTo>
                  <a:cubicBezTo>
                    <a:pt x="76783" y="8978"/>
                    <a:pt x="75838" y="8978"/>
                    <a:pt x="75129" y="8978"/>
                  </a:cubicBezTo>
                  <a:cubicBezTo>
                    <a:pt x="72767" y="3780"/>
                    <a:pt x="67333" y="0"/>
                    <a:pt x="61190" y="0"/>
                  </a:cubicBezTo>
                  <a:cubicBezTo>
                    <a:pt x="53158" y="0"/>
                    <a:pt x="46779" y="6143"/>
                    <a:pt x="46070" y="13939"/>
                  </a:cubicBezTo>
                  <a:cubicBezTo>
                    <a:pt x="42762" y="14411"/>
                    <a:pt x="39691" y="16065"/>
                    <a:pt x="37565" y="18428"/>
                  </a:cubicBezTo>
                  <a:cubicBezTo>
                    <a:pt x="34730" y="15593"/>
                    <a:pt x="30950" y="13939"/>
                    <a:pt x="26933" y="13939"/>
                  </a:cubicBezTo>
                  <a:cubicBezTo>
                    <a:pt x="18901" y="13939"/>
                    <a:pt x="12522" y="20082"/>
                    <a:pt x="11813" y="27878"/>
                  </a:cubicBezTo>
                  <a:cubicBezTo>
                    <a:pt x="5198" y="28587"/>
                    <a:pt x="0" y="34257"/>
                    <a:pt x="0" y="41109"/>
                  </a:cubicBezTo>
                  <a:cubicBezTo>
                    <a:pt x="0" y="48432"/>
                    <a:pt x="5906" y="54575"/>
                    <a:pt x="13466" y="54575"/>
                  </a:cubicBezTo>
                  <a:close/>
                  <a:moveTo>
                    <a:pt x="47960" y="20790"/>
                  </a:moveTo>
                  <a:cubicBezTo>
                    <a:pt x="47960" y="20790"/>
                    <a:pt x="48905" y="20790"/>
                    <a:pt x="49377" y="20790"/>
                  </a:cubicBezTo>
                  <a:cubicBezTo>
                    <a:pt x="50559" y="21027"/>
                    <a:pt x="51740" y="20790"/>
                    <a:pt x="52449" y="20082"/>
                  </a:cubicBezTo>
                  <a:cubicBezTo>
                    <a:pt x="53158" y="19373"/>
                    <a:pt x="53630" y="17955"/>
                    <a:pt x="53394" y="17010"/>
                  </a:cubicBezTo>
                  <a:cubicBezTo>
                    <a:pt x="53394" y="16302"/>
                    <a:pt x="53394" y="16065"/>
                    <a:pt x="53394" y="15357"/>
                  </a:cubicBezTo>
                  <a:cubicBezTo>
                    <a:pt x="53394" y="10868"/>
                    <a:pt x="57174" y="7088"/>
                    <a:pt x="61899" y="7088"/>
                  </a:cubicBezTo>
                  <a:cubicBezTo>
                    <a:pt x="66152" y="7088"/>
                    <a:pt x="69696" y="10159"/>
                    <a:pt x="70168" y="14411"/>
                  </a:cubicBezTo>
                  <a:cubicBezTo>
                    <a:pt x="70168" y="15593"/>
                    <a:pt x="71113" y="16774"/>
                    <a:pt x="72294" y="17247"/>
                  </a:cubicBezTo>
                  <a:cubicBezTo>
                    <a:pt x="73476" y="17719"/>
                    <a:pt x="74893" y="17247"/>
                    <a:pt x="75838" y="16538"/>
                  </a:cubicBezTo>
                  <a:cubicBezTo>
                    <a:pt x="76311" y="16065"/>
                    <a:pt x="77256" y="15829"/>
                    <a:pt x="77965" y="15829"/>
                  </a:cubicBezTo>
                  <a:cubicBezTo>
                    <a:pt x="79618" y="15829"/>
                    <a:pt x="81036" y="17247"/>
                    <a:pt x="81036" y="18900"/>
                  </a:cubicBezTo>
                  <a:cubicBezTo>
                    <a:pt x="81036" y="19373"/>
                    <a:pt x="81036" y="19845"/>
                    <a:pt x="80563" y="20318"/>
                  </a:cubicBezTo>
                  <a:cubicBezTo>
                    <a:pt x="80091" y="21263"/>
                    <a:pt x="79854" y="22444"/>
                    <a:pt x="80563" y="23389"/>
                  </a:cubicBezTo>
                  <a:cubicBezTo>
                    <a:pt x="81036" y="24570"/>
                    <a:pt x="81981" y="25279"/>
                    <a:pt x="82926" y="25516"/>
                  </a:cubicBezTo>
                  <a:cubicBezTo>
                    <a:pt x="85052" y="25752"/>
                    <a:pt x="86470" y="27642"/>
                    <a:pt x="86470" y="29768"/>
                  </a:cubicBezTo>
                  <a:cubicBezTo>
                    <a:pt x="86470" y="32131"/>
                    <a:pt x="84580" y="34257"/>
                    <a:pt x="82217" y="34257"/>
                  </a:cubicBezTo>
                  <a:lnTo>
                    <a:pt x="48196" y="34257"/>
                  </a:lnTo>
                  <a:cubicBezTo>
                    <a:pt x="44652" y="34257"/>
                    <a:pt x="41581" y="31422"/>
                    <a:pt x="41581" y="27642"/>
                  </a:cubicBezTo>
                  <a:cubicBezTo>
                    <a:pt x="41581" y="23862"/>
                    <a:pt x="44416" y="21027"/>
                    <a:pt x="48196" y="21027"/>
                  </a:cubicBezTo>
                  <a:close/>
                  <a:moveTo>
                    <a:pt x="13703" y="34493"/>
                  </a:moveTo>
                  <a:cubicBezTo>
                    <a:pt x="13703" y="34493"/>
                    <a:pt x="14648" y="34493"/>
                    <a:pt x="15120" y="34493"/>
                  </a:cubicBezTo>
                  <a:cubicBezTo>
                    <a:pt x="16302" y="34730"/>
                    <a:pt x="17483" y="34493"/>
                    <a:pt x="18191" y="33548"/>
                  </a:cubicBezTo>
                  <a:cubicBezTo>
                    <a:pt x="18901" y="32603"/>
                    <a:pt x="19373" y="31658"/>
                    <a:pt x="19137" y="30477"/>
                  </a:cubicBezTo>
                  <a:cubicBezTo>
                    <a:pt x="19137" y="30004"/>
                    <a:pt x="19137" y="29532"/>
                    <a:pt x="19137" y="29059"/>
                  </a:cubicBezTo>
                  <a:cubicBezTo>
                    <a:pt x="19137" y="24570"/>
                    <a:pt x="22917" y="20554"/>
                    <a:pt x="27405" y="20554"/>
                  </a:cubicBezTo>
                  <a:cubicBezTo>
                    <a:pt x="30713" y="20554"/>
                    <a:pt x="33548" y="22444"/>
                    <a:pt x="34730" y="25043"/>
                  </a:cubicBezTo>
                  <a:cubicBezTo>
                    <a:pt x="34730" y="25752"/>
                    <a:pt x="34730" y="26461"/>
                    <a:pt x="34730" y="27169"/>
                  </a:cubicBezTo>
                  <a:cubicBezTo>
                    <a:pt x="34730" y="34493"/>
                    <a:pt x="40636" y="40636"/>
                    <a:pt x="48196" y="40636"/>
                  </a:cubicBezTo>
                  <a:lnTo>
                    <a:pt x="51268" y="40636"/>
                  </a:lnTo>
                  <a:cubicBezTo>
                    <a:pt x="51268" y="40636"/>
                    <a:pt x="52212" y="42054"/>
                    <a:pt x="52212" y="43235"/>
                  </a:cubicBezTo>
                  <a:cubicBezTo>
                    <a:pt x="52212" y="45597"/>
                    <a:pt x="50322" y="47487"/>
                    <a:pt x="47960" y="47487"/>
                  </a:cubicBezTo>
                  <a:lnTo>
                    <a:pt x="13939" y="47487"/>
                  </a:lnTo>
                  <a:cubicBezTo>
                    <a:pt x="10395" y="47487"/>
                    <a:pt x="7324" y="44652"/>
                    <a:pt x="7324" y="40872"/>
                  </a:cubicBezTo>
                  <a:cubicBezTo>
                    <a:pt x="7324" y="37092"/>
                    <a:pt x="10159" y="34257"/>
                    <a:pt x="13939" y="34257"/>
                  </a:cubicBezTo>
                  <a:close/>
                </a:path>
              </a:pathLst>
            </a:custGeom>
            <a:solidFill>
              <a:srgbClr val="C69F41"/>
            </a:solidFill>
            <a:ln w="23606" cap="flat">
              <a:noFill/>
              <a:prstDash val="solid"/>
              <a:miter/>
            </a:ln>
          </p:spPr>
          <p:txBody>
            <a:bodyPr rtlCol="0" anchor="ctr"/>
            <a:lstStyle/>
            <a:p>
              <a:endParaRPr lang="es-CO"/>
            </a:p>
          </p:txBody>
        </p:sp>
      </p:grpSp>
      <p:grpSp>
        <p:nvGrpSpPr>
          <p:cNvPr id="72" name="Gráfico 2">
            <a:extLst>
              <a:ext uri="{FF2B5EF4-FFF2-40B4-BE49-F238E27FC236}">
                <a16:creationId xmlns:a16="http://schemas.microsoft.com/office/drawing/2014/main" id="{EDACAB8A-6FCE-88AC-DA2E-82D65D2B919B}"/>
              </a:ext>
            </a:extLst>
          </p:cNvPr>
          <p:cNvGrpSpPr>
            <a:grpSpLocks noChangeAspect="1"/>
          </p:cNvGrpSpPr>
          <p:nvPr/>
        </p:nvGrpSpPr>
        <p:grpSpPr>
          <a:xfrm>
            <a:off x="1272504" y="5774987"/>
            <a:ext cx="541738" cy="536719"/>
            <a:chOff x="4461572" y="2779000"/>
            <a:chExt cx="229999" cy="227868"/>
          </a:xfrm>
        </p:grpSpPr>
        <p:sp>
          <p:nvSpPr>
            <p:cNvPr id="73" name="Forma libre: forma 72">
              <a:extLst>
                <a:ext uri="{FF2B5EF4-FFF2-40B4-BE49-F238E27FC236}">
                  <a16:creationId xmlns:a16="http://schemas.microsoft.com/office/drawing/2014/main" id="{239565B6-3D6B-4F25-C614-B5BF84CD3313}"/>
                </a:ext>
              </a:extLst>
            </p:cNvPr>
            <p:cNvSpPr/>
            <p:nvPr/>
          </p:nvSpPr>
          <p:spPr>
            <a:xfrm>
              <a:off x="4461572" y="2889468"/>
              <a:ext cx="6962" cy="6962"/>
            </a:xfrm>
            <a:custGeom>
              <a:avLst/>
              <a:gdLst>
                <a:gd name="connsiteX0" fmla="*/ 6963 w 6962"/>
                <a:gd name="connsiteY0" fmla="*/ 3601 h 6962"/>
                <a:gd name="connsiteX1" fmla="*/ 3361 w 6962"/>
                <a:gd name="connsiteY1" fmla="*/ 0 h 6962"/>
                <a:gd name="connsiteX2" fmla="*/ 0 w 6962"/>
                <a:gd name="connsiteY2" fmla="*/ 3601 h 6962"/>
                <a:gd name="connsiteX3" fmla="*/ 3361 w 6962"/>
                <a:gd name="connsiteY3" fmla="*/ 6962 h 6962"/>
                <a:gd name="connsiteX4" fmla="*/ 6963 w 6962"/>
                <a:gd name="connsiteY4" fmla="*/ 3601 h 6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 h="6962">
                  <a:moveTo>
                    <a:pt x="6963" y="3601"/>
                  </a:moveTo>
                  <a:cubicBezTo>
                    <a:pt x="6963" y="1681"/>
                    <a:pt x="5282" y="0"/>
                    <a:pt x="3361" y="0"/>
                  </a:cubicBezTo>
                  <a:cubicBezTo>
                    <a:pt x="1440" y="0"/>
                    <a:pt x="0" y="1440"/>
                    <a:pt x="0" y="3601"/>
                  </a:cubicBezTo>
                  <a:cubicBezTo>
                    <a:pt x="0" y="5762"/>
                    <a:pt x="1440" y="6962"/>
                    <a:pt x="3361" y="6962"/>
                  </a:cubicBezTo>
                  <a:cubicBezTo>
                    <a:pt x="5282" y="6962"/>
                    <a:pt x="6963" y="5522"/>
                    <a:pt x="6963" y="3601"/>
                  </a:cubicBezTo>
                  <a:close/>
                </a:path>
              </a:pathLst>
            </a:custGeom>
            <a:solidFill>
              <a:srgbClr val="4D4D4D"/>
            </a:solidFill>
            <a:ln w="24000" cap="flat">
              <a:noFill/>
              <a:prstDash val="solid"/>
              <a:miter/>
            </a:ln>
          </p:spPr>
          <p:txBody>
            <a:bodyPr rtlCol="0" anchor="ctr"/>
            <a:lstStyle/>
            <a:p>
              <a:endParaRPr lang="es-CO"/>
            </a:p>
          </p:txBody>
        </p:sp>
        <p:sp>
          <p:nvSpPr>
            <p:cNvPr id="74" name="Forma libre: forma 73">
              <a:extLst>
                <a:ext uri="{FF2B5EF4-FFF2-40B4-BE49-F238E27FC236}">
                  <a16:creationId xmlns:a16="http://schemas.microsoft.com/office/drawing/2014/main" id="{5018200B-3E1E-18C6-BC45-4850DB2B89C3}"/>
                </a:ext>
              </a:extLst>
            </p:cNvPr>
            <p:cNvSpPr/>
            <p:nvPr/>
          </p:nvSpPr>
          <p:spPr>
            <a:xfrm>
              <a:off x="4466011" y="2921037"/>
              <a:ext cx="6967" cy="6844"/>
            </a:xfrm>
            <a:custGeom>
              <a:avLst/>
              <a:gdLst>
                <a:gd name="connsiteX0" fmla="*/ 2523 w 6967"/>
                <a:gd name="connsiteY0" fmla="*/ 122 h 6844"/>
                <a:gd name="connsiteX1" fmla="*/ 122 w 6967"/>
                <a:gd name="connsiteY1" fmla="*/ 4444 h 6844"/>
                <a:gd name="connsiteX2" fmla="*/ 3484 w 6967"/>
                <a:gd name="connsiteY2" fmla="*/ 6845 h 6844"/>
                <a:gd name="connsiteX3" fmla="*/ 4444 w 6967"/>
                <a:gd name="connsiteY3" fmla="*/ 6845 h 6844"/>
                <a:gd name="connsiteX4" fmla="*/ 6845 w 6967"/>
                <a:gd name="connsiteY4" fmla="*/ 2523 h 6844"/>
                <a:gd name="connsiteX5" fmla="*/ 2523 w 6967"/>
                <a:gd name="connsiteY5" fmla="*/ 122 h 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7" h="6844">
                  <a:moveTo>
                    <a:pt x="2523" y="122"/>
                  </a:moveTo>
                  <a:cubicBezTo>
                    <a:pt x="603" y="603"/>
                    <a:pt x="-358" y="2523"/>
                    <a:pt x="122" y="4444"/>
                  </a:cubicBezTo>
                  <a:cubicBezTo>
                    <a:pt x="603" y="5884"/>
                    <a:pt x="2043" y="6845"/>
                    <a:pt x="3484" y="6845"/>
                  </a:cubicBezTo>
                  <a:cubicBezTo>
                    <a:pt x="3723" y="6845"/>
                    <a:pt x="4204" y="6845"/>
                    <a:pt x="4444" y="6845"/>
                  </a:cubicBezTo>
                  <a:cubicBezTo>
                    <a:pt x="6364" y="6365"/>
                    <a:pt x="7325" y="4444"/>
                    <a:pt x="6845" y="2523"/>
                  </a:cubicBezTo>
                  <a:cubicBezTo>
                    <a:pt x="6364" y="603"/>
                    <a:pt x="4444" y="-358"/>
                    <a:pt x="2523" y="122"/>
                  </a:cubicBezTo>
                  <a:close/>
                </a:path>
              </a:pathLst>
            </a:custGeom>
            <a:solidFill>
              <a:srgbClr val="4D4D4D"/>
            </a:solidFill>
            <a:ln w="24000" cap="flat">
              <a:noFill/>
              <a:prstDash val="solid"/>
              <a:miter/>
            </a:ln>
          </p:spPr>
          <p:txBody>
            <a:bodyPr rtlCol="0" anchor="ctr"/>
            <a:lstStyle/>
            <a:p>
              <a:endParaRPr lang="es-CO"/>
            </a:p>
          </p:txBody>
        </p:sp>
        <p:sp>
          <p:nvSpPr>
            <p:cNvPr id="75" name="Forma libre: forma 74">
              <a:extLst>
                <a:ext uri="{FF2B5EF4-FFF2-40B4-BE49-F238E27FC236}">
                  <a16:creationId xmlns:a16="http://schemas.microsoft.com/office/drawing/2014/main" id="{1294D749-7E45-28D7-C3B0-71CAA14BDD83}"/>
                </a:ext>
              </a:extLst>
            </p:cNvPr>
            <p:cNvSpPr/>
            <p:nvPr/>
          </p:nvSpPr>
          <p:spPr>
            <a:xfrm>
              <a:off x="4499977" y="2805287"/>
              <a:ext cx="6778" cy="7114"/>
            </a:xfrm>
            <a:custGeom>
              <a:avLst/>
              <a:gdLst>
                <a:gd name="connsiteX0" fmla="*/ 3369 w 6778"/>
                <a:gd name="connsiteY0" fmla="*/ 6874 h 7114"/>
                <a:gd name="connsiteX1" fmla="*/ 5529 w 6778"/>
                <a:gd name="connsiteY1" fmla="*/ 6154 h 7114"/>
                <a:gd name="connsiteX2" fmla="*/ 6010 w 6778"/>
                <a:gd name="connsiteY2" fmla="*/ 1112 h 7114"/>
                <a:gd name="connsiteX3" fmla="*/ 1208 w 6778"/>
                <a:gd name="connsiteY3" fmla="*/ 872 h 7114"/>
                <a:gd name="connsiteX4" fmla="*/ 968 w 6778"/>
                <a:gd name="connsiteY4" fmla="*/ 5914 h 7114"/>
                <a:gd name="connsiteX5" fmla="*/ 3609 w 6778"/>
                <a:gd name="connsiteY5" fmla="*/ 7115 h 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8" h="7114">
                  <a:moveTo>
                    <a:pt x="3369" y="6874"/>
                  </a:moveTo>
                  <a:cubicBezTo>
                    <a:pt x="3369" y="6874"/>
                    <a:pt x="5049" y="6874"/>
                    <a:pt x="5529" y="6154"/>
                  </a:cubicBezTo>
                  <a:cubicBezTo>
                    <a:pt x="6970" y="4954"/>
                    <a:pt x="7210" y="2793"/>
                    <a:pt x="6010" y="1112"/>
                  </a:cubicBezTo>
                  <a:cubicBezTo>
                    <a:pt x="4809" y="-328"/>
                    <a:pt x="2649" y="-328"/>
                    <a:pt x="1208" y="872"/>
                  </a:cubicBezTo>
                  <a:cubicBezTo>
                    <a:pt x="-233" y="2073"/>
                    <a:pt x="-473" y="4474"/>
                    <a:pt x="968" y="5914"/>
                  </a:cubicBezTo>
                  <a:cubicBezTo>
                    <a:pt x="1688" y="6634"/>
                    <a:pt x="2649" y="7115"/>
                    <a:pt x="3609" y="7115"/>
                  </a:cubicBezTo>
                  <a:close/>
                </a:path>
              </a:pathLst>
            </a:custGeom>
            <a:solidFill>
              <a:srgbClr val="4D4D4D"/>
            </a:solidFill>
            <a:ln w="24000" cap="flat">
              <a:noFill/>
              <a:prstDash val="solid"/>
              <a:miter/>
            </a:ln>
          </p:spPr>
          <p:txBody>
            <a:bodyPr rtlCol="0" anchor="ctr"/>
            <a:lstStyle/>
            <a:p>
              <a:endParaRPr lang="es-CO"/>
            </a:p>
          </p:txBody>
        </p:sp>
        <p:sp>
          <p:nvSpPr>
            <p:cNvPr id="76" name="Forma libre: forma 75">
              <a:extLst>
                <a:ext uri="{FF2B5EF4-FFF2-40B4-BE49-F238E27FC236}">
                  <a16:creationId xmlns:a16="http://schemas.microsoft.com/office/drawing/2014/main" id="{8EEE458D-E3A6-8083-34F8-72D21A92289E}"/>
                </a:ext>
              </a:extLst>
            </p:cNvPr>
            <p:cNvSpPr/>
            <p:nvPr/>
          </p:nvSpPr>
          <p:spPr>
            <a:xfrm>
              <a:off x="4479212" y="2829428"/>
              <a:ext cx="6867" cy="6981"/>
            </a:xfrm>
            <a:custGeom>
              <a:avLst/>
              <a:gdLst>
                <a:gd name="connsiteX0" fmla="*/ 1566 w 6867"/>
                <a:gd name="connsiteY0" fmla="*/ 6262 h 6981"/>
                <a:gd name="connsiteX1" fmla="*/ 3487 w 6867"/>
                <a:gd name="connsiteY1" fmla="*/ 6982 h 6981"/>
                <a:gd name="connsiteX2" fmla="*/ 6368 w 6867"/>
                <a:gd name="connsiteY2" fmla="*/ 5301 h 6981"/>
                <a:gd name="connsiteX3" fmla="*/ 6368 w 6867"/>
                <a:gd name="connsiteY3" fmla="*/ 5301 h 6981"/>
                <a:gd name="connsiteX4" fmla="*/ 5408 w 6867"/>
                <a:gd name="connsiteY4" fmla="*/ 500 h 6981"/>
                <a:gd name="connsiteX5" fmla="*/ 606 w 6867"/>
                <a:gd name="connsiteY5" fmla="*/ 1460 h 6981"/>
                <a:gd name="connsiteX6" fmla="*/ 1566 w 6867"/>
                <a:gd name="connsiteY6" fmla="*/ 6262 h 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7" h="6981">
                  <a:moveTo>
                    <a:pt x="1566" y="6262"/>
                  </a:moveTo>
                  <a:cubicBezTo>
                    <a:pt x="1566" y="6262"/>
                    <a:pt x="2767" y="6982"/>
                    <a:pt x="3487" y="6982"/>
                  </a:cubicBezTo>
                  <a:cubicBezTo>
                    <a:pt x="4687" y="6982"/>
                    <a:pt x="5648" y="6262"/>
                    <a:pt x="6368" y="5301"/>
                  </a:cubicBezTo>
                  <a:lnTo>
                    <a:pt x="6368" y="5301"/>
                  </a:lnTo>
                  <a:cubicBezTo>
                    <a:pt x="7328" y="3621"/>
                    <a:pt x="6848" y="1460"/>
                    <a:pt x="5408" y="500"/>
                  </a:cubicBezTo>
                  <a:cubicBezTo>
                    <a:pt x="3727" y="-461"/>
                    <a:pt x="1566" y="19"/>
                    <a:pt x="606" y="1460"/>
                  </a:cubicBezTo>
                  <a:cubicBezTo>
                    <a:pt x="-594" y="3141"/>
                    <a:pt x="126" y="5301"/>
                    <a:pt x="1566" y="6262"/>
                  </a:cubicBezTo>
                  <a:close/>
                </a:path>
              </a:pathLst>
            </a:custGeom>
            <a:solidFill>
              <a:srgbClr val="4D4D4D"/>
            </a:solidFill>
            <a:ln w="24000" cap="flat">
              <a:noFill/>
              <a:prstDash val="solid"/>
              <a:miter/>
            </a:ln>
          </p:spPr>
          <p:txBody>
            <a:bodyPr rtlCol="0" anchor="ctr"/>
            <a:lstStyle/>
            <a:p>
              <a:endParaRPr lang="es-CO"/>
            </a:p>
          </p:txBody>
        </p:sp>
        <p:sp>
          <p:nvSpPr>
            <p:cNvPr id="77" name="Forma libre: forma 76">
              <a:extLst>
                <a:ext uri="{FF2B5EF4-FFF2-40B4-BE49-F238E27FC236}">
                  <a16:creationId xmlns:a16="http://schemas.microsoft.com/office/drawing/2014/main" id="{28E6E08F-5A19-C5AA-84E6-C3AEC9424E37}"/>
                </a:ext>
              </a:extLst>
            </p:cNvPr>
            <p:cNvSpPr/>
            <p:nvPr/>
          </p:nvSpPr>
          <p:spPr>
            <a:xfrm>
              <a:off x="4479328" y="2949783"/>
              <a:ext cx="6918" cy="7149"/>
            </a:xfrm>
            <a:custGeom>
              <a:avLst/>
              <a:gdLst>
                <a:gd name="connsiteX0" fmla="*/ 1690 w 6918"/>
                <a:gd name="connsiteY0" fmla="*/ 667 h 7149"/>
                <a:gd name="connsiteX1" fmla="*/ 490 w 6918"/>
                <a:gd name="connsiteY1" fmla="*/ 5468 h 7149"/>
                <a:gd name="connsiteX2" fmla="*/ 3370 w 6918"/>
                <a:gd name="connsiteY2" fmla="*/ 7149 h 7149"/>
                <a:gd name="connsiteX3" fmla="*/ 5291 w 6918"/>
                <a:gd name="connsiteY3" fmla="*/ 6429 h 7149"/>
                <a:gd name="connsiteX4" fmla="*/ 6251 w 6918"/>
                <a:gd name="connsiteY4" fmla="*/ 1627 h 7149"/>
                <a:gd name="connsiteX5" fmla="*/ 1450 w 6918"/>
                <a:gd name="connsiteY5" fmla="*/ 667 h 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8" h="7149">
                  <a:moveTo>
                    <a:pt x="1690" y="667"/>
                  </a:moveTo>
                  <a:cubicBezTo>
                    <a:pt x="9" y="1627"/>
                    <a:pt x="-471" y="3788"/>
                    <a:pt x="490" y="5468"/>
                  </a:cubicBezTo>
                  <a:cubicBezTo>
                    <a:pt x="1210" y="6429"/>
                    <a:pt x="2410" y="7149"/>
                    <a:pt x="3370" y="7149"/>
                  </a:cubicBezTo>
                  <a:cubicBezTo>
                    <a:pt x="4091" y="7149"/>
                    <a:pt x="4811" y="7149"/>
                    <a:pt x="5291" y="6429"/>
                  </a:cubicBezTo>
                  <a:cubicBezTo>
                    <a:pt x="6972" y="5468"/>
                    <a:pt x="7452" y="3308"/>
                    <a:pt x="6251" y="1627"/>
                  </a:cubicBezTo>
                  <a:cubicBezTo>
                    <a:pt x="5291" y="-53"/>
                    <a:pt x="3130" y="-534"/>
                    <a:pt x="1450" y="667"/>
                  </a:cubicBezTo>
                  <a:close/>
                </a:path>
              </a:pathLst>
            </a:custGeom>
            <a:solidFill>
              <a:srgbClr val="4D4D4D"/>
            </a:solidFill>
            <a:ln w="24000" cap="flat">
              <a:noFill/>
              <a:prstDash val="solid"/>
              <a:miter/>
            </a:ln>
          </p:spPr>
          <p:txBody>
            <a:bodyPr rtlCol="0" anchor="ctr"/>
            <a:lstStyle/>
            <a:p>
              <a:endParaRPr lang="es-CO"/>
            </a:p>
          </p:txBody>
        </p:sp>
        <p:sp>
          <p:nvSpPr>
            <p:cNvPr id="78" name="Forma libre: forma 77">
              <a:extLst>
                <a:ext uri="{FF2B5EF4-FFF2-40B4-BE49-F238E27FC236}">
                  <a16:creationId xmlns:a16="http://schemas.microsoft.com/office/drawing/2014/main" id="{88916743-0F35-3811-5C73-0213AD37C77B}"/>
                </a:ext>
              </a:extLst>
            </p:cNvPr>
            <p:cNvSpPr/>
            <p:nvPr/>
          </p:nvSpPr>
          <p:spPr>
            <a:xfrm>
              <a:off x="4500097" y="2973825"/>
              <a:ext cx="6977" cy="6874"/>
            </a:xfrm>
            <a:custGeom>
              <a:avLst/>
              <a:gdLst>
                <a:gd name="connsiteX0" fmla="*/ 848 w 6977"/>
                <a:gd name="connsiteY0" fmla="*/ 1112 h 6874"/>
                <a:gd name="connsiteX1" fmla="*/ 1328 w 6977"/>
                <a:gd name="connsiteY1" fmla="*/ 6154 h 6874"/>
                <a:gd name="connsiteX2" fmla="*/ 3489 w 6977"/>
                <a:gd name="connsiteY2" fmla="*/ 6874 h 6874"/>
                <a:gd name="connsiteX3" fmla="*/ 6130 w 6977"/>
                <a:gd name="connsiteY3" fmla="*/ 5674 h 6874"/>
                <a:gd name="connsiteX4" fmla="*/ 5649 w 6977"/>
                <a:gd name="connsiteY4" fmla="*/ 872 h 6874"/>
                <a:gd name="connsiteX5" fmla="*/ 848 w 6977"/>
                <a:gd name="connsiteY5" fmla="*/ 1112 h 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7" h="6874">
                  <a:moveTo>
                    <a:pt x="848" y="1112"/>
                  </a:moveTo>
                  <a:cubicBezTo>
                    <a:pt x="-353" y="2553"/>
                    <a:pt x="-353" y="4714"/>
                    <a:pt x="1328" y="6154"/>
                  </a:cubicBezTo>
                  <a:cubicBezTo>
                    <a:pt x="2048" y="6634"/>
                    <a:pt x="2769" y="6874"/>
                    <a:pt x="3489" y="6874"/>
                  </a:cubicBezTo>
                  <a:cubicBezTo>
                    <a:pt x="4449" y="6874"/>
                    <a:pt x="5409" y="6394"/>
                    <a:pt x="6130" y="5674"/>
                  </a:cubicBezTo>
                  <a:cubicBezTo>
                    <a:pt x="7330" y="4234"/>
                    <a:pt x="7330" y="2073"/>
                    <a:pt x="5649" y="872"/>
                  </a:cubicBezTo>
                  <a:cubicBezTo>
                    <a:pt x="4209" y="-328"/>
                    <a:pt x="2048" y="-328"/>
                    <a:pt x="848" y="1112"/>
                  </a:cubicBezTo>
                  <a:close/>
                </a:path>
              </a:pathLst>
            </a:custGeom>
            <a:solidFill>
              <a:srgbClr val="4D4D4D"/>
            </a:solidFill>
            <a:ln w="24000" cap="flat">
              <a:noFill/>
              <a:prstDash val="solid"/>
              <a:miter/>
            </a:ln>
          </p:spPr>
          <p:txBody>
            <a:bodyPr rtlCol="0" anchor="ctr"/>
            <a:lstStyle/>
            <a:p>
              <a:endParaRPr lang="es-CO"/>
            </a:p>
          </p:txBody>
        </p:sp>
        <p:sp>
          <p:nvSpPr>
            <p:cNvPr id="79" name="Forma libre: forma 78">
              <a:extLst>
                <a:ext uri="{FF2B5EF4-FFF2-40B4-BE49-F238E27FC236}">
                  <a16:creationId xmlns:a16="http://schemas.microsoft.com/office/drawing/2014/main" id="{35F965EB-8AFD-9386-8F40-0A515D76A52E}"/>
                </a:ext>
              </a:extLst>
            </p:cNvPr>
            <p:cNvSpPr/>
            <p:nvPr/>
          </p:nvSpPr>
          <p:spPr>
            <a:xfrm>
              <a:off x="4619028" y="2787635"/>
              <a:ext cx="6798" cy="7000"/>
            </a:xfrm>
            <a:custGeom>
              <a:avLst/>
              <a:gdLst>
                <a:gd name="connsiteX0" fmla="*/ 1958 w 6798"/>
                <a:gd name="connsiteY0" fmla="*/ 6760 h 7000"/>
                <a:gd name="connsiteX1" fmla="*/ 3399 w 6798"/>
                <a:gd name="connsiteY1" fmla="*/ 7000 h 7000"/>
                <a:gd name="connsiteX2" fmla="*/ 6520 w 6798"/>
                <a:gd name="connsiteY2" fmla="*/ 4840 h 7000"/>
                <a:gd name="connsiteX3" fmla="*/ 4840 w 6798"/>
                <a:gd name="connsiteY3" fmla="*/ 278 h 7000"/>
                <a:gd name="connsiteX4" fmla="*/ 278 w 6798"/>
                <a:gd name="connsiteY4" fmla="*/ 1959 h 7000"/>
                <a:gd name="connsiteX5" fmla="*/ 1958 w 6798"/>
                <a:gd name="connsiteY5" fmla="*/ 6520 h 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8" h="7000">
                  <a:moveTo>
                    <a:pt x="1958" y="6760"/>
                  </a:moveTo>
                  <a:cubicBezTo>
                    <a:pt x="1958" y="6760"/>
                    <a:pt x="2919" y="7000"/>
                    <a:pt x="3399" y="7000"/>
                  </a:cubicBezTo>
                  <a:cubicBezTo>
                    <a:pt x="4840" y="7000"/>
                    <a:pt x="6040" y="6280"/>
                    <a:pt x="6520" y="4840"/>
                  </a:cubicBezTo>
                  <a:cubicBezTo>
                    <a:pt x="7240" y="3159"/>
                    <a:pt x="6520" y="998"/>
                    <a:pt x="4840" y="278"/>
                  </a:cubicBezTo>
                  <a:cubicBezTo>
                    <a:pt x="3159" y="-442"/>
                    <a:pt x="998" y="278"/>
                    <a:pt x="278" y="1959"/>
                  </a:cubicBezTo>
                  <a:cubicBezTo>
                    <a:pt x="-442" y="3639"/>
                    <a:pt x="278" y="5800"/>
                    <a:pt x="1958" y="6520"/>
                  </a:cubicBezTo>
                  <a:close/>
                </a:path>
              </a:pathLst>
            </a:custGeom>
            <a:solidFill>
              <a:srgbClr val="4D4D4D"/>
            </a:solidFill>
            <a:ln w="24000" cap="flat">
              <a:noFill/>
              <a:prstDash val="solid"/>
              <a:miter/>
            </a:ln>
          </p:spPr>
          <p:txBody>
            <a:bodyPr rtlCol="0" anchor="ctr"/>
            <a:lstStyle/>
            <a:p>
              <a:endParaRPr lang="es-CO"/>
            </a:p>
          </p:txBody>
        </p:sp>
        <p:sp>
          <p:nvSpPr>
            <p:cNvPr id="80" name="Forma libre: forma 79">
              <a:extLst>
                <a:ext uri="{FF2B5EF4-FFF2-40B4-BE49-F238E27FC236}">
                  <a16:creationId xmlns:a16="http://schemas.microsoft.com/office/drawing/2014/main" id="{F803D1E0-6EBC-7524-0017-1D0945B7E52A}"/>
                </a:ext>
              </a:extLst>
            </p:cNvPr>
            <p:cNvSpPr/>
            <p:nvPr/>
          </p:nvSpPr>
          <p:spPr>
            <a:xfrm>
              <a:off x="4588545" y="2779000"/>
              <a:ext cx="6783" cy="6992"/>
            </a:xfrm>
            <a:custGeom>
              <a:avLst/>
              <a:gdLst>
                <a:gd name="connsiteX0" fmla="*/ 2911 w 6783"/>
                <a:gd name="connsiteY0" fmla="*/ 6993 h 6992"/>
                <a:gd name="connsiteX1" fmla="*/ 3392 w 6783"/>
                <a:gd name="connsiteY1" fmla="*/ 6993 h 6992"/>
                <a:gd name="connsiteX2" fmla="*/ 6753 w 6783"/>
                <a:gd name="connsiteY2" fmla="*/ 3872 h 6992"/>
                <a:gd name="connsiteX3" fmla="*/ 3872 w 6783"/>
                <a:gd name="connsiteY3" fmla="*/ 30 h 6992"/>
                <a:gd name="connsiteX4" fmla="*/ 30 w 6783"/>
                <a:gd name="connsiteY4" fmla="*/ 2911 h 6992"/>
                <a:gd name="connsiteX5" fmla="*/ 2911 w 6783"/>
                <a:gd name="connsiteY5" fmla="*/ 6753 h 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 h="6992">
                  <a:moveTo>
                    <a:pt x="2911" y="6993"/>
                  </a:moveTo>
                  <a:cubicBezTo>
                    <a:pt x="2911" y="6993"/>
                    <a:pt x="3392" y="6993"/>
                    <a:pt x="3392" y="6993"/>
                  </a:cubicBezTo>
                  <a:cubicBezTo>
                    <a:pt x="5072" y="6993"/>
                    <a:pt x="6512" y="5552"/>
                    <a:pt x="6753" y="3872"/>
                  </a:cubicBezTo>
                  <a:cubicBezTo>
                    <a:pt x="6993" y="1951"/>
                    <a:pt x="5792" y="271"/>
                    <a:pt x="3872" y="30"/>
                  </a:cubicBezTo>
                  <a:cubicBezTo>
                    <a:pt x="1951" y="-210"/>
                    <a:pt x="270" y="991"/>
                    <a:pt x="30" y="2911"/>
                  </a:cubicBezTo>
                  <a:cubicBezTo>
                    <a:pt x="-210" y="4832"/>
                    <a:pt x="991" y="6753"/>
                    <a:pt x="2911" y="6753"/>
                  </a:cubicBezTo>
                  <a:close/>
                </a:path>
              </a:pathLst>
            </a:custGeom>
            <a:solidFill>
              <a:srgbClr val="4D4D4D"/>
            </a:solidFill>
            <a:ln w="24000" cap="flat">
              <a:noFill/>
              <a:prstDash val="solid"/>
              <a:miter/>
            </a:ln>
          </p:spPr>
          <p:txBody>
            <a:bodyPr rtlCol="0" anchor="ctr"/>
            <a:lstStyle/>
            <a:p>
              <a:endParaRPr lang="es-CO"/>
            </a:p>
          </p:txBody>
        </p:sp>
        <p:sp>
          <p:nvSpPr>
            <p:cNvPr id="81" name="Forma libre: forma 80">
              <a:extLst>
                <a:ext uri="{FF2B5EF4-FFF2-40B4-BE49-F238E27FC236}">
                  <a16:creationId xmlns:a16="http://schemas.microsoft.com/office/drawing/2014/main" id="{F97EA4D4-280F-65F4-88BE-B484976218D9}"/>
                </a:ext>
              </a:extLst>
            </p:cNvPr>
            <p:cNvSpPr/>
            <p:nvPr/>
          </p:nvSpPr>
          <p:spPr>
            <a:xfrm>
              <a:off x="4466011" y="2858135"/>
              <a:ext cx="6967" cy="7084"/>
            </a:xfrm>
            <a:custGeom>
              <a:avLst/>
              <a:gdLst>
                <a:gd name="connsiteX0" fmla="*/ 2523 w 6967"/>
                <a:gd name="connsiteY0" fmla="*/ 7085 h 7084"/>
                <a:gd name="connsiteX1" fmla="*/ 3484 w 6967"/>
                <a:gd name="connsiteY1" fmla="*/ 7085 h 7084"/>
                <a:gd name="connsiteX2" fmla="*/ 6845 w 6967"/>
                <a:gd name="connsiteY2" fmla="*/ 4444 h 7084"/>
                <a:gd name="connsiteX3" fmla="*/ 4444 w 6967"/>
                <a:gd name="connsiteY3" fmla="*/ 122 h 7084"/>
                <a:gd name="connsiteX4" fmla="*/ 122 w 6967"/>
                <a:gd name="connsiteY4" fmla="*/ 2523 h 7084"/>
                <a:gd name="connsiteX5" fmla="*/ 2523 w 6967"/>
                <a:gd name="connsiteY5" fmla="*/ 6845 h 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7" h="7084">
                  <a:moveTo>
                    <a:pt x="2523" y="7085"/>
                  </a:moveTo>
                  <a:cubicBezTo>
                    <a:pt x="2523" y="7085"/>
                    <a:pt x="3244" y="7085"/>
                    <a:pt x="3484" y="7085"/>
                  </a:cubicBezTo>
                  <a:cubicBezTo>
                    <a:pt x="4924" y="7085"/>
                    <a:pt x="6364" y="6124"/>
                    <a:pt x="6845" y="4444"/>
                  </a:cubicBezTo>
                  <a:cubicBezTo>
                    <a:pt x="7325" y="2523"/>
                    <a:pt x="6364" y="843"/>
                    <a:pt x="4444" y="122"/>
                  </a:cubicBezTo>
                  <a:cubicBezTo>
                    <a:pt x="2523" y="-358"/>
                    <a:pt x="603" y="602"/>
                    <a:pt x="122" y="2523"/>
                  </a:cubicBezTo>
                  <a:cubicBezTo>
                    <a:pt x="-358" y="4444"/>
                    <a:pt x="603" y="6124"/>
                    <a:pt x="2523" y="6845"/>
                  </a:cubicBezTo>
                  <a:close/>
                </a:path>
              </a:pathLst>
            </a:custGeom>
            <a:solidFill>
              <a:srgbClr val="4D4D4D"/>
            </a:solidFill>
            <a:ln w="24000" cap="flat">
              <a:noFill/>
              <a:prstDash val="solid"/>
              <a:miter/>
            </a:ln>
          </p:spPr>
          <p:txBody>
            <a:bodyPr rtlCol="0" anchor="ctr"/>
            <a:lstStyle/>
            <a:p>
              <a:endParaRPr lang="es-CO"/>
            </a:p>
          </p:txBody>
        </p:sp>
        <p:sp>
          <p:nvSpPr>
            <p:cNvPr id="82" name="Forma libre: forma 81">
              <a:extLst>
                <a:ext uri="{FF2B5EF4-FFF2-40B4-BE49-F238E27FC236}">
                  <a16:creationId xmlns:a16="http://schemas.microsoft.com/office/drawing/2014/main" id="{7921C9EC-D444-38C5-E603-0255FB6272C9}"/>
                </a:ext>
              </a:extLst>
            </p:cNvPr>
            <p:cNvSpPr/>
            <p:nvPr/>
          </p:nvSpPr>
          <p:spPr>
            <a:xfrm>
              <a:off x="4645907" y="2804807"/>
              <a:ext cx="6898" cy="7114"/>
            </a:xfrm>
            <a:custGeom>
              <a:avLst/>
              <a:gdLst>
                <a:gd name="connsiteX0" fmla="*/ 3410 w 6898"/>
                <a:gd name="connsiteY0" fmla="*/ 7114 h 7114"/>
                <a:gd name="connsiteX1" fmla="*/ 6051 w 6898"/>
                <a:gd name="connsiteY1" fmla="*/ 5914 h 7114"/>
                <a:gd name="connsiteX2" fmla="*/ 5570 w 6898"/>
                <a:gd name="connsiteY2" fmla="*/ 872 h 7114"/>
                <a:gd name="connsiteX3" fmla="*/ 769 w 6898"/>
                <a:gd name="connsiteY3" fmla="*/ 1112 h 7114"/>
                <a:gd name="connsiteX4" fmla="*/ 1249 w 6898"/>
                <a:gd name="connsiteY4" fmla="*/ 6154 h 7114"/>
                <a:gd name="connsiteX5" fmla="*/ 3410 w 6898"/>
                <a:gd name="connsiteY5" fmla="*/ 6874 h 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8" h="7114">
                  <a:moveTo>
                    <a:pt x="3410" y="7114"/>
                  </a:moveTo>
                  <a:cubicBezTo>
                    <a:pt x="3410" y="7114"/>
                    <a:pt x="5330" y="6634"/>
                    <a:pt x="6051" y="5914"/>
                  </a:cubicBezTo>
                  <a:cubicBezTo>
                    <a:pt x="7251" y="4474"/>
                    <a:pt x="7251" y="2073"/>
                    <a:pt x="5570" y="872"/>
                  </a:cubicBezTo>
                  <a:cubicBezTo>
                    <a:pt x="4130" y="-328"/>
                    <a:pt x="1969" y="-328"/>
                    <a:pt x="769" y="1112"/>
                  </a:cubicBezTo>
                  <a:cubicBezTo>
                    <a:pt x="-432" y="2553"/>
                    <a:pt x="-192" y="4954"/>
                    <a:pt x="1249" y="6154"/>
                  </a:cubicBezTo>
                  <a:cubicBezTo>
                    <a:pt x="1969" y="6634"/>
                    <a:pt x="2689" y="6874"/>
                    <a:pt x="3410" y="6874"/>
                  </a:cubicBezTo>
                  <a:close/>
                </a:path>
              </a:pathLst>
            </a:custGeom>
            <a:solidFill>
              <a:srgbClr val="4D4D4D"/>
            </a:solidFill>
            <a:ln w="24000" cap="flat">
              <a:noFill/>
              <a:prstDash val="solid"/>
              <a:miter/>
            </a:ln>
          </p:spPr>
          <p:txBody>
            <a:bodyPr rtlCol="0" anchor="ctr"/>
            <a:lstStyle/>
            <a:p>
              <a:endParaRPr lang="es-CO"/>
            </a:p>
          </p:txBody>
        </p:sp>
        <p:sp>
          <p:nvSpPr>
            <p:cNvPr id="83" name="Forma libre: forma 82">
              <a:extLst>
                <a:ext uri="{FF2B5EF4-FFF2-40B4-BE49-F238E27FC236}">
                  <a16:creationId xmlns:a16="http://schemas.microsoft.com/office/drawing/2014/main" id="{30EDE1F7-92C1-73CD-5A08-A16920FE85C2}"/>
                </a:ext>
              </a:extLst>
            </p:cNvPr>
            <p:cNvSpPr/>
            <p:nvPr/>
          </p:nvSpPr>
          <p:spPr>
            <a:xfrm>
              <a:off x="4526493" y="2788252"/>
              <a:ext cx="7005" cy="6863"/>
            </a:xfrm>
            <a:custGeom>
              <a:avLst/>
              <a:gdLst>
                <a:gd name="connsiteX0" fmla="*/ 3503 w 7005"/>
                <a:gd name="connsiteY0" fmla="*/ 6624 h 6863"/>
                <a:gd name="connsiteX1" fmla="*/ 4943 w 7005"/>
                <a:gd name="connsiteY1" fmla="*/ 6624 h 6863"/>
                <a:gd name="connsiteX2" fmla="*/ 6624 w 7005"/>
                <a:gd name="connsiteY2" fmla="*/ 2062 h 6863"/>
                <a:gd name="connsiteX3" fmla="*/ 2062 w 7005"/>
                <a:gd name="connsiteY3" fmla="*/ 381 h 6863"/>
                <a:gd name="connsiteX4" fmla="*/ 381 w 7005"/>
                <a:gd name="connsiteY4" fmla="*/ 4943 h 6863"/>
                <a:gd name="connsiteX5" fmla="*/ 3503 w 7005"/>
                <a:gd name="connsiteY5" fmla="*/ 6864 h 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5" h="6863">
                  <a:moveTo>
                    <a:pt x="3503" y="6624"/>
                  </a:moveTo>
                  <a:cubicBezTo>
                    <a:pt x="3503" y="6624"/>
                    <a:pt x="4463" y="6624"/>
                    <a:pt x="4943" y="6624"/>
                  </a:cubicBezTo>
                  <a:cubicBezTo>
                    <a:pt x="6624" y="5903"/>
                    <a:pt x="7584" y="3743"/>
                    <a:pt x="6624" y="2062"/>
                  </a:cubicBezTo>
                  <a:cubicBezTo>
                    <a:pt x="5903" y="381"/>
                    <a:pt x="3743" y="-579"/>
                    <a:pt x="2062" y="381"/>
                  </a:cubicBezTo>
                  <a:cubicBezTo>
                    <a:pt x="381" y="1102"/>
                    <a:pt x="-579" y="3263"/>
                    <a:pt x="381" y="4943"/>
                  </a:cubicBezTo>
                  <a:cubicBezTo>
                    <a:pt x="862" y="6384"/>
                    <a:pt x="2302" y="6864"/>
                    <a:pt x="3503" y="6864"/>
                  </a:cubicBezTo>
                  <a:close/>
                </a:path>
              </a:pathLst>
            </a:custGeom>
            <a:solidFill>
              <a:srgbClr val="4D4D4D"/>
            </a:solidFill>
            <a:ln w="24000" cap="flat">
              <a:noFill/>
              <a:prstDash val="solid"/>
              <a:miter/>
            </a:ln>
          </p:spPr>
          <p:txBody>
            <a:bodyPr rtlCol="0" anchor="ctr"/>
            <a:lstStyle/>
            <a:p>
              <a:endParaRPr lang="es-CO"/>
            </a:p>
          </p:txBody>
        </p:sp>
        <p:sp>
          <p:nvSpPr>
            <p:cNvPr id="84" name="Forma libre: forma 83">
              <a:extLst>
                <a:ext uri="{FF2B5EF4-FFF2-40B4-BE49-F238E27FC236}">
                  <a16:creationId xmlns:a16="http://schemas.microsoft.com/office/drawing/2014/main" id="{BFA5B9A6-3023-4634-9EC9-F53C231E59B9}"/>
                </a:ext>
              </a:extLst>
            </p:cNvPr>
            <p:cNvSpPr/>
            <p:nvPr/>
          </p:nvSpPr>
          <p:spPr>
            <a:xfrm>
              <a:off x="4556791" y="2779240"/>
              <a:ext cx="6845" cy="6992"/>
            </a:xfrm>
            <a:custGeom>
              <a:avLst/>
              <a:gdLst>
                <a:gd name="connsiteX0" fmla="*/ 3454 w 6845"/>
                <a:gd name="connsiteY0" fmla="*/ 6753 h 6992"/>
                <a:gd name="connsiteX1" fmla="*/ 3934 w 6845"/>
                <a:gd name="connsiteY1" fmla="*/ 6753 h 6992"/>
                <a:gd name="connsiteX2" fmla="*/ 6815 w 6845"/>
                <a:gd name="connsiteY2" fmla="*/ 2911 h 6992"/>
                <a:gd name="connsiteX3" fmla="*/ 2974 w 6845"/>
                <a:gd name="connsiteY3" fmla="*/ 30 h 6992"/>
                <a:gd name="connsiteX4" fmla="*/ 2974 w 6845"/>
                <a:gd name="connsiteY4" fmla="*/ 30 h 6992"/>
                <a:gd name="connsiteX5" fmla="*/ 93 w 6845"/>
                <a:gd name="connsiteY5" fmla="*/ 4112 h 6992"/>
                <a:gd name="connsiteX6" fmla="*/ 3454 w 6845"/>
                <a:gd name="connsiteY6" fmla="*/ 6993 h 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5" h="6992">
                  <a:moveTo>
                    <a:pt x="3454" y="6753"/>
                  </a:moveTo>
                  <a:lnTo>
                    <a:pt x="3934" y="6753"/>
                  </a:lnTo>
                  <a:cubicBezTo>
                    <a:pt x="5855" y="6753"/>
                    <a:pt x="7056" y="4592"/>
                    <a:pt x="6815" y="2911"/>
                  </a:cubicBezTo>
                  <a:cubicBezTo>
                    <a:pt x="6575" y="991"/>
                    <a:pt x="4655" y="-210"/>
                    <a:pt x="2974" y="30"/>
                  </a:cubicBezTo>
                  <a:lnTo>
                    <a:pt x="2974" y="30"/>
                  </a:lnTo>
                  <a:cubicBezTo>
                    <a:pt x="1054" y="271"/>
                    <a:pt x="-387" y="2191"/>
                    <a:pt x="93" y="4112"/>
                  </a:cubicBezTo>
                  <a:cubicBezTo>
                    <a:pt x="333" y="5792"/>
                    <a:pt x="1774" y="6993"/>
                    <a:pt x="3454" y="6993"/>
                  </a:cubicBezTo>
                  <a:close/>
                </a:path>
              </a:pathLst>
            </a:custGeom>
            <a:solidFill>
              <a:srgbClr val="4D4D4D"/>
            </a:solidFill>
            <a:ln w="24000" cap="flat">
              <a:noFill/>
              <a:prstDash val="solid"/>
              <a:miter/>
            </a:ln>
          </p:spPr>
          <p:txBody>
            <a:bodyPr rtlCol="0" anchor="ctr"/>
            <a:lstStyle/>
            <a:p>
              <a:endParaRPr lang="es-CO"/>
            </a:p>
          </p:txBody>
        </p:sp>
        <p:sp>
          <p:nvSpPr>
            <p:cNvPr id="85" name="Forma libre: forma 84">
              <a:extLst>
                <a:ext uri="{FF2B5EF4-FFF2-40B4-BE49-F238E27FC236}">
                  <a16:creationId xmlns:a16="http://schemas.microsoft.com/office/drawing/2014/main" id="{1E5485B6-3EED-3DEB-B9ED-86BD77AB6019}"/>
                </a:ext>
              </a:extLst>
            </p:cNvPr>
            <p:cNvSpPr/>
            <p:nvPr/>
          </p:nvSpPr>
          <p:spPr>
            <a:xfrm>
              <a:off x="4526836" y="2990985"/>
              <a:ext cx="6798" cy="6760"/>
            </a:xfrm>
            <a:custGeom>
              <a:avLst/>
              <a:gdLst>
                <a:gd name="connsiteX0" fmla="*/ 4840 w 6798"/>
                <a:gd name="connsiteY0" fmla="*/ 278 h 6760"/>
                <a:gd name="connsiteX1" fmla="*/ 278 w 6798"/>
                <a:gd name="connsiteY1" fmla="*/ 1959 h 6760"/>
                <a:gd name="connsiteX2" fmla="*/ 1959 w 6798"/>
                <a:gd name="connsiteY2" fmla="*/ 6520 h 6760"/>
                <a:gd name="connsiteX3" fmla="*/ 3399 w 6798"/>
                <a:gd name="connsiteY3" fmla="*/ 6760 h 6760"/>
                <a:gd name="connsiteX4" fmla="*/ 6520 w 6798"/>
                <a:gd name="connsiteY4" fmla="*/ 4600 h 6760"/>
                <a:gd name="connsiteX5" fmla="*/ 4840 w 6798"/>
                <a:gd name="connsiteY5" fmla="*/ 38 h 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8" h="6760">
                  <a:moveTo>
                    <a:pt x="4840" y="278"/>
                  </a:moveTo>
                  <a:cubicBezTo>
                    <a:pt x="3159" y="-442"/>
                    <a:pt x="998" y="278"/>
                    <a:pt x="278" y="1959"/>
                  </a:cubicBezTo>
                  <a:cubicBezTo>
                    <a:pt x="-442" y="3639"/>
                    <a:pt x="278" y="5800"/>
                    <a:pt x="1959" y="6520"/>
                  </a:cubicBezTo>
                  <a:cubicBezTo>
                    <a:pt x="2439" y="6520"/>
                    <a:pt x="2919" y="6760"/>
                    <a:pt x="3399" y="6760"/>
                  </a:cubicBezTo>
                  <a:cubicBezTo>
                    <a:pt x="4600" y="6760"/>
                    <a:pt x="6040" y="6040"/>
                    <a:pt x="6520" y="4600"/>
                  </a:cubicBezTo>
                  <a:cubicBezTo>
                    <a:pt x="7240" y="2919"/>
                    <a:pt x="6520" y="758"/>
                    <a:pt x="4840" y="38"/>
                  </a:cubicBezTo>
                  <a:close/>
                </a:path>
              </a:pathLst>
            </a:custGeom>
            <a:solidFill>
              <a:srgbClr val="4D4D4D"/>
            </a:solidFill>
            <a:ln w="24000" cap="flat">
              <a:noFill/>
              <a:prstDash val="solid"/>
              <a:miter/>
            </a:ln>
          </p:spPr>
          <p:txBody>
            <a:bodyPr rtlCol="0" anchor="ctr"/>
            <a:lstStyle/>
            <a:p>
              <a:endParaRPr lang="es-CO"/>
            </a:p>
          </p:txBody>
        </p:sp>
        <p:sp>
          <p:nvSpPr>
            <p:cNvPr id="86" name="Forma libre: forma 85">
              <a:extLst>
                <a:ext uri="{FF2B5EF4-FFF2-40B4-BE49-F238E27FC236}">
                  <a16:creationId xmlns:a16="http://schemas.microsoft.com/office/drawing/2014/main" id="{442E12DC-F851-E066-B84D-66782D992E4D}"/>
                </a:ext>
              </a:extLst>
            </p:cNvPr>
            <p:cNvSpPr/>
            <p:nvPr/>
          </p:nvSpPr>
          <p:spPr>
            <a:xfrm>
              <a:off x="4667073" y="2949648"/>
              <a:ext cx="6991" cy="6803"/>
            </a:xfrm>
            <a:custGeom>
              <a:avLst/>
              <a:gdLst>
                <a:gd name="connsiteX0" fmla="*/ 5291 w 6991"/>
                <a:gd name="connsiteY0" fmla="*/ 562 h 6803"/>
                <a:gd name="connsiteX1" fmla="*/ 489 w 6991"/>
                <a:gd name="connsiteY1" fmla="*/ 1522 h 6803"/>
                <a:gd name="connsiteX2" fmla="*/ 1690 w 6991"/>
                <a:gd name="connsiteY2" fmla="*/ 6324 h 6803"/>
                <a:gd name="connsiteX3" fmla="*/ 3611 w 6991"/>
                <a:gd name="connsiteY3" fmla="*/ 6804 h 6803"/>
                <a:gd name="connsiteX4" fmla="*/ 6491 w 6991"/>
                <a:gd name="connsiteY4" fmla="*/ 5123 h 6803"/>
                <a:gd name="connsiteX5" fmla="*/ 5531 w 6991"/>
                <a:gd name="connsiteY5" fmla="*/ 322 h 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1" h="6803">
                  <a:moveTo>
                    <a:pt x="5291" y="562"/>
                  </a:moveTo>
                  <a:cubicBezTo>
                    <a:pt x="3611" y="-399"/>
                    <a:pt x="1450" y="-159"/>
                    <a:pt x="489" y="1522"/>
                  </a:cubicBezTo>
                  <a:cubicBezTo>
                    <a:pt x="-471" y="2963"/>
                    <a:pt x="9" y="5363"/>
                    <a:pt x="1690" y="6324"/>
                  </a:cubicBezTo>
                  <a:cubicBezTo>
                    <a:pt x="2170" y="6564"/>
                    <a:pt x="2890" y="6804"/>
                    <a:pt x="3611" y="6804"/>
                  </a:cubicBezTo>
                  <a:cubicBezTo>
                    <a:pt x="4811" y="6804"/>
                    <a:pt x="5771" y="6324"/>
                    <a:pt x="6491" y="5123"/>
                  </a:cubicBezTo>
                  <a:cubicBezTo>
                    <a:pt x="7452" y="3683"/>
                    <a:pt x="6972" y="1282"/>
                    <a:pt x="5531" y="322"/>
                  </a:cubicBezTo>
                  <a:close/>
                </a:path>
              </a:pathLst>
            </a:custGeom>
            <a:solidFill>
              <a:srgbClr val="4D4D4D"/>
            </a:solidFill>
            <a:ln w="24000" cap="flat">
              <a:noFill/>
              <a:prstDash val="solid"/>
              <a:miter/>
            </a:ln>
          </p:spPr>
          <p:txBody>
            <a:bodyPr rtlCol="0" anchor="ctr"/>
            <a:lstStyle/>
            <a:p>
              <a:endParaRPr lang="es-CO"/>
            </a:p>
          </p:txBody>
        </p:sp>
        <p:sp>
          <p:nvSpPr>
            <p:cNvPr id="87" name="Forma libre: forma 86">
              <a:extLst>
                <a:ext uri="{FF2B5EF4-FFF2-40B4-BE49-F238E27FC236}">
                  <a16:creationId xmlns:a16="http://schemas.microsoft.com/office/drawing/2014/main" id="{D59C0442-AA6F-BD1A-AE93-5CCDAF28D8F2}"/>
                </a:ext>
              </a:extLst>
            </p:cNvPr>
            <p:cNvSpPr/>
            <p:nvPr/>
          </p:nvSpPr>
          <p:spPr>
            <a:xfrm>
              <a:off x="4679924" y="2857655"/>
              <a:ext cx="6967" cy="6844"/>
            </a:xfrm>
            <a:custGeom>
              <a:avLst/>
              <a:gdLst>
                <a:gd name="connsiteX0" fmla="*/ 3484 w 6967"/>
                <a:gd name="connsiteY0" fmla="*/ 6845 h 6844"/>
                <a:gd name="connsiteX1" fmla="*/ 4444 w 6967"/>
                <a:gd name="connsiteY1" fmla="*/ 6845 h 6844"/>
                <a:gd name="connsiteX2" fmla="*/ 6845 w 6967"/>
                <a:gd name="connsiteY2" fmla="*/ 2523 h 6844"/>
                <a:gd name="connsiteX3" fmla="*/ 6845 w 6967"/>
                <a:gd name="connsiteY3" fmla="*/ 2523 h 6844"/>
                <a:gd name="connsiteX4" fmla="*/ 2523 w 6967"/>
                <a:gd name="connsiteY4" fmla="*/ 122 h 6844"/>
                <a:gd name="connsiteX5" fmla="*/ 122 w 6967"/>
                <a:gd name="connsiteY5" fmla="*/ 4444 h 6844"/>
                <a:gd name="connsiteX6" fmla="*/ 3484 w 6967"/>
                <a:gd name="connsiteY6" fmla="*/ 6845 h 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7" h="6844">
                  <a:moveTo>
                    <a:pt x="3484" y="6845"/>
                  </a:moveTo>
                  <a:cubicBezTo>
                    <a:pt x="3484" y="6845"/>
                    <a:pt x="4204" y="6845"/>
                    <a:pt x="4444" y="6845"/>
                  </a:cubicBezTo>
                  <a:cubicBezTo>
                    <a:pt x="6364" y="6365"/>
                    <a:pt x="7325" y="4444"/>
                    <a:pt x="6845" y="2523"/>
                  </a:cubicBezTo>
                  <a:lnTo>
                    <a:pt x="6845" y="2523"/>
                  </a:lnTo>
                  <a:cubicBezTo>
                    <a:pt x="6364" y="603"/>
                    <a:pt x="4444" y="-358"/>
                    <a:pt x="2523" y="122"/>
                  </a:cubicBezTo>
                  <a:cubicBezTo>
                    <a:pt x="603" y="843"/>
                    <a:pt x="-358" y="2523"/>
                    <a:pt x="122" y="4444"/>
                  </a:cubicBezTo>
                  <a:cubicBezTo>
                    <a:pt x="603" y="5884"/>
                    <a:pt x="2043" y="6845"/>
                    <a:pt x="3484" y="6845"/>
                  </a:cubicBezTo>
                  <a:close/>
                </a:path>
              </a:pathLst>
            </a:custGeom>
            <a:solidFill>
              <a:srgbClr val="4D4D4D"/>
            </a:solidFill>
            <a:ln w="24000" cap="flat">
              <a:noFill/>
              <a:prstDash val="solid"/>
              <a:miter/>
            </a:ln>
          </p:spPr>
          <p:txBody>
            <a:bodyPr rtlCol="0" anchor="ctr"/>
            <a:lstStyle/>
            <a:p>
              <a:endParaRPr lang="es-CO"/>
            </a:p>
          </p:txBody>
        </p:sp>
        <p:sp>
          <p:nvSpPr>
            <p:cNvPr id="88" name="Forma libre: forma 87">
              <a:extLst>
                <a:ext uri="{FF2B5EF4-FFF2-40B4-BE49-F238E27FC236}">
                  <a16:creationId xmlns:a16="http://schemas.microsoft.com/office/drawing/2014/main" id="{74A7A7FD-C019-972F-BA4A-1E21684D6E35}"/>
                </a:ext>
              </a:extLst>
            </p:cNvPr>
            <p:cNvSpPr/>
            <p:nvPr/>
          </p:nvSpPr>
          <p:spPr>
            <a:xfrm>
              <a:off x="4680164" y="2920679"/>
              <a:ext cx="6967" cy="6962"/>
            </a:xfrm>
            <a:custGeom>
              <a:avLst/>
              <a:gdLst>
                <a:gd name="connsiteX0" fmla="*/ 4444 w 6967"/>
                <a:gd name="connsiteY0" fmla="*/ 240 h 6962"/>
                <a:gd name="connsiteX1" fmla="*/ 122 w 6967"/>
                <a:gd name="connsiteY1" fmla="*/ 2641 h 6962"/>
                <a:gd name="connsiteX2" fmla="*/ 2523 w 6967"/>
                <a:gd name="connsiteY2" fmla="*/ 6962 h 6962"/>
                <a:gd name="connsiteX3" fmla="*/ 3484 w 6967"/>
                <a:gd name="connsiteY3" fmla="*/ 6962 h 6962"/>
                <a:gd name="connsiteX4" fmla="*/ 6845 w 6967"/>
                <a:gd name="connsiteY4" fmla="*/ 4321 h 6962"/>
                <a:gd name="connsiteX5" fmla="*/ 4444 w 6967"/>
                <a:gd name="connsiteY5" fmla="*/ 0 h 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7" h="6962">
                  <a:moveTo>
                    <a:pt x="4444" y="240"/>
                  </a:moveTo>
                  <a:cubicBezTo>
                    <a:pt x="2523" y="-240"/>
                    <a:pt x="603" y="720"/>
                    <a:pt x="122" y="2641"/>
                  </a:cubicBezTo>
                  <a:cubicBezTo>
                    <a:pt x="-358" y="4562"/>
                    <a:pt x="603" y="6242"/>
                    <a:pt x="2523" y="6962"/>
                  </a:cubicBezTo>
                  <a:cubicBezTo>
                    <a:pt x="2763" y="6962"/>
                    <a:pt x="3244" y="6962"/>
                    <a:pt x="3484" y="6962"/>
                  </a:cubicBezTo>
                  <a:cubicBezTo>
                    <a:pt x="4924" y="6962"/>
                    <a:pt x="6365" y="6002"/>
                    <a:pt x="6845" y="4321"/>
                  </a:cubicBezTo>
                  <a:cubicBezTo>
                    <a:pt x="7325" y="2641"/>
                    <a:pt x="6365" y="720"/>
                    <a:pt x="4444" y="0"/>
                  </a:cubicBezTo>
                  <a:close/>
                </a:path>
              </a:pathLst>
            </a:custGeom>
            <a:solidFill>
              <a:srgbClr val="4D4D4D"/>
            </a:solidFill>
            <a:ln w="24000" cap="flat">
              <a:noFill/>
              <a:prstDash val="solid"/>
              <a:miter/>
            </a:ln>
          </p:spPr>
          <p:txBody>
            <a:bodyPr rtlCol="0" anchor="ctr"/>
            <a:lstStyle/>
            <a:p>
              <a:endParaRPr lang="es-CO"/>
            </a:p>
          </p:txBody>
        </p:sp>
        <p:sp>
          <p:nvSpPr>
            <p:cNvPr id="89" name="Forma libre: forma 88">
              <a:extLst>
                <a:ext uri="{FF2B5EF4-FFF2-40B4-BE49-F238E27FC236}">
                  <a16:creationId xmlns:a16="http://schemas.microsoft.com/office/drawing/2014/main" id="{F06BCA9F-6140-635A-8E7E-6BECD19B1DCD}"/>
                </a:ext>
              </a:extLst>
            </p:cNvPr>
            <p:cNvSpPr/>
            <p:nvPr/>
          </p:nvSpPr>
          <p:spPr>
            <a:xfrm>
              <a:off x="4666656" y="2828781"/>
              <a:ext cx="7095" cy="6908"/>
            </a:xfrm>
            <a:custGeom>
              <a:avLst/>
              <a:gdLst>
                <a:gd name="connsiteX0" fmla="*/ 3548 w 7095"/>
                <a:gd name="connsiteY0" fmla="*/ 6909 h 6908"/>
                <a:gd name="connsiteX1" fmla="*/ 5468 w 7095"/>
                <a:gd name="connsiteY1" fmla="*/ 6429 h 6908"/>
                <a:gd name="connsiteX2" fmla="*/ 6429 w 7095"/>
                <a:gd name="connsiteY2" fmla="*/ 1627 h 6908"/>
                <a:gd name="connsiteX3" fmla="*/ 1627 w 7095"/>
                <a:gd name="connsiteY3" fmla="*/ 667 h 6908"/>
                <a:gd name="connsiteX4" fmla="*/ 667 w 7095"/>
                <a:gd name="connsiteY4" fmla="*/ 5468 h 6908"/>
                <a:gd name="connsiteX5" fmla="*/ 3548 w 7095"/>
                <a:gd name="connsiteY5" fmla="*/ 6909 h 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5" h="6908">
                  <a:moveTo>
                    <a:pt x="3548" y="6909"/>
                  </a:moveTo>
                  <a:cubicBezTo>
                    <a:pt x="3548" y="6909"/>
                    <a:pt x="4748" y="6909"/>
                    <a:pt x="5468" y="6429"/>
                  </a:cubicBezTo>
                  <a:cubicBezTo>
                    <a:pt x="7149" y="5468"/>
                    <a:pt x="7629" y="3308"/>
                    <a:pt x="6429" y="1627"/>
                  </a:cubicBezTo>
                  <a:cubicBezTo>
                    <a:pt x="5468" y="-53"/>
                    <a:pt x="3308" y="-534"/>
                    <a:pt x="1627" y="667"/>
                  </a:cubicBezTo>
                  <a:cubicBezTo>
                    <a:pt x="-53" y="1627"/>
                    <a:pt x="-534" y="3788"/>
                    <a:pt x="667" y="5468"/>
                  </a:cubicBezTo>
                  <a:cubicBezTo>
                    <a:pt x="1387" y="6429"/>
                    <a:pt x="2347" y="6909"/>
                    <a:pt x="3548" y="6909"/>
                  </a:cubicBezTo>
                  <a:close/>
                </a:path>
              </a:pathLst>
            </a:custGeom>
            <a:solidFill>
              <a:srgbClr val="4D4D4D"/>
            </a:solidFill>
            <a:ln w="24000" cap="flat">
              <a:noFill/>
              <a:prstDash val="solid"/>
              <a:miter/>
            </a:ln>
          </p:spPr>
          <p:txBody>
            <a:bodyPr rtlCol="0" anchor="ctr"/>
            <a:lstStyle/>
            <a:p>
              <a:endParaRPr lang="es-CO"/>
            </a:p>
          </p:txBody>
        </p:sp>
        <p:sp>
          <p:nvSpPr>
            <p:cNvPr id="90" name="Forma libre: forma 89">
              <a:extLst>
                <a:ext uri="{FF2B5EF4-FFF2-40B4-BE49-F238E27FC236}">
                  <a16:creationId xmlns:a16="http://schemas.microsoft.com/office/drawing/2014/main" id="{7DEBE296-0C2A-FCB2-D0E9-257F6457DF44}"/>
                </a:ext>
              </a:extLst>
            </p:cNvPr>
            <p:cNvSpPr/>
            <p:nvPr/>
          </p:nvSpPr>
          <p:spPr>
            <a:xfrm>
              <a:off x="4684608" y="2888988"/>
              <a:ext cx="6962" cy="7682"/>
            </a:xfrm>
            <a:custGeom>
              <a:avLst/>
              <a:gdLst>
                <a:gd name="connsiteX0" fmla="*/ 3361 w 6962"/>
                <a:gd name="connsiteY0" fmla="*/ 0 h 7682"/>
                <a:gd name="connsiteX1" fmla="*/ 0 w 6962"/>
                <a:gd name="connsiteY1" fmla="*/ 3601 h 7682"/>
                <a:gd name="connsiteX2" fmla="*/ 0 w 6962"/>
                <a:gd name="connsiteY2" fmla="*/ 3601 h 7682"/>
                <a:gd name="connsiteX3" fmla="*/ 0 w 6962"/>
                <a:gd name="connsiteY3" fmla="*/ 4081 h 7682"/>
                <a:gd name="connsiteX4" fmla="*/ 3361 w 6962"/>
                <a:gd name="connsiteY4" fmla="*/ 7683 h 7682"/>
                <a:gd name="connsiteX5" fmla="*/ 6962 w 6962"/>
                <a:gd name="connsiteY5" fmla="*/ 4081 h 7682"/>
                <a:gd name="connsiteX6" fmla="*/ 6962 w 6962"/>
                <a:gd name="connsiteY6" fmla="*/ 4081 h 7682"/>
                <a:gd name="connsiteX7" fmla="*/ 6962 w 6962"/>
                <a:gd name="connsiteY7" fmla="*/ 3601 h 7682"/>
                <a:gd name="connsiteX8" fmla="*/ 3361 w 6962"/>
                <a:gd name="connsiteY8" fmla="*/ 0 h 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2" h="7682">
                  <a:moveTo>
                    <a:pt x="3361" y="0"/>
                  </a:moveTo>
                  <a:cubicBezTo>
                    <a:pt x="1440" y="0"/>
                    <a:pt x="0" y="1681"/>
                    <a:pt x="0" y="3601"/>
                  </a:cubicBezTo>
                  <a:lnTo>
                    <a:pt x="0" y="3601"/>
                  </a:lnTo>
                  <a:lnTo>
                    <a:pt x="0" y="4081"/>
                  </a:lnTo>
                  <a:cubicBezTo>
                    <a:pt x="0" y="6002"/>
                    <a:pt x="1680" y="7683"/>
                    <a:pt x="3361" y="7683"/>
                  </a:cubicBezTo>
                  <a:cubicBezTo>
                    <a:pt x="5282" y="7683"/>
                    <a:pt x="6962" y="6242"/>
                    <a:pt x="6962" y="4081"/>
                  </a:cubicBezTo>
                  <a:lnTo>
                    <a:pt x="6962" y="4081"/>
                  </a:lnTo>
                  <a:lnTo>
                    <a:pt x="6962" y="3601"/>
                  </a:lnTo>
                  <a:cubicBezTo>
                    <a:pt x="6962" y="1681"/>
                    <a:pt x="5522" y="0"/>
                    <a:pt x="3361" y="0"/>
                  </a:cubicBezTo>
                  <a:close/>
                </a:path>
              </a:pathLst>
            </a:custGeom>
            <a:solidFill>
              <a:srgbClr val="4D4D4D"/>
            </a:solidFill>
            <a:ln w="24000" cap="flat">
              <a:noFill/>
              <a:prstDash val="solid"/>
              <a:miter/>
            </a:ln>
          </p:spPr>
          <p:txBody>
            <a:bodyPr rtlCol="0" anchor="ctr"/>
            <a:lstStyle/>
            <a:p>
              <a:endParaRPr lang="es-CO"/>
            </a:p>
          </p:txBody>
        </p:sp>
        <p:sp>
          <p:nvSpPr>
            <p:cNvPr id="91" name="Forma libre: forma 90">
              <a:extLst>
                <a:ext uri="{FF2B5EF4-FFF2-40B4-BE49-F238E27FC236}">
                  <a16:creationId xmlns:a16="http://schemas.microsoft.com/office/drawing/2014/main" id="{39935C77-BE78-BA7F-AD5E-BB8ADAE41BD7}"/>
                </a:ext>
              </a:extLst>
            </p:cNvPr>
            <p:cNvSpPr/>
            <p:nvPr/>
          </p:nvSpPr>
          <p:spPr>
            <a:xfrm>
              <a:off x="4646147" y="2973825"/>
              <a:ext cx="6819" cy="6634"/>
            </a:xfrm>
            <a:custGeom>
              <a:avLst/>
              <a:gdLst>
                <a:gd name="connsiteX0" fmla="*/ 1249 w 6819"/>
                <a:gd name="connsiteY0" fmla="*/ 632 h 6634"/>
                <a:gd name="connsiteX1" fmla="*/ 769 w 6819"/>
                <a:gd name="connsiteY1" fmla="*/ 5434 h 6634"/>
                <a:gd name="connsiteX2" fmla="*/ 3409 w 6819"/>
                <a:gd name="connsiteY2" fmla="*/ 6634 h 6634"/>
                <a:gd name="connsiteX3" fmla="*/ 5570 w 6819"/>
                <a:gd name="connsiteY3" fmla="*/ 5914 h 6634"/>
                <a:gd name="connsiteX4" fmla="*/ 6050 w 6819"/>
                <a:gd name="connsiteY4" fmla="*/ 1112 h 6634"/>
                <a:gd name="connsiteX5" fmla="*/ 1249 w 6819"/>
                <a:gd name="connsiteY5" fmla="*/ 872 h 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9" h="6634">
                  <a:moveTo>
                    <a:pt x="1249" y="632"/>
                  </a:moveTo>
                  <a:cubicBezTo>
                    <a:pt x="-192" y="1833"/>
                    <a:pt x="-432" y="3993"/>
                    <a:pt x="769" y="5434"/>
                  </a:cubicBezTo>
                  <a:cubicBezTo>
                    <a:pt x="1489" y="6154"/>
                    <a:pt x="2449" y="6634"/>
                    <a:pt x="3409" y="6634"/>
                  </a:cubicBezTo>
                  <a:cubicBezTo>
                    <a:pt x="4130" y="6634"/>
                    <a:pt x="5090" y="6634"/>
                    <a:pt x="5570" y="5914"/>
                  </a:cubicBezTo>
                  <a:cubicBezTo>
                    <a:pt x="7011" y="4714"/>
                    <a:pt x="7251" y="2553"/>
                    <a:pt x="6050" y="1112"/>
                  </a:cubicBezTo>
                  <a:cubicBezTo>
                    <a:pt x="4850" y="-328"/>
                    <a:pt x="2689" y="-328"/>
                    <a:pt x="1249" y="872"/>
                  </a:cubicBezTo>
                  <a:close/>
                </a:path>
              </a:pathLst>
            </a:custGeom>
            <a:solidFill>
              <a:srgbClr val="4D4D4D"/>
            </a:solidFill>
            <a:ln w="24000" cap="flat">
              <a:noFill/>
              <a:prstDash val="solid"/>
              <a:miter/>
            </a:ln>
          </p:spPr>
          <p:txBody>
            <a:bodyPr rtlCol="0" anchor="ctr"/>
            <a:lstStyle/>
            <a:p>
              <a:endParaRPr lang="es-CO"/>
            </a:p>
          </p:txBody>
        </p:sp>
        <p:sp>
          <p:nvSpPr>
            <p:cNvPr id="92" name="Forma libre: forma 91">
              <a:extLst>
                <a:ext uri="{FF2B5EF4-FFF2-40B4-BE49-F238E27FC236}">
                  <a16:creationId xmlns:a16="http://schemas.microsoft.com/office/drawing/2014/main" id="{04245298-FFB2-DE48-1B15-17380B4E11E6}"/>
                </a:ext>
              </a:extLst>
            </p:cNvPr>
            <p:cNvSpPr/>
            <p:nvPr/>
          </p:nvSpPr>
          <p:spPr>
            <a:xfrm>
              <a:off x="4557334" y="2999666"/>
              <a:ext cx="6783" cy="6962"/>
            </a:xfrm>
            <a:custGeom>
              <a:avLst/>
              <a:gdLst>
                <a:gd name="connsiteX0" fmla="*/ 3872 w 6783"/>
                <a:gd name="connsiteY0" fmla="*/ 240 h 6962"/>
                <a:gd name="connsiteX1" fmla="*/ 30 w 6783"/>
                <a:gd name="connsiteY1" fmla="*/ 3121 h 6962"/>
                <a:gd name="connsiteX2" fmla="*/ 2911 w 6783"/>
                <a:gd name="connsiteY2" fmla="*/ 6962 h 6962"/>
                <a:gd name="connsiteX3" fmla="*/ 3392 w 6783"/>
                <a:gd name="connsiteY3" fmla="*/ 6962 h 6962"/>
                <a:gd name="connsiteX4" fmla="*/ 6753 w 6783"/>
                <a:gd name="connsiteY4" fmla="*/ 3841 h 6962"/>
                <a:gd name="connsiteX5" fmla="*/ 3872 w 6783"/>
                <a:gd name="connsiteY5" fmla="*/ 0 h 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 h="6962">
                  <a:moveTo>
                    <a:pt x="3872" y="240"/>
                  </a:moveTo>
                  <a:cubicBezTo>
                    <a:pt x="1951" y="0"/>
                    <a:pt x="270" y="1200"/>
                    <a:pt x="30" y="3121"/>
                  </a:cubicBezTo>
                  <a:cubicBezTo>
                    <a:pt x="-210" y="5042"/>
                    <a:pt x="991" y="6722"/>
                    <a:pt x="2911" y="6962"/>
                  </a:cubicBezTo>
                  <a:cubicBezTo>
                    <a:pt x="2911" y="6962"/>
                    <a:pt x="3392" y="6962"/>
                    <a:pt x="3392" y="6962"/>
                  </a:cubicBezTo>
                  <a:cubicBezTo>
                    <a:pt x="5072" y="6962"/>
                    <a:pt x="6513" y="5762"/>
                    <a:pt x="6753" y="3841"/>
                  </a:cubicBezTo>
                  <a:cubicBezTo>
                    <a:pt x="6993" y="1921"/>
                    <a:pt x="5793" y="240"/>
                    <a:pt x="3872" y="0"/>
                  </a:cubicBezTo>
                  <a:close/>
                </a:path>
              </a:pathLst>
            </a:custGeom>
            <a:solidFill>
              <a:srgbClr val="4D4D4D"/>
            </a:solidFill>
            <a:ln w="24000" cap="flat">
              <a:noFill/>
              <a:prstDash val="solid"/>
              <a:miter/>
            </a:ln>
          </p:spPr>
          <p:txBody>
            <a:bodyPr rtlCol="0" anchor="ctr"/>
            <a:lstStyle/>
            <a:p>
              <a:endParaRPr lang="es-CO"/>
            </a:p>
          </p:txBody>
        </p:sp>
        <p:sp>
          <p:nvSpPr>
            <p:cNvPr id="93" name="Forma libre: forma 92">
              <a:extLst>
                <a:ext uri="{FF2B5EF4-FFF2-40B4-BE49-F238E27FC236}">
                  <a16:creationId xmlns:a16="http://schemas.microsoft.com/office/drawing/2014/main" id="{2FCFE719-96E2-67B5-39AB-C5549C1EC673}"/>
                </a:ext>
              </a:extLst>
            </p:cNvPr>
            <p:cNvSpPr/>
            <p:nvPr/>
          </p:nvSpPr>
          <p:spPr>
            <a:xfrm>
              <a:off x="4589025" y="2999906"/>
              <a:ext cx="6783" cy="6962"/>
            </a:xfrm>
            <a:custGeom>
              <a:avLst/>
              <a:gdLst>
                <a:gd name="connsiteX0" fmla="*/ 2912 w 6783"/>
                <a:gd name="connsiteY0" fmla="*/ 0 h 6962"/>
                <a:gd name="connsiteX1" fmla="*/ 30 w 6783"/>
                <a:gd name="connsiteY1" fmla="*/ 4081 h 6962"/>
                <a:gd name="connsiteX2" fmla="*/ 3392 w 6783"/>
                <a:gd name="connsiteY2" fmla="*/ 6962 h 6962"/>
                <a:gd name="connsiteX3" fmla="*/ 3872 w 6783"/>
                <a:gd name="connsiteY3" fmla="*/ 6962 h 6962"/>
                <a:gd name="connsiteX4" fmla="*/ 6753 w 6783"/>
                <a:gd name="connsiteY4" fmla="*/ 3121 h 6962"/>
                <a:gd name="connsiteX5" fmla="*/ 2912 w 6783"/>
                <a:gd name="connsiteY5" fmla="*/ 240 h 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 h="6962">
                  <a:moveTo>
                    <a:pt x="2912" y="0"/>
                  </a:moveTo>
                  <a:cubicBezTo>
                    <a:pt x="991" y="240"/>
                    <a:pt x="-210" y="2161"/>
                    <a:pt x="30" y="4081"/>
                  </a:cubicBezTo>
                  <a:cubicBezTo>
                    <a:pt x="271" y="5762"/>
                    <a:pt x="1711" y="6962"/>
                    <a:pt x="3392" y="6962"/>
                  </a:cubicBezTo>
                  <a:lnTo>
                    <a:pt x="3872" y="6962"/>
                  </a:lnTo>
                  <a:cubicBezTo>
                    <a:pt x="5793" y="6722"/>
                    <a:pt x="6993" y="4802"/>
                    <a:pt x="6753" y="3121"/>
                  </a:cubicBezTo>
                  <a:cubicBezTo>
                    <a:pt x="6513" y="1200"/>
                    <a:pt x="4832" y="-240"/>
                    <a:pt x="2912" y="240"/>
                  </a:cubicBezTo>
                  <a:close/>
                </a:path>
              </a:pathLst>
            </a:custGeom>
            <a:solidFill>
              <a:srgbClr val="4D4D4D"/>
            </a:solidFill>
            <a:ln w="24000" cap="flat">
              <a:noFill/>
              <a:prstDash val="solid"/>
              <a:miter/>
            </a:ln>
          </p:spPr>
          <p:txBody>
            <a:bodyPr rtlCol="0" anchor="ctr"/>
            <a:lstStyle/>
            <a:p>
              <a:endParaRPr lang="es-CO"/>
            </a:p>
          </p:txBody>
        </p:sp>
        <p:sp>
          <p:nvSpPr>
            <p:cNvPr id="94" name="Forma libre: forma 93">
              <a:extLst>
                <a:ext uri="{FF2B5EF4-FFF2-40B4-BE49-F238E27FC236}">
                  <a16:creationId xmlns:a16="http://schemas.microsoft.com/office/drawing/2014/main" id="{751ABF89-BE53-E12A-4218-01A8170297CB}"/>
                </a:ext>
              </a:extLst>
            </p:cNvPr>
            <p:cNvSpPr/>
            <p:nvPr/>
          </p:nvSpPr>
          <p:spPr>
            <a:xfrm>
              <a:off x="4619404" y="2991225"/>
              <a:ext cx="6901" cy="6760"/>
            </a:xfrm>
            <a:custGeom>
              <a:avLst/>
              <a:gdLst>
                <a:gd name="connsiteX0" fmla="*/ 2062 w 6901"/>
                <a:gd name="connsiteY0" fmla="*/ 38 h 6760"/>
                <a:gd name="connsiteX1" fmla="*/ 381 w 6901"/>
                <a:gd name="connsiteY1" fmla="*/ 4600 h 6760"/>
                <a:gd name="connsiteX2" fmla="*/ 3503 w 6901"/>
                <a:gd name="connsiteY2" fmla="*/ 6760 h 6760"/>
                <a:gd name="connsiteX3" fmla="*/ 4943 w 6901"/>
                <a:gd name="connsiteY3" fmla="*/ 6520 h 6760"/>
                <a:gd name="connsiteX4" fmla="*/ 6624 w 6901"/>
                <a:gd name="connsiteY4" fmla="*/ 1959 h 6760"/>
                <a:gd name="connsiteX5" fmla="*/ 2062 w 6901"/>
                <a:gd name="connsiteY5" fmla="*/ 278 h 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1" h="6760">
                  <a:moveTo>
                    <a:pt x="2062" y="38"/>
                  </a:moveTo>
                  <a:cubicBezTo>
                    <a:pt x="381" y="758"/>
                    <a:pt x="-579" y="2919"/>
                    <a:pt x="381" y="4600"/>
                  </a:cubicBezTo>
                  <a:cubicBezTo>
                    <a:pt x="862" y="6040"/>
                    <a:pt x="2302" y="6760"/>
                    <a:pt x="3503" y="6760"/>
                  </a:cubicBezTo>
                  <a:cubicBezTo>
                    <a:pt x="3983" y="6760"/>
                    <a:pt x="4463" y="6760"/>
                    <a:pt x="4943" y="6520"/>
                  </a:cubicBezTo>
                  <a:cubicBezTo>
                    <a:pt x="6624" y="5800"/>
                    <a:pt x="7344" y="3639"/>
                    <a:pt x="6624" y="1959"/>
                  </a:cubicBezTo>
                  <a:cubicBezTo>
                    <a:pt x="5904" y="278"/>
                    <a:pt x="3743" y="-442"/>
                    <a:pt x="2062" y="278"/>
                  </a:cubicBezTo>
                  <a:close/>
                </a:path>
              </a:pathLst>
            </a:custGeom>
            <a:solidFill>
              <a:srgbClr val="4D4D4D"/>
            </a:solidFill>
            <a:ln w="24000" cap="flat">
              <a:noFill/>
              <a:prstDash val="solid"/>
              <a:miter/>
            </a:ln>
          </p:spPr>
          <p:txBody>
            <a:bodyPr rtlCol="0" anchor="ctr"/>
            <a:lstStyle/>
            <a:p>
              <a:endParaRPr lang="es-CO"/>
            </a:p>
          </p:txBody>
        </p:sp>
        <p:sp>
          <p:nvSpPr>
            <p:cNvPr id="95" name="Forma libre: forma 94">
              <a:extLst>
                <a:ext uri="{FF2B5EF4-FFF2-40B4-BE49-F238E27FC236}">
                  <a16:creationId xmlns:a16="http://schemas.microsoft.com/office/drawing/2014/main" id="{3E9A3467-7436-5D97-C08D-1244126DCAE0}"/>
                </a:ext>
              </a:extLst>
            </p:cNvPr>
            <p:cNvSpPr/>
            <p:nvPr/>
          </p:nvSpPr>
          <p:spPr>
            <a:xfrm>
              <a:off x="4504306" y="2835450"/>
              <a:ext cx="150051" cy="128924"/>
            </a:xfrm>
            <a:custGeom>
              <a:avLst/>
              <a:gdLst>
                <a:gd name="connsiteX0" fmla="*/ 137327 w 150051"/>
                <a:gd name="connsiteY0" fmla="*/ 66023 h 128924"/>
                <a:gd name="connsiteX1" fmla="*/ 144050 w 150051"/>
                <a:gd name="connsiteY1" fmla="*/ 40334 h 128924"/>
                <a:gd name="connsiteX2" fmla="*/ 103716 w 150051"/>
                <a:gd name="connsiteY2" fmla="*/ 0 h 128924"/>
                <a:gd name="connsiteX3" fmla="*/ 72025 w 150051"/>
                <a:gd name="connsiteY3" fmla="*/ 15365 h 128924"/>
                <a:gd name="connsiteX4" fmla="*/ 40334 w 150051"/>
                <a:gd name="connsiteY4" fmla="*/ 0 h 128924"/>
                <a:gd name="connsiteX5" fmla="*/ 0 w 150051"/>
                <a:gd name="connsiteY5" fmla="*/ 40334 h 128924"/>
                <a:gd name="connsiteX6" fmla="*/ 70104 w 150051"/>
                <a:gd name="connsiteY6" fmla="*/ 128444 h 128924"/>
                <a:gd name="connsiteX7" fmla="*/ 72025 w 150051"/>
                <a:gd name="connsiteY7" fmla="*/ 128924 h 128924"/>
                <a:gd name="connsiteX8" fmla="*/ 73945 w 150051"/>
                <a:gd name="connsiteY8" fmla="*/ 128444 h 128924"/>
                <a:gd name="connsiteX9" fmla="*/ 95793 w 150051"/>
                <a:gd name="connsiteY9" fmla="*/ 112839 h 128924"/>
                <a:gd name="connsiteX10" fmla="*/ 118601 w 150051"/>
                <a:gd name="connsiteY10" fmla="*/ 122682 h 128924"/>
                <a:gd name="connsiteX11" fmla="*/ 150052 w 150051"/>
                <a:gd name="connsiteY11" fmla="*/ 91231 h 128924"/>
                <a:gd name="connsiteX12" fmla="*/ 137327 w 150051"/>
                <a:gd name="connsiteY12" fmla="*/ 66023 h 128924"/>
                <a:gd name="connsiteX13" fmla="*/ 72265 w 150051"/>
                <a:gd name="connsiteY13" fmla="*/ 121482 h 128924"/>
                <a:gd name="connsiteX14" fmla="*/ 7203 w 150051"/>
                <a:gd name="connsiteY14" fmla="*/ 40334 h 128924"/>
                <a:gd name="connsiteX15" fmla="*/ 40574 w 150051"/>
                <a:gd name="connsiteY15" fmla="*/ 6962 h 128924"/>
                <a:gd name="connsiteX16" fmla="*/ 69144 w 150051"/>
                <a:gd name="connsiteY16" fmla="*/ 23528 h 128924"/>
                <a:gd name="connsiteX17" fmla="*/ 75146 w 150051"/>
                <a:gd name="connsiteY17" fmla="*/ 23528 h 128924"/>
                <a:gd name="connsiteX18" fmla="*/ 103956 w 150051"/>
                <a:gd name="connsiteY18" fmla="*/ 6962 h 128924"/>
                <a:gd name="connsiteX19" fmla="*/ 137327 w 150051"/>
                <a:gd name="connsiteY19" fmla="*/ 40334 h 128924"/>
                <a:gd name="connsiteX20" fmla="*/ 131325 w 150051"/>
                <a:gd name="connsiteY20" fmla="*/ 62662 h 128924"/>
                <a:gd name="connsiteX21" fmla="*/ 118601 w 150051"/>
                <a:gd name="connsiteY21" fmla="*/ 60021 h 128924"/>
                <a:gd name="connsiteX22" fmla="*/ 87150 w 150051"/>
                <a:gd name="connsiteY22" fmla="*/ 91471 h 128924"/>
                <a:gd name="connsiteX23" fmla="*/ 91471 w 150051"/>
                <a:gd name="connsiteY23" fmla="*/ 107317 h 128924"/>
                <a:gd name="connsiteX24" fmla="*/ 72025 w 150051"/>
                <a:gd name="connsiteY24" fmla="*/ 121482 h 128924"/>
                <a:gd name="connsiteX25" fmla="*/ 118841 w 150051"/>
                <a:gd name="connsiteY25" fmla="*/ 115720 h 128924"/>
                <a:gd name="connsiteX26" fmla="*/ 94353 w 150051"/>
                <a:gd name="connsiteY26" fmla="*/ 91231 h 128924"/>
                <a:gd name="connsiteX27" fmla="*/ 118841 w 150051"/>
                <a:gd name="connsiteY27" fmla="*/ 66743 h 128924"/>
                <a:gd name="connsiteX28" fmla="*/ 143089 w 150051"/>
                <a:gd name="connsiteY28" fmla="*/ 91231 h 128924"/>
                <a:gd name="connsiteX29" fmla="*/ 118841 w 150051"/>
                <a:gd name="connsiteY29" fmla="*/ 115720 h 12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0051" h="128924">
                  <a:moveTo>
                    <a:pt x="137327" y="66023"/>
                  </a:moveTo>
                  <a:cubicBezTo>
                    <a:pt x="141409" y="57860"/>
                    <a:pt x="144050" y="48977"/>
                    <a:pt x="144050" y="40334"/>
                  </a:cubicBezTo>
                  <a:cubicBezTo>
                    <a:pt x="144050" y="18006"/>
                    <a:pt x="126043" y="0"/>
                    <a:pt x="103716" y="0"/>
                  </a:cubicBezTo>
                  <a:cubicBezTo>
                    <a:pt x="91471" y="0"/>
                    <a:pt x="79708" y="5762"/>
                    <a:pt x="72025" y="15365"/>
                  </a:cubicBezTo>
                  <a:cubicBezTo>
                    <a:pt x="64582" y="5762"/>
                    <a:pt x="52818" y="0"/>
                    <a:pt x="40334" y="0"/>
                  </a:cubicBezTo>
                  <a:cubicBezTo>
                    <a:pt x="18247" y="0"/>
                    <a:pt x="0" y="18006"/>
                    <a:pt x="0" y="40334"/>
                  </a:cubicBezTo>
                  <a:cubicBezTo>
                    <a:pt x="0" y="85229"/>
                    <a:pt x="67223" y="126764"/>
                    <a:pt x="70104" y="128444"/>
                  </a:cubicBezTo>
                  <a:cubicBezTo>
                    <a:pt x="70584" y="128924"/>
                    <a:pt x="71305" y="128924"/>
                    <a:pt x="72025" y="128924"/>
                  </a:cubicBezTo>
                  <a:cubicBezTo>
                    <a:pt x="72745" y="128924"/>
                    <a:pt x="73225" y="128924"/>
                    <a:pt x="73945" y="128444"/>
                  </a:cubicBezTo>
                  <a:cubicBezTo>
                    <a:pt x="74906" y="127724"/>
                    <a:pt x="84269" y="121962"/>
                    <a:pt x="95793" y="112839"/>
                  </a:cubicBezTo>
                  <a:cubicBezTo>
                    <a:pt x="101555" y="118841"/>
                    <a:pt x="109478" y="122682"/>
                    <a:pt x="118601" y="122682"/>
                  </a:cubicBezTo>
                  <a:cubicBezTo>
                    <a:pt x="135887" y="122682"/>
                    <a:pt x="150052" y="108517"/>
                    <a:pt x="150052" y="91231"/>
                  </a:cubicBezTo>
                  <a:cubicBezTo>
                    <a:pt x="150052" y="80908"/>
                    <a:pt x="145010" y="71785"/>
                    <a:pt x="137327" y="66023"/>
                  </a:cubicBezTo>
                  <a:close/>
                  <a:moveTo>
                    <a:pt x="72265" y="121482"/>
                  </a:moveTo>
                  <a:cubicBezTo>
                    <a:pt x="61701" y="114519"/>
                    <a:pt x="7203" y="77307"/>
                    <a:pt x="7203" y="40334"/>
                  </a:cubicBezTo>
                  <a:cubicBezTo>
                    <a:pt x="7203" y="21848"/>
                    <a:pt x="22088" y="6962"/>
                    <a:pt x="40574" y="6962"/>
                  </a:cubicBezTo>
                  <a:cubicBezTo>
                    <a:pt x="52338" y="6962"/>
                    <a:pt x="63382" y="13205"/>
                    <a:pt x="69144" y="23528"/>
                  </a:cubicBezTo>
                  <a:cubicBezTo>
                    <a:pt x="70344" y="25689"/>
                    <a:pt x="73945" y="25689"/>
                    <a:pt x="75146" y="23528"/>
                  </a:cubicBezTo>
                  <a:cubicBezTo>
                    <a:pt x="81148" y="13445"/>
                    <a:pt x="92192" y="6962"/>
                    <a:pt x="103956" y="6962"/>
                  </a:cubicBezTo>
                  <a:cubicBezTo>
                    <a:pt x="122202" y="6962"/>
                    <a:pt x="137327" y="21848"/>
                    <a:pt x="137327" y="40334"/>
                  </a:cubicBezTo>
                  <a:cubicBezTo>
                    <a:pt x="137327" y="47776"/>
                    <a:pt x="135167" y="55219"/>
                    <a:pt x="131325" y="62662"/>
                  </a:cubicBezTo>
                  <a:cubicBezTo>
                    <a:pt x="127484" y="60981"/>
                    <a:pt x="123162" y="60021"/>
                    <a:pt x="118601" y="60021"/>
                  </a:cubicBezTo>
                  <a:cubicBezTo>
                    <a:pt x="101315" y="60021"/>
                    <a:pt x="87150" y="74186"/>
                    <a:pt x="87150" y="91471"/>
                  </a:cubicBezTo>
                  <a:cubicBezTo>
                    <a:pt x="87150" y="97233"/>
                    <a:pt x="88831" y="102755"/>
                    <a:pt x="91471" y="107317"/>
                  </a:cubicBezTo>
                  <a:cubicBezTo>
                    <a:pt x="82829" y="114279"/>
                    <a:pt x="75386" y="119321"/>
                    <a:pt x="72025" y="121482"/>
                  </a:cubicBezTo>
                  <a:close/>
                  <a:moveTo>
                    <a:pt x="118841" y="115720"/>
                  </a:moveTo>
                  <a:cubicBezTo>
                    <a:pt x="105396" y="115720"/>
                    <a:pt x="94353" y="104676"/>
                    <a:pt x="94353" y="91231"/>
                  </a:cubicBezTo>
                  <a:cubicBezTo>
                    <a:pt x="94353" y="77787"/>
                    <a:pt x="105396" y="66743"/>
                    <a:pt x="118841" y="66743"/>
                  </a:cubicBezTo>
                  <a:cubicBezTo>
                    <a:pt x="132286" y="66743"/>
                    <a:pt x="143089" y="77787"/>
                    <a:pt x="143089" y="91231"/>
                  </a:cubicBezTo>
                  <a:cubicBezTo>
                    <a:pt x="143089" y="104676"/>
                    <a:pt x="132286" y="115720"/>
                    <a:pt x="118841" y="115720"/>
                  </a:cubicBezTo>
                  <a:close/>
                </a:path>
              </a:pathLst>
            </a:custGeom>
            <a:solidFill>
              <a:srgbClr val="4D4D4D"/>
            </a:solidFill>
            <a:ln w="24000" cap="flat">
              <a:noFill/>
              <a:prstDash val="solid"/>
              <a:miter/>
            </a:ln>
          </p:spPr>
          <p:txBody>
            <a:bodyPr rtlCol="0" anchor="ctr"/>
            <a:lstStyle/>
            <a:p>
              <a:endParaRPr lang="es-CO"/>
            </a:p>
          </p:txBody>
        </p:sp>
        <p:sp>
          <p:nvSpPr>
            <p:cNvPr id="96" name="Forma libre: forma 95">
              <a:extLst>
                <a:ext uri="{FF2B5EF4-FFF2-40B4-BE49-F238E27FC236}">
                  <a16:creationId xmlns:a16="http://schemas.microsoft.com/office/drawing/2014/main" id="{91A8D530-1519-87CB-A6B1-4B5E66F28D45}"/>
                </a:ext>
              </a:extLst>
            </p:cNvPr>
            <p:cNvSpPr/>
            <p:nvPr/>
          </p:nvSpPr>
          <p:spPr>
            <a:xfrm>
              <a:off x="4607782" y="2911076"/>
              <a:ext cx="30730" cy="31450"/>
            </a:xfrm>
            <a:custGeom>
              <a:avLst/>
              <a:gdLst>
                <a:gd name="connsiteX0" fmla="*/ 27370 w 30730"/>
                <a:gd name="connsiteY0" fmla="*/ 12004 h 31450"/>
                <a:gd name="connsiteX1" fmla="*/ 18727 w 30730"/>
                <a:gd name="connsiteY1" fmla="*/ 12004 h 31450"/>
                <a:gd name="connsiteX2" fmla="*/ 18727 w 30730"/>
                <a:gd name="connsiteY2" fmla="*/ 3361 h 31450"/>
                <a:gd name="connsiteX3" fmla="*/ 15366 w 30730"/>
                <a:gd name="connsiteY3" fmla="*/ 0 h 31450"/>
                <a:gd name="connsiteX4" fmla="*/ 12004 w 30730"/>
                <a:gd name="connsiteY4" fmla="*/ 3361 h 31450"/>
                <a:gd name="connsiteX5" fmla="*/ 12004 w 30730"/>
                <a:gd name="connsiteY5" fmla="*/ 12004 h 31450"/>
                <a:gd name="connsiteX6" fmla="*/ 3362 w 30730"/>
                <a:gd name="connsiteY6" fmla="*/ 12004 h 31450"/>
                <a:gd name="connsiteX7" fmla="*/ 0 w 30730"/>
                <a:gd name="connsiteY7" fmla="*/ 15605 h 31450"/>
                <a:gd name="connsiteX8" fmla="*/ 3362 w 30730"/>
                <a:gd name="connsiteY8" fmla="*/ 19207 h 31450"/>
                <a:gd name="connsiteX9" fmla="*/ 12004 w 30730"/>
                <a:gd name="connsiteY9" fmla="*/ 19207 h 31450"/>
                <a:gd name="connsiteX10" fmla="*/ 12004 w 30730"/>
                <a:gd name="connsiteY10" fmla="*/ 27850 h 31450"/>
                <a:gd name="connsiteX11" fmla="*/ 15366 w 30730"/>
                <a:gd name="connsiteY11" fmla="*/ 31451 h 31450"/>
                <a:gd name="connsiteX12" fmla="*/ 18727 w 30730"/>
                <a:gd name="connsiteY12" fmla="*/ 27850 h 31450"/>
                <a:gd name="connsiteX13" fmla="*/ 18727 w 30730"/>
                <a:gd name="connsiteY13" fmla="*/ 19207 h 31450"/>
                <a:gd name="connsiteX14" fmla="*/ 27370 w 30730"/>
                <a:gd name="connsiteY14" fmla="*/ 19207 h 31450"/>
                <a:gd name="connsiteX15" fmla="*/ 30731 w 30730"/>
                <a:gd name="connsiteY15" fmla="*/ 15605 h 31450"/>
                <a:gd name="connsiteX16" fmla="*/ 27370 w 30730"/>
                <a:gd name="connsiteY16" fmla="*/ 12004 h 3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30" h="31450">
                  <a:moveTo>
                    <a:pt x="27370" y="12004"/>
                  </a:moveTo>
                  <a:lnTo>
                    <a:pt x="18727" y="12004"/>
                  </a:lnTo>
                  <a:lnTo>
                    <a:pt x="18727" y="3361"/>
                  </a:lnTo>
                  <a:cubicBezTo>
                    <a:pt x="18727" y="1441"/>
                    <a:pt x="17286" y="0"/>
                    <a:pt x="15366" y="0"/>
                  </a:cubicBezTo>
                  <a:cubicBezTo>
                    <a:pt x="13445" y="0"/>
                    <a:pt x="12004" y="1441"/>
                    <a:pt x="12004" y="3361"/>
                  </a:cubicBezTo>
                  <a:lnTo>
                    <a:pt x="12004" y="12004"/>
                  </a:lnTo>
                  <a:lnTo>
                    <a:pt x="3362" y="12004"/>
                  </a:lnTo>
                  <a:cubicBezTo>
                    <a:pt x="1441" y="12004"/>
                    <a:pt x="0" y="13685"/>
                    <a:pt x="0" y="15605"/>
                  </a:cubicBezTo>
                  <a:cubicBezTo>
                    <a:pt x="0" y="17526"/>
                    <a:pt x="1441" y="19207"/>
                    <a:pt x="3362" y="19207"/>
                  </a:cubicBezTo>
                  <a:lnTo>
                    <a:pt x="12004" y="19207"/>
                  </a:lnTo>
                  <a:lnTo>
                    <a:pt x="12004" y="27850"/>
                  </a:lnTo>
                  <a:cubicBezTo>
                    <a:pt x="12004" y="29770"/>
                    <a:pt x="13445" y="31451"/>
                    <a:pt x="15366" y="31451"/>
                  </a:cubicBezTo>
                  <a:cubicBezTo>
                    <a:pt x="17286" y="31451"/>
                    <a:pt x="18727" y="30010"/>
                    <a:pt x="18727" y="27850"/>
                  </a:cubicBezTo>
                  <a:lnTo>
                    <a:pt x="18727" y="19207"/>
                  </a:lnTo>
                  <a:lnTo>
                    <a:pt x="27370" y="19207"/>
                  </a:lnTo>
                  <a:cubicBezTo>
                    <a:pt x="29290" y="19207"/>
                    <a:pt x="30731" y="17766"/>
                    <a:pt x="30731" y="15605"/>
                  </a:cubicBezTo>
                  <a:cubicBezTo>
                    <a:pt x="30731" y="13685"/>
                    <a:pt x="29290" y="12004"/>
                    <a:pt x="27370" y="12004"/>
                  </a:cubicBezTo>
                  <a:close/>
                </a:path>
              </a:pathLst>
            </a:custGeom>
            <a:solidFill>
              <a:srgbClr val="C69F41"/>
            </a:solidFill>
            <a:ln w="24000" cap="flat">
              <a:noFill/>
              <a:prstDash val="solid"/>
              <a:miter/>
            </a:ln>
          </p:spPr>
          <p:txBody>
            <a:bodyPr rtlCol="0" anchor="ctr"/>
            <a:lstStyle/>
            <a:p>
              <a:endParaRPr lang="es-CO"/>
            </a:p>
          </p:txBody>
        </p:sp>
      </p:grpSp>
      <p:grpSp>
        <p:nvGrpSpPr>
          <p:cNvPr id="97" name="Gráfico 2">
            <a:extLst>
              <a:ext uri="{FF2B5EF4-FFF2-40B4-BE49-F238E27FC236}">
                <a16:creationId xmlns:a16="http://schemas.microsoft.com/office/drawing/2014/main" id="{44243CEC-3C26-C919-B637-BF2887F6494B}"/>
              </a:ext>
            </a:extLst>
          </p:cNvPr>
          <p:cNvGrpSpPr>
            <a:grpSpLocks noChangeAspect="1"/>
          </p:cNvGrpSpPr>
          <p:nvPr/>
        </p:nvGrpSpPr>
        <p:grpSpPr>
          <a:xfrm>
            <a:off x="6803173" y="572236"/>
            <a:ext cx="413607" cy="414039"/>
            <a:chOff x="2584846" y="2805440"/>
            <a:chExt cx="229999" cy="230239"/>
          </a:xfrm>
        </p:grpSpPr>
        <p:sp>
          <p:nvSpPr>
            <p:cNvPr id="98" name="Forma libre: forma 97">
              <a:extLst>
                <a:ext uri="{FF2B5EF4-FFF2-40B4-BE49-F238E27FC236}">
                  <a16:creationId xmlns:a16="http://schemas.microsoft.com/office/drawing/2014/main" id="{C0F616FF-093B-71BC-4235-B601D6B6AE4D}"/>
                </a:ext>
              </a:extLst>
            </p:cNvPr>
            <p:cNvSpPr/>
            <p:nvPr/>
          </p:nvSpPr>
          <p:spPr>
            <a:xfrm>
              <a:off x="2584846" y="2805440"/>
              <a:ext cx="229999" cy="230239"/>
            </a:xfrm>
            <a:custGeom>
              <a:avLst/>
              <a:gdLst>
                <a:gd name="connsiteX0" fmla="*/ 209112 w 229999"/>
                <a:gd name="connsiteY0" fmla="*/ 20887 h 230239"/>
                <a:gd name="connsiteX1" fmla="*/ 103716 w 229999"/>
                <a:gd name="connsiteY1" fmla="*/ 20887 h 230239"/>
                <a:gd name="connsiteX2" fmla="*/ 97954 w 229999"/>
                <a:gd name="connsiteY2" fmla="*/ 17766 h 230239"/>
                <a:gd name="connsiteX3" fmla="*/ 90271 w 229999"/>
                <a:gd name="connsiteY3" fmla="*/ 6242 h 230239"/>
                <a:gd name="connsiteX4" fmla="*/ 78747 w 229999"/>
                <a:gd name="connsiteY4" fmla="*/ 0 h 230239"/>
                <a:gd name="connsiteX5" fmla="*/ 24489 w 229999"/>
                <a:gd name="connsiteY5" fmla="*/ 0 h 230239"/>
                <a:gd name="connsiteX6" fmla="*/ 0 w 229999"/>
                <a:gd name="connsiteY6" fmla="*/ 24488 h 230239"/>
                <a:gd name="connsiteX7" fmla="*/ 0 w 229999"/>
                <a:gd name="connsiteY7" fmla="*/ 160375 h 230239"/>
                <a:gd name="connsiteX8" fmla="*/ 20887 w 229999"/>
                <a:gd name="connsiteY8" fmla="*/ 181262 h 230239"/>
                <a:gd name="connsiteX9" fmla="*/ 111398 w 229999"/>
                <a:gd name="connsiteY9" fmla="*/ 181262 h 230239"/>
                <a:gd name="connsiteX10" fmla="*/ 111398 w 229999"/>
                <a:gd name="connsiteY10" fmla="*/ 202150 h 230239"/>
                <a:gd name="connsiteX11" fmla="*/ 90511 w 229999"/>
                <a:gd name="connsiteY11" fmla="*/ 202150 h 230239"/>
                <a:gd name="connsiteX12" fmla="*/ 77066 w 229999"/>
                <a:gd name="connsiteY12" fmla="*/ 212713 h 230239"/>
                <a:gd name="connsiteX13" fmla="*/ 3361 w 229999"/>
                <a:gd name="connsiteY13" fmla="*/ 212713 h 230239"/>
                <a:gd name="connsiteX14" fmla="*/ 0 w 229999"/>
                <a:gd name="connsiteY14" fmla="*/ 216314 h 230239"/>
                <a:gd name="connsiteX15" fmla="*/ 3361 w 229999"/>
                <a:gd name="connsiteY15" fmla="*/ 219916 h 230239"/>
                <a:gd name="connsiteX16" fmla="*/ 77066 w 229999"/>
                <a:gd name="connsiteY16" fmla="*/ 219916 h 230239"/>
                <a:gd name="connsiteX17" fmla="*/ 90511 w 229999"/>
                <a:gd name="connsiteY17" fmla="*/ 230239 h 230239"/>
                <a:gd name="connsiteX18" fmla="*/ 139248 w 229999"/>
                <a:gd name="connsiteY18" fmla="*/ 230239 h 230239"/>
                <a:gd name="connsiteX19" fmla="*/ 152693 w 229999"/>
                <a:gd name="connsiteY19" fmla="*/ 219916 h 230239"/>
                <a:gd name="connsiteX20" fmla="*/ 226398 w 229999"/>
                <a:gd name="connsiteY20" fmla="*/ 219916 h 230239"/>
                <a:gd name="connsiteX21" fmla="*/ 229999 w 229999"/>
                <a:gd name="connsiteY21" fmla="*/ 216314 h 230239"/>
                <a:gd name="connsiteX22" fmla="*/ 226398 w 229999"/>
                <a:gd name="connsiteY22" fmla="*/ 212713 h 230239"/>
                <a:gd name="connsiteX23" fmla="*/ 152693 w 229999"/>
                <a:gd name="connsiteY23" fmla="*/ 212713 h 230239"/>
                <a:gd name="connsiteX24" fmla="*/ 139248 w 229999"/>
                <a:gd name="connsiteY24" fmla="*/ 202150 h 230239"/>
                <a:gd name="connsiteX25" fmla="*/ 118361 w 229999"/>
                <a:gd name="connsiteY25" fmla="*/ 202150 h 230239"/>
                <a:gd name="connsiteX26" fmla="*/ 118361 w 229999"/>
                <a:gd name="connsiteY26" fmla="*/ 181262 h 230239"/>
                <a:gd name="connsiteX27" fmla="*/ 208872 w 229999"/>
                <a:gd name="connsiteY27" fmla="*/ 181262 h 230239"/>
                <a:gd name="connsiteX28" fmla="*/ 229759 w 229999"/>
                <a:gd name="connsiteY28" fmla="*/ 160375 h 230239"/>
                <a:gd name="connsiteX29" fmla="*/ 229759 w 229999"/>
                <a:gd name="connsiteY29" fmla="*/ 41774 h 230239"/>
                <a:gd name="connsiteX30" fmla="*/ 208872 w 229999"/>
                <a:gd name="connsiteY30" fmla="*/ 20887 h 230239"/>
                <a:gd name="connsiteX31" fmla="*/ 146450 w 229999"/>
                <a:gd name="connsiteY31" fmla="*/ 216074 h 230239"/>
                <a:gd name="connsiteX32" fmla="*/ 139488 w 229999"/>
                <a:gd name="connsiteY32" fmla="*/ 223037 h 230239"/>
                <a:gd name="connsiteX33" fmla="*/ 90751 w 229999"/>
                <a:gd name="connsiteY33" fmla="*/ 223037 h 230239"/>
                <a:gd name="connsiteX34" fmla="*/ 83789 w 229999"/>
                <a:gd name="connsiteY34" fmla="*/ 216074 h 230239"/>
                <a:gd name="connsiteX35" fmla="*/ 90751 w 229999"/>
                <a:gd name="connsiteY35" fmla="*/ 209112 h 230239"/>
                <a:gd name="connsiteX36" fmla="*/ 139488 w 229999"/>
                <a:gd name="connsiteY36" fmla="*/ 209112 h 230239"/>
                <a:gd name="connsiteX37" fmla="*/ 146450 w 229999"/>
                <a:gd name="connsiteY37" fmla="*/ 216074 h 230239"/>
                <a:gd name="connsiteX38" fmla="*/ 223037 w 229999"/>
                <a:gd name="connsiteY38" fmla="*/ 160375 h 230239"/>
                <a:gd name="connsiteX39" fmla="*/ 209112 w 229999"/>
                <a:gd name="connsiteY39" fmla="*/ 174300 h 230239"/>
                <a:gd name="connsiteX40" fmla="*/ 20887 w 229999"/>
                <a:gd name="connsiteY40" fmla="*/ 174300 h 230239"/>
                <a:gd name="connsiteX41" fmla="*/ 6962 w 229999"/>
                <a:gd name="connsiteY41" fmla="*/ 160375 h 230239"/>
                <a:gd name="connsiteX42" fmla="*/ 6962 w 229999"/>
                <a:gd name="connsiteY42" fmla="*/ 87150 h 230239"/>
                <a:gd name="connsiteX43" fmla="*/ 20887 w 229999"/>
                <a:gd name="connsiteY43" fmla="*/ 73225 h 230239"/>
                <a:gd name="connsiteX44" fmla="*/ 126284 w 229999"/>
                <a:gd name="connsiteY44" fmla="*/ 73225 h 230239"/>
                <a:gd name="connsiteX45" fmla="*/ 137808 w 229999"/>
                <a:gd name="connsiteY45" fmla="*/ 67223 h 230239"/>
                <a:gd name="connsiteX46" fmla="*/ 145490 w 229999"/>
                <a:gd name="connsiteY46" fmla="*/ 55459 h 230239"/>
                <a:gd name="connsiteX47" fmla="*/ 151252 w 229999"/>
                <a:gd name="connsiteY47" fmla="*/ 52338 h 230239"/>
                <a:gd name="connsiteX48" fmla="*/ 205511 w 229999"/>
                <a:gd name="connsiteY48" fmla="*/ 52338 h 230239"/>
                <a:gd name="connsiteX49" fmla="*/ 223037 w 229999"/>
                <a:gd name="connsiteY49" fmla="*/ 69864 h 230239"/>
                <a:gd name="connsiteX50" fmla="*/ 223037 w 229999"/>
                <a:gd name="connsiteY50" fmla="*/ 160375 h 230239"/>
                <a:gd name="connsiteX51" fmla="*/ 205511 w 229999"/>
                <a:gd name="connsiteY51" fmla="*/ 45376 h 230239"/>
                <a:gd name="connsiteX52" fmla="*/ 151252 w 229999"/>
                <a:gd name="connsiteY52" fmla="*/ 45376 h 230239"/>
                <a:gd name="connsiteX53" fmla="*/ 139728 w 229999"/>
                <a:gd name="connsiteY53" fmla="*/ 51618 h 230239"/>
                <a:gd name="connsiteX54" fmla="*/ 132045 w 229999"/>
                <a:gd name="connsiteY54" fmla="*/ 63142 h 230239"/>
                <a:gd name="connsiteX55" fmla="*/ 126284 w 229999"/>
                <a:gd name="connsiteY55" fmla="*/ 66263 h 230239"/>
                <a:gd name="connsiteX56" fmla="*/ 20887 w 229999"/>
                <a:gd name="connsiteY56" fmla="*/ 66263 h 230239"/>
                <a:gd name="connsiteX57" fmla="*/ 6962 w 229999"/>
                <a:gd name="connsiteY57" fmla="*/ 71545 h 230239"/>
                <a:gd name="connsiteX58" fmla="*/ 6962 w 229999"/>
                <a:gd name="connsiteY58" fmla="*/ 24488 h 230239"/>
                <a:gd name="connsiteX59" fmla="*/ 24489 w 229999"/>
                <a:gd name="connsiteY59" fmla="*/ 6962 h 230239"/>
                <a:gd name="connsiteX60" fmla="*/ 78747 w 229999"/>
                <a:gd name="connsiteY60" fmla="*/ 6962 h 230239"/>
                <a:gd name="connsiteX61" fmla="*/ 84509 w 229999"/>
                <a:gd name="connsiteY61" fmla="*/ 10083 h 230239"/>
                <a:gd name="connsiteX62" fmla="*/ 92192 w 229999"/>
                <a:gd name="connsiteY62" fmla="*/ 21607 h 230239"/>
                <a:gd name="connsiteX63" fmla="*/ 103716 w 229999"/>
                <a:gd name="connsiteY63" fmla="*/ 27850 h 230239"/>
                <a:gd name="connsiteX64" fmla="*/ 209112 w 229999"/>
                <a:gd name="connsiteY64" fmla="*/ 27850 h 230239"/>
                <a:gd name="connsiteX65" fmla="*/ 223037 w 229999"/>
                <a:gd name="connsiteY65" fmla="*/ 41774 h 230239"/>
                <a:gd name="connsiteX66" fmla="*/ 223037 w 229999"/>
                <a:gd name="connsiteY66" fmla="*/ 52578 h 230239"/>
                <a:gd name="connsiteX67" fmla="*/ 205511 w 229999"/>
                <a:gd name="connsiteY67" fmla="*/ 45136 h 23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9999" h="230239">
                  <a:moveTo>
                    <a:pt x="209112" y="20887"/>
                  </a:moveTo>
                  <a:lnTo>
                    <a:pt x="103716" y="20887"/>
                  </a:lnTo>
                  <a:cubicBezTo>
                    <a:pt x="101315" y="20887"/>
                    <a:pt x="99154" y="19687"/>
                    <a:pt x="97954" y="17766"/>
                  </a:cubicBezTo>
                  <a:lnTo>
                    <a:pt x="90271" y="6242"/>
                  </a:lnTo>
                  <a:cubicBezTo>
                    <a:pt x="87630" y="2401"/>
                    <a:pt x="83309" y="0"/>
                    <a:pt x="78747" y="0"/>
                  </a:cubicBezTo>
                  <a:lnTo>
                    <a:pt x="24489" y="0"/>
                  </a:lnTo>
                  <a:cubicBezTo>
                    <a:pt x="11044" y="0"/>
                    <a:pt x="0" y="11044"/>
                    <a:pt x="0" y="24488"/>
                  </a:cubicBezTo>
                  <a:lnTo>
                    <a:pt x="0" y="160375"/>
                  </a:lnTo>
                  <a:cubicBezTo>
                    <a:pt x="0" y="171899"/>
                    <a:pt x="9363" y="181262"/>
                    <a:pt x="20887" y="181262"/>
                  </a:cubicBezTo>
                  <a:lnTo>
                    <a:pt x="111398" y="181262"/>
                  </a:lnTo>
                  <a:lnTo>
                    <a:pt x="111398" y="202150"/>
                  </a:lnTo>
                  <a:lnTo>
                    <a:pt x="90511" y="202150"/>
                  </a:lnTo>
                  <a:cubicBezTo>
                    <a:pt x="84029" y="202150"/>
                    <a:pt x="78507" y="206711"/>
                    <a:pt x="77066" y="212713"/>
                  </a:cubicBezTo>
                  <a:lnTo>
                    <a:pt x="3361" y="212713"/>
                  </a:lnTo>
                  <a:cubicBezTo>
                    <a:pt x="1441" y="212713"/>
                    <a:pt x="0" y="214154"/>
                    <a:pt x="0" y="216314"/>
                  </a:cubicBezTo>
                  <a:cubicBezTo>
                    <a:pt x="0" y="218475"/>
                    <a:pt x="1441" y="219916"/>
                    <a:pt x="3361" y="219916"/>
                  </a:cubicBezTo>
                  <a:lnTo>
                    <a:pt x="77066" y="219916"/>
                  </a:lnTo>
                  <a:cubicBezTo>
                    <a:pt x="78507" y="225918"/>
                    <a:pt x="84029" y="230239"/>
                    <a:pt x="90511" y="230239"/>
                  </a:cubicBezTo>
                  <a:lnTo>
                    <a:pt x="139248" y="230239"/>
                  </a:lnTo>
                  <a:cubicBezTo>
                    <a:pt x="145730" y="230239"/>
                    <a:pt x="151252" y="225678"/>
                    <a:pt x="152693" y="219916"/>
                  </a:cubicBezTo>
                  <a:lnTo>
                    <a:pt x="226398" y="219916"/>
                  </a:lnTo>
                  <a:cubicBezTo>
                    <a:pt x="228319" y="219916"/>
                    <a:pt x="229999" y="218235"/>
                    <a:pt x="229999" y="216314"/>
                  </a:cubicBezTo>
                  <a:cubicBezTo>
                    <a:pt x="229999" y="214394"/>
                    <a:pt x="228559" y="212713"/>
                    <a:pt x="226398" y="212713"/>
                  </a:cubicBezTo>
                  <a:lnTo>
                    <a:pt x="152693" y="212713"/>
                  </a:lnTo>
                  <a:cubicBezTo>
                    <a:pt x="151252" y="206711"/>
                    <a:pt x="145730" y="202150"/>
                    <a:pt x="139248" y="202150"/>
                  </a:cubicBezTo>
                  <a:lnTo>
                    <a:pt x="118361" y="202150"/>
                  </a:lnTo>
                  <a:lnTo>
                    <a:pt x="118361" y="181262"/>
                  </a:lnTo>
                  <a:lnTo>
                    <a:pt x="208872" y="181262"/>
                  </a:lnTo>
                  <a:cubicBezTo>
                    <a:pt x="220396" y="181262"/>
                    <a:pt x="229759" y="171899"/>
                    <a:pt x="229759" y="160375"/>
                  </a:cubicBezTo>
                  <a:lnTo>
                    <a:pt x="229759" y="41774"/>
                  </a:lnTo>
                  <a:cubicBezTo>
                    <a:pt x="229759" y="30250"/>
                    <a:pt x="220396" y="20887"/>
                    <a:pt x="208872" y="20887"/>
                  </a:cubicBezTo>
                  <a:close/>
                  <a:moveTo>
                    <a:pt x="146450" y="216074"/>
                  </a:moveTo>
                  <a:cubicBezTo>
                    <a:pt x="146450" y="219916"/>
                    <a:pt x="143329" y="223037"/>
                    <a:pt x="139488" y="223037"/>
                  </a:cubicBezTo>
                  <a:lnTo>
                    <a:pt x="90751" y="223037"/>
                  </a:lnTo>
                  <a:cubicBezTo>
                    <a:pt x="86910" y="223037"/>
                    <a:pt x="83789" y="219916"/>
                    <a:pt x="83789" y="216074"/>
                  </a:cubicBezTo>
                  <a:cubicBezTo>
                    <a:pt x="83789" y="212233"/>
                    <a:pt x="86910" y="209112"/>
                    <a:pt x="90751" y="209112"/>
                  </a:cubicBezTo>
                  <a:lnTo>
                    <a:pt x="139488" y="209112"/>
                  </a:lnTo>
                  <a:cubicBezTo>
                    <a:pt x="143329" y="209112"/>
                    <a:pt x="146450" y="212233"/>
                    <a:pt x="146450" y="216074"/>
                  </a:cubicBezTo>
                  <a:close/>
                  <a:moveTo>
                    <a:pt x="223037" y="160375"/>
                  </a:moveTo>
                  <a:cubicBezTo>
                    <a:pt x="223037" y="168058"/>
                    <a:pt x="216795" y="174300"/>
                    <a:pt x="209112" y="174300"/>
                  </a:cubicBezTo>
                  <a:lnTo>
                    <a:pt x="20887" y="174300"/>
                  </a:lnTo>
                  <a:cubicBezTo>
                    <a:pt x="13205" y="174300"/>
                    <a:pt x="6962" y="168058"/>
                    <a:pt x="6962" y="160375"/>
                  </a:cubicBezTo>
                  <a:lnTo>
                    <a:pt x="6962" y="87150"/>
                  </a:lnTo>
                  <a:cubicBezTo>
                    <a:pt x="6962" y="79467"/>
                    <a:pt x="13205" y="73225"/>
                    <a:pt x="20887" y="73225"/>
                  </a:cubicBezTo>
                  <a:lnTo>
                    <a:pt x="126284" y="73225"/>
                  </a:lnTo>
                  <a:cubicBezTo>
                    <a:pt x="130845" y="73225"/>
                    <a:pt x="135167" y="71064"/>
                    <a:pt x="137808" y="67223"/>
                  </a:cubicBezTo>
                  <a:lnTo>
                    <a:pt x="145490" y="55459"/>
                  </a:lnTo>
                  <a:cubicBezTo>
                    <a:pt x="146931" y="53538"/>
                    <a:pt x="149091" y="52338"/>
                    <a:pt x="151252" y="52338"/>
                  </a:cubicBezTo>
                  <a:lnTo>
                    <a:pt x="205511" y="52338"/>
                  </a:lnTo>
                  <a:cubicBezTo>
                    <a:pt x="215114" y="52338"/>
                    <a:pt x="223037" y="60261"/>
                    <a:pt x="223037" y="69864"/>
                  </a:cubicBezTo>
                  <a:lnTo>
                    <a:pt x="223037" y="160375"/>
                  </a:lnTo>
                  <a:close/>
                  <a:moveTo>
                    <a:pt x="205511" y="45376"/>
                  </a:moveTo>
                  <a:lnTo>
                    <a:pt x="151252" y="45376"/>
                  </a:lnTo>
                  <a:cubicBezTo>
                    <a:pt x="146690" y="45376"/>
                    <a:pt x="142369" y="47536"/>
                    <a:pt x="139728" y="51618"/>
                  </a:cubicBezTo>
                  <a:lnTo>
                    <a:pt x="132045" y="63142"/>
                  </a:lnTo>
                  <a:cubicBezTo>
                    <a:pt x="130845" y="65062"/>
                    <a:pt x="128684" y="66263"/>
                    <a:pt x="126284" y="66263"/>
                  </a:cubicBezTo>
                  <a:lnTo>
                    <a:pt x="20887" y="66263"/>
                  </a:lnTo>
                  <a:cubicBezTo>
                    <a:pt x="15605" y="66263"/>
                    <a:pt x="10564" y="68424"/>
                    <a:pt x="6962" y="71545"/>
                  </a:cubicBezTo>
                  <a:lnTo>
                    <a:pt x="6962" y="24488"/>
                  </a:lnTo>
                  <a:cubicBezTo>
                    <a:pt x="6962" y="14885"/>
                    <a:pt x="14885" y="6962"/>
                    <a:pt x="24489" y="6962"/>
                  </a:cubicBezTo>
                  <a:lnTo>
                    <a:pt x="78747" y="6962"/>
                  </a:lnTo>
                  <a:cubicBezTo>
                    <a:pt x="81148" y="6962"/>
                    <a:pt x="83309" y="8163"/>
                    <a:pt x="84509" y="10083"/>
                  </a:cubicBezTo>
                  <a:lnTo>
                    <a:pt x="92192" y="21607"/>
                  </a:lnTo>
                  <a:cubicBezTo>
                    <a:pt x="94833" y="25449"/>
                    <a:pt x="99154" y="27850"/>
                    <a:pt x="103716" y="27850"/>
                  </a:cubicBezTo>
                  <a:lnTo>
                    <a:pt x="209112" y="27850"/>
                  </a:lnTo>
                  <a:cubicBezTo>
                    <a:pt x="216795" y="27850"/>
                    <a:pt x="223037" y="34092"/>
                    <a:pt x="223037" y="41774"/>
                  </a:cubicBezTo>
                  <a:lnTo>
                    <a:pt x="223037" y="52578"/>
                  </a:lnTo>
                  <a:cubicBezTo>
                    <a:pt x="218715" y="48017"/>
                    <a:pt x="212473" y="45136"/>
                    <a:pt x="205511" y="45136"/>
                  </a:cubicBezTo>
                  <a:close/>
                </a:path>
              </a:pathLst>
            </a:custGeom>
            <a:solidFill>
              <a:srgbClr val="4D4D4D"/>
            </a:solidFill>
            <a:ln w="24000" cap="flat">
              <a:noFill/>
              <a:prstDash val="solid"/>
              <a:miter/>
            </a:ln>
          </p:spPr>
          <p:txBody>
            <a:bodyPr rtlCol="0" anchor="ctr"/>
            <a:lstStyle/>
            <a:p>
              <a:endParaRPr lang="es-CO"/>
            </a:p>
          </p:txBody>
        </p:sp>
        <p:sp>
          <p:nvSpPr>
            <p:cNvPr id="99" name="Forma libre: forma 98">
              <a:extLst>
                <a:ext uri="{FF2B5EF4-FFF2-40B4-BE49-F238E27FC236}">
                  <a16:creationId xmlns:a16="http://schemas.microsoft.com/office/drawing/2014/main" id="{7328ABBF-A9E4-935A-2B8E-AF70BBF72F07}"/>
                </a:ext>
              </a:extLst>
            </p:cNvPr>
            <p:cNvSpPr/>
            <p:nvPr/>
          </p:nvSpPr>
          <p:spPr>
            <a:xfrm>
              <a:off x="2610295" y="2826327"/>
              <a:ext cx="49456" cy="6962"/>
            </a:xfrm>
            <a:custGeom>
              <a:avLst/>
              <a:gdLst>
                <a:gd name="connsiteX0" fmla="*/ 45856 w 49456"/>
                <a:gd name="connsiteY0" fmla="*/ 0 h 6962"/>
                <a:gd name="connsiteX1" fmla="*/ 3601 w 49456"/>
                <a:gd name="connsiteY1" fmla="*/ 0 h 6962"/>
                <a:gd name="connsiteX2" fmla="*/ 0 w 49456"/>
                <a:gd name="connsiteY2" fmla="*/ 3601 h 6962"/>
                <a:gd name="connsiteX3" fmla="*/ 3601 w 49456"/>
                <a:gd name="connsiteY3" fmla="*/ 6962 h 6962"/>
                <a:gd name="connsiteX4" fmla="*/ 45856 w 49456"/>
                <a:gd name="connsiteY4" fmla="*/ 6962 h 6962"/>
                <a:gd name="connsiteX5" fmla="*/ 49457 w 49456"/>
                <a:gd name="connsiteY5" fmla="*/ 3601 h 6962"/>
                <a:gd name="connsiteX6" fmla="*/ 45856 w 49456"/>
                <a:gd name="connsiteY6" fmla="*/ 0 h 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56" h="6962">
                  <a:moveTo>
                    <a:pt x="45856" y="0"/>
                  </a:moveTo>
                  <a:lnTo>
                    <a:pt x="3601" y="0"/>
                  </a:lnTo>
                  <a:cubicBezTo>
                    <a:pt x="1681" y="0"/>
                    <a:pt x="0" y="1440"/>
                    <a:pt x="0" y="3601"/>
                  </a:cubicBezTo>
                  <a:cubicBezTo>
                    <a:pt x="0" y="5762"/>
                    <a:pt x="1440" y="6962"/>
                    <a:pt x="3601" y="6962"/>
                  </a:cubicBezTo>
                  <a:lnTo>
                    <a:pt x="45856" y="6962"/>
                  </a:lnTo>
                  <a:cubicBezTo>
                    <a:pt x="47776" y="6962"/>
                    <a:pt x="49457" y="5522"/>
                    <a:pt x="49457" y="3601"/>
                  </a:cubicBezTo>
                  <a:cubicBezTo>
                    <a:pt x="49457" y="1681"/>
                    <a:pt x="47776" y="0"/>
                    <a:pt x="45856" y="0"/>
                  </a:cubicBezTo>
                  <a:close/>
                </a:path>
              </a:pathLst>
            </a:custGeom>
            <a:solidFill>
              <a:srgbClr val="C69F41"/>
            </a:solidFill>
            <a:ln w="24000" cap="flat">
              <a:noFill/>
              <a:prstDash val="solid"/>
              <a:miter/>
            </a:ln>
          </p:spPr>
          <p:txBody>
            <a:bodyPr rtlCol="0" anchor="ctr"/>
            <a:lstStyle/>
            <a:p>
              <a:endParaRPr lang="es-CO"/>
            </a:p>
          </p:txBody>
        </p:sp>
        <p:sp>
          <p:nvSpPr>
            <p:cNvPr id="100" name="Forma libre: forma 99">
              <a:extLst>
                <a:ext uri="{FF2B5EF4-FFF2-40B4-BE49-F238E27FC236}">
                  <a16:creationId xmlns:a16="http://schemas.microsoft.com/office/drawing/2014/main" id="{BAD59FC7-7D81-BC39-CAB8-73CF5FE19A18}"/>
                </a:ext>
              </a:extLst>
            </p:cNvPr>
            <p:cNvSpPr/>
            <p:nvPr/>
          </p:nvSpPr>
          <p:spPr>
            <a:xfrm>
              <a:off x="2740660" y="2871702"/>
              <a:ext cx="49216" cy="6962"/>
            </a:xfrm>
            <a:custGeom>
              <a:avLst/>
              <a:gdLst>
                <a:gd name="connsiteX0" fmla="*/ 45856 w 49216"/>
                <a:gd name="connsiteY0" fmla="*/ 0 h 6962"/>
                <a:gd name="connsiteX1" fmla="*/ 3361 w 49216"/>
                <a:gd name="connsiteY1" fmla="*/ 0 h 6962"/>
                <a:gd name="connsiteX2" fmla="*/ 0 w 49216"/>
                <a:gd name="connsiteY2" fmla="*/ 3601 h 6962"/>
                <a:gd name="connsiteX3" fmla="*/ 3361 w 49216"/>
                <a:gd name="connsiteY3" fmla="*/ 6962 h 6962"/>
                <a:gd name="connsiteX4" fmla="*/ 45856 w 49216"/>
                <a:gd name="connsiteY4" fmla="*/ 6962 h 6962"/>
                <a:gd name="connsiteX5" fmla="*/ 49217 w 49216"/>
                <a:gd name="connsiteY5" fmla="*/ 3601 h 6962"/>
                <a:gd name="connsiteX6" fmla="*/ 45856 w 49216"/>
                <a:gd name="connsiteY6" fmla="*/ 0 h 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16" h="6962">
                  <a:moveTo>
                    <a:pt x="45856" y="0"/>
                  </a:moveTo>
                  <a:lnTo>
                    <a:pt x="3361" y="0"/>
                  </a:lnTo>
                  <a:cubicBezTo>
                    <a:pt x="1440" y="0"/>
                    <a:pt x="0" y="1440"/>
                    <a:pt x="0" y="3601"/>
                  </a:cubicBezTo>
                  <a:cubicBezTo>
                    <a:pt x="0" y="5522"/>
                    <a:pt x="1440" y="6962"/>
                    <a:pt x="3361" y="6962"/>
                  </a:cubicBezTo>
                  <a:lnTo>
                    <a:pt x="45856" y="6962"/>
                  </a:lnTo>
                  <a:cubicBezTo>
                    <a:pt x="47776" y="6962"/>
                    <a:pt x="49217" y="5522"/>
                    <a:pt x="49217" y="3601"/>
                  </a:cubicBezTo>
                  <a:cubicBezTo>
                    <a:pt x="49217" y="1681"/>
                    <a:pt x="47776" y="0"/>
                    <a:pt x="45856" y="0"/>
                  </a:cubicBezTo>
                  <a:close/>
                </a:path>
              </a:pathLst>
            </a:custGeom>
            <a:solidFill>
              <a:srgbClr val="C69F41"/>
            </a:solidFill>
            <a:ln w="24000" cap="flat">
              <a:noFill/>
              <a:prstDash val="solid"/>
              <a:miter/>
            </a:ln>
          </p:spPr>
          <p:txBody>
            <a:bodyPr rtlCol="0" anchor="ctr"/>
            <a:lstStyle/>
            <a:p>
              <a:endParaRPr lang="es-CO"/>
            </a:p>
          </p:txBody>
        </p:sp>
      </p:grpSp>
      <p:sp>
        <p:nvSpPr>
          <p:cNvPr id="102" name="CuadroTexto 101">
            <a:extLst>
              <a:ext uri="{FF2B5EF4-FFF2-40B4-BE49-F238E27FC236}">
                <a16:creationId xmlns:a16="http://schemas.microsoft.com/office/drawing/2014/main" id="{BE25C8D7-88FF-A578-D772-13E5751A5202}"/>
              </a:ext>
            </a:extLst>
          </p:cNvPr>
          <p:cNvSpPr txBox="1"/>
          <p:nvPr/>
        </p:nvSpPr>
        <p:spPr>
          <a:xfrm>
            <a:off x="7440496" y="1320422"/>
            <a:ext cx="4880316" cy="1569660"/>
          </a:xfrm>
          <a:prstGeom prst="rect">
            <a:avLst/>
          </a:prstGeom>
          <a:noFill/>
        </p:spPr>
        <p:txBody>
          <a:bodyPr wrap="square">
            <a:spAutoFit/>
          </a:bodyPr>
          <a:lstStyle/>
          <a:p>
            <a:r>
              <a:rPr lang="es-ES" sz="1600" b="1" dirty="0">
                <a:solidFill>
                  <a:srgbClr val="95782F"/>
                </a:solidFill>
                <a:latin typeface="Arial" panose="020B0604020202020204" pitchFamily="34" charset="0"/>
              </a:rPr>
              <a:t>2.8 Plan Anticorrupción y de Atención al Ciudadano</a:t>
            </a:r>
          </a:p>
          <a:p>
            <a:endParaRPr lang="es-ES" sz="1600" b="1" dirty="0">
              <a:solidFill>
                <a:srgbClr val="95782F"/>
              </a:solidFill>
              <a:latin typeface="Arial" panose="020B0604020202020204" pitchFamily="34" charset="0"/>
            </a:endParaRPr>
          </a:p>
          <a:p>
            <a:endParaRPr lang="es-ES" sz="1600" b="1" dirty="0">
              <a:solidFill>
                <a:srgbClr val="95782F"/>
              </a:solidFill>
              <a:latin typeface="Arial" panose="020B0604020202020204" pitchFamily="34" charset="0"/>
            </a:endParaRPr>
          </a:p>
          <a:p>
            <a:r>
              <a:rPr lang="es-ES" sz="1600" b="1" i="0" dirty="0">
                <a:solidFill>
                  <a:srgbClr val="95782F"/>
                </a:solidFill>
                <a:effectLst/>
                <a:latin typeface="Arial" panose="020B0604020202020204" pitchFamily="34" charset="0"/>
              </a:rPr>
              <a:t>2.9 Plan Anual de Adquisiciones</a:t>
            </a:r>
          </a:p>
          <a:p>
            <a:endParaRPr lang="es-CO" sz="1600" b="1" dirty="0">
              <a:solidFill>
                <a:srgbClr val="95782F"/>
              </a:solidFill>
              <a:latin typeface="Arial" panose="020B0604020202020204" pitchFamily="34" charset="0"/>
            </a:endParaRPr>
          </a:p>
        </p:txBody>
      </p:sp>
      <p:sp>
        <p:nvSpPr>
          <p:cNvPr id="104" name="CuadroTexto 103">
            <a:extLst>
              <a:ext uri="{FF2B5EF4-FFF2-40B4-BE49-F238E27FC236}">
                <a16:creationId xmlns:a16="http://schemas.microsoft.com/office/drawing/2014/main" id="{9D66FA85-F125-976A-52C1-504ADB97224F}"/>
              </a:ext>
            </a:extLst>
          </p:cNvPr>
          <p:cNvSpPr txBox="1"/>
          <p:nvPr/>
        </p:nvSpPr>
        <p:spPr>
          <a:xfrm>
            <a:off x="7466428" y="3036746"/>
            <a:ext cx="4448908" cy="2308324"/>
          </a:xfrm>
          <a:prstGeom prst="rect">
            <a:avLst/>
          </a:prstGeom>
          <a:noFill/>
        </p:spPr>
        <p:txBody>
          <a:bodyPr wrap="square">
            <a:spAutoFit/>
          </a:bodyPr>
          <a:lstStyle/>
          <a:p>
            <a:r>
              <a:rPr lang="es-ES" sz="1600" b="1" dirty="0">
                <a:solidFill>
                  <a:srgbClr val="95782F"/>
                </a:solidFill>
                <a:latin typeface="Arial" panose="020B0604020202020204" pitchFamily="34" charset="0"/>
              </a:rPr>
              <a:t>2.10 Plan Estratégico de Tecnologías de la Información y las Comunicaciones –­ PETI </a:t>
            </a:r>
          </a:p>
          <a:p>
            <a:endParaRPr lang="es-ES" sz="1600" b="1" dirty="0">
              <a:solidFill>
                <a:srgbClr val="95782F"/>
              </a:solidFill>
              <a:latin typeface="Arial" panose="020B0604020202020204" pitchFamily="34" charset="0"/>
            </a:endParaRPr>
          </a:p>
          <a:p>
            <a:r>
              <a:rPr lang="es-ES" sz="1600" b="1" dirty="0">
                <a:solidFill>
                  <a:srgbClr val="95782F"/>
                </a:solidFill>
                <a:latin typeface="Arial" panose="020B0604020202020204" pitchFamily="34" charset="0"/>
              </a:rPr>
              <a:t>2.11Plan de Tratamiento de Riesgos de Seguridad y Privacidad de la Información –­ PETI</a:t>
            </a:r>
          </a:p>
          <a:p>
            <a:endParaRPr lang="es-ES" sz="1600" b="1" dirty="0">
              <a:solidFill>
                <a:srgbClr val="95782F"/>
              </a:solidFill>
              <a:latin typeface="Arial" panose="020B0604020202020204" pitchFamily="34" charset="0"/>
            </a:endParaRPr>
          </a:p>
          <a:p>
            <a:r>
              <a:rPr lang="es-ES" sz="1600" b="1" dirty="0">
                <a:solidFill>
                  <a:srgbClr val="95782F"/>
                </a:solidFill>
                <a:latin typeface="Arial" panose="020B0604020202020204" pitchFamily="34" charset="0"/>
              </a:rPr>
              <a:t>2.12 Plan de Seguridad y Privacidad de la Información –­ PETI</a:t>
            </a:r>
          </a:p>
        </p:txBody>
      </p:sp>
      <p:grpSp>
        <p:nvGrpSpPr>
          <p:cNvPr id="105" name="Gráfico 750">
            <a:extLst>
              <a:ext uri="{FF2B5EF4-FFF2-40B4-BE49-F238E27FC236}">
                <a16:creationId xmlns:a16="http://schemas.microsoft.com/office/drawing/2014/main" id="{D91DBA1B-300E-8D4E-A640-D6E3429B0F32}"/>
              </a:ext>
            </a:extLst>
          </p:cNvPr>
          <p:cNvGrpSpPr>
            <a:grpSpLocks noChangeAspect="1"/>
          </p:cNvGrpSpPr>
          <p:nvPr/>
        </p:nvGrpSpPr>
        <p:grpSpPr>
          <a:xfrm>
            <a:off x="6791075" y="1390581"/>
            <a:ext cx="492067" cy="492581"/>
            <a:chOff x="2636205" y="3001541"/>
            <a:chExt cx="227674" cy="227912"/>
          </a:xfrm>
        </p:grpSpPr>
        <p:sp>
          <p:nvSpPr>
            <p:cNvPr id="106" name="Forma libre: forma 105">
              <a:extLst>
                <a:ext uri="{FF2B5EF4-FFF2-40B4-BE49-F238E27FC236}">
                  <a16:creationId xmlns:a16="http://schemas.microsoft.com/office/drawing/2014/main" id="{944C7994-A9E6-8CAF-7A8F-ED098E0A099E}"/>
                </a:ext>
              </a:extLst>
            </p:cNvPr>
            <p:cNvSpPr/>
            <p:nvPr/>
          </p:nvSpPr>
          <p:spPr>
            <a:xfrm>
              <a:off x="2677694" y="3043115"/>
              <a:ext cx="144850" cy="144943"/>
            </a:xfrm>
            <a:custGeom>
              <a:avLst/>
              <a:gdLst>
                <a:gd name="connsiteX0" fmla="*/ 21080 w 144850"/>
                <a:gd name="connsiteY0" fmla="*/ 21233 h 144943"/>
                <a:gd name="connsiteX1" fmla="*/ 7282 w 144850"/>
                <a:gd name="connsiteY1" fmla="*/ 104262 h 144943"/>
                <a:gd name="connsiteX2" fmla="*/ 7757 w 144850"/>
                <a:gd name="connsiteY2" fmla="*/ 105213 h 144943"/>
                <a:gd name="connsiteX3" fmla="*/ 21080 w 144850"/>
                <a:gd name="connsiteY3" fmla="*/ 123770 h 144943"/>
                <a:gd name="connsiteX4" fmla="*/ 72468 w 144850"/>
                <a:gd name="connsiteY4" fmla="*/ 144944 h 144943"/>
                <a:gd name="connsiteX5" fmla="*/ 123617 w 144850"/>
                <a:gd name="connsiteY5" fmla="*/ 123770 h 144943"/>
                <a:gd name="connsiteX6" fmla="*/ 123617 w 144850"/>
                <a:gd name="connsiteY6" fmla="*/ 21233 h 144943"/>
                <a:gd name="connsiteX7" fmla="*/ 21080 w 144850"/>
                <a:gd name="connsiteY7" fmla="*/ 21233 h 144943"/>
                <a:gd name="connsiteX8" fmla="*/ 14181 w 144850"/>
                <a:gd name="connsiteY8" fmla="*/ 102834 h 144943"/>
                <a:gd name="connsiteX9" fmla="*/ 31072 w 144850"/>
                <a:gd name="connsiteY9" fmla="*/ 79996 h 144943"/>
                <a:gd name="connsiteX10" fmla="*/ 44395 w 144850"/>
                <a:gd name="connsiteY10" fmla="*/ 84754 h 144943"/>
                <a:gd name="connsiteX11" fmla="*/ 57717 w 144850"/>
                <a:gd name="connsiteY11" fmla="*/ 79996 h 144943"/>
                <a:gd name="connsiteX12" fmla="*/ 73419 w 144850"/>
                <a:gd name="connsiteY12" fmla="*/ 99266 h 144943"/>
                <a:gd name="connsiteX13" fmla="*/ 64141 w 144850"/>
                <a:gd name="connsiteY13" fmla="*/ 125197 h 144943"/>
                <a:gd name="connsiteX14" fmla="*/ 66758 w 144850"/>
                <a:gd name="connsiteY14" fmla="*/ 137806 h 144943"/>
                <a:gd name="connsiteX15" fmla="*/ 26076 w 144850"/>
                <a:gd name="connsiteY15" fmla="*/ 118774 h 144943"/>
                <a:gd name="connsiteX16" fmla="*/ 14181 w 144850"/>
                <a:gd name="connsiteY16" fmla="*/ 102596 h 144943"/>
                <a:gd name="connsiteX17" fmla="*/ 44395 w 144850"/>
                <a:gd name="connsiteY17" fmla="*/ 77854 h 144943"/>
                <a:gd name="connsiteX18" fmla="*/ 28693 w 144850"/>
                <a:gd name="connsiteY18" fmla="*/ 60249 h 144943"/>
                <a:gd name="connsiteX19" fmla="*/ 44395 w 144850"/>
                <a:gd name="connsiteY19" fmla="*/ 44786 h 144943"/>
                <a:gd name="connsiteX20" fmla="*/ 60096 w 144850"/>
                <a:gd name="connsiteY20" fmla="*/ 60249 h 144943"/>
                <a:gd name="connsiteX21" fmla="*/ 44395 w 144850"/>
                <a:gd name="connsiteY21" fmla="*/ 77854 h 144943"/>
                <a:gd name="connsiteX22" fmla="*/ 118859 w 144850"/>
                <a:gd name="connsiteY22" fmla="*/ 119012 h 144943"/>
                <a:gd name="connsiteX23" fmla="*/ 74847 w 144850"/>
                <a:gd name="connsiteY23" fmla="*/ 138282 h 144943"/>
                <a:gd name="connsiteX24" fmla="*/ 71040 w 144850"/>
                <a:gd name="connsiteY24" fmla="*/ 125435 h 144943"/>
                <a:gd name="connsiteX25" fmla="*/ 79605 w 144850"/>
                <a:gd name="connsiteY25" fmla="*/ 102596 h 144943"/>
                <a:gd name="connsiteX26" fmla="*/ 80319 w 144850"/>
                <a:gd name="connsiteY26" fmla="*/ 101883 h 144943"/>
                <a:gd name="connsiteX27" fmla="*/ 89121 w 144850"/>
                <a:gd name="connsiteY27" fmla="*/ 94746 h 144943"/>
                <a:gd name="connsiteX28" fmla="*/ 102444 w 144850"/>
                <a:gd name="connsiteY28" fmla="*/ 99504 h 144943"/>
                <a:gd name="connsiteX29" fmla="*/ 115766 w 144850"/>
                <a:gd name="connsiteY29" fmla="*/ 94746 h 144943"/>
                <a:gd name="connsiteX30" fmla="*/ 128137 w 144850"/>
                <a:gd name="connsiteY30" fmla="*/ 107355 h 144943"/>
                <a:gd name="connsiteX31" fmla="*/ 118621 w 144850"/>
                <a:gd name="connsiteY31" fmla="*/ 119488 h 144943"/>
                <a:gd name="connsiteX32" fmla="*/ 102444 w 144850"/>
                <a:gd name="connsiteY32" fmla="*/ 92367 h 144943"/>
                <a:gd name="connsiteX33" fmla="*/ 86742 w 144850"/>
                <a:gd name="connsiteY33" fmla="*/ 74762 h 144943"/>
                <a:gd name="connsiteX34" fmla="*/ 102444 w 144850"/>
                <a:gd name="connsiteY34" fmla="*/ 59298 h 144943"/>
                <a:gd name="connsiteX35" fmla="*/ 118145 w 144850"/>
                <a:gd name="connsiteY35" fmla="*/ 74762 h 144943"/>
                <a:gd name="connsiteX36" fmla="*/ 102444 w 144850"/>
                <a:gd name="connsiteY36" fmla="*/ 92367 h 144943"/>
                <a:gd name="connsiteX37" fmla="*/ 131944 w 144850"/>
                <a:gd name="connsiteY37" fmla="*/ 100217 h 144943"/>
                <a:gd name="connsiteX38" fmla="*/ 120524 w 144850"/>
                <a:gd name="connsiteY38" fmla="*/ 89512 h 144943"/>
                <a:gd name="connsiteX39" fmla="*/ 125045 w 144850"/>
                <a:gd name="connsiteY39" fmla="*/ 74762 h 144943"/>
                <a:gd name="connsiteX40" fmla="*/ 102444 w 144850"/>
                <a:gd name="connsiteY40" fmla="*/ 52399 h 144943"/>
                <a:gd name="connsiteX41" fmla="*/ 79843 w 144850"/>
                <a:gd name="connsiteY41" fmla="*/ 74762 h 144943"/>
                <a:gd name="connsiteX42" fmla="*/ 84363 w 144850"/>
                <a:gd name="connsiteY42" fmla="*/ 89512 h 144943"/>
                <a:gd name="connsiteX43" fmla="*/ 78653 w 144850"/>
                <a:gd name="connsiteY43" fmla="*/ 93794 h 144943"/>
                <a:gd name="connsiteX44" fmla="*/ 62713 w 144850"/>
                <a:gd name="connsiteY44" fmla="*/ 75000 h 144943"/>
                <a:gd name="connsiteX45" fmla="*/ 67234 w 144850"/>
                <a:gd name="connsiteY45" fmla="*/ 60487 h 144943"/>
                <a:gd name="connsiteX46" fmla="*/ 44633 w 144850"/>
                <a:gd name="connsiteY46" fmla="*/ 38124 h 144943"/>
                <a:gd name="connsiteX47" fmla="*/ 22032 w 144850"/>
                <a:gd name="connsiteY47" fmla="*/ 60487 h 144943"/>
                <a:gd name="connsiteX48" fmla="*/ 26552 w 144850"/>
                <a:gd name="connsiteY48" fmla="*/ 75237 h 144943"/>
                <a:gd name="connsiteX49" fmla="*/ 10612 w 144850"/>
                <a:gd name="connsiteY49" fmla="*/ 93794 h 144943"/>
                <a:gd name="connsiteX50" fmla="*/ 26552 w 144850"/>
                <a:gd name="connsiteY50" fmla="*/ 26705 h 144943"/>
                <a:gd name="connsiteX51" fmla="*/ 72943 w 144850"/>
                <a:gd name="connsiteY51" fmla="*/ 7435 h 144943"/>
                <a:gd name="connsiteX52" fmla="*/ 119335 w 144850"/>
                <a:gd name="connsiteY52" fmla="*/ 26705 h 144943"/>
                <a:gd name="connsiteX53" fmla="*/ 132420 w 144850"/>
                <a:gd name="connsiteY53" fmla="*/ 100455 h 14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4850" h="144943">
                  <a:moveTo>
                    <a:pt x="21080" y="21233"/>
                  </a:moveTo>
                  <a:cubicBezTo>
                    <a:pt x="-1283" y="43596"/>
                    <a:pt x="-5803" y="77141"/>
                    <a:pt x="7282" y="104262"/>
                  </a:cubicBezTo>
                  <a:cubicBezTo>
                    <a:pt x="7282" y="104500"/>
                    <a:pt x="7520" y="104976"/>
                    <a:pt x="7757" y="105213"/>
                  </a:cubicBezTo>
                  <a:cubicBezTo>
                    <a:pt x="11088" y="111875"/>
                    <a:pt x="15608" y="118298"/>
                    <a:pt x="21080" y="123770"/>
                  </a:cubicBezTo>
                  <a:cubicBezTo>
                    <a:pt x="35117" y="137806"/>
                    <a:pt x="53673" y="144944"/>
                    <a:pt x="72468" y="144944"/>
                  </a:cubicBezTo>
                  <a:cubicBezTo>
                    <a:pt x="91262" y="144944"/>
                    <a:pt x="109581" y="137806"/>
                    <a:pt x="123617" y="123770"/>
                  </a:cubicBezTo>
                  <a:cubicBezTo>
                    <a:pt x="151928" y="95459"/>
                    <a:pt x="151928" y="49544"/>
                    <a:pt x="123617" y="21233"/>
                  </a:cubicBezTo>
                  <a:cubicBezTo>
                    <a:pt x="95306" y="-7078"/>
                    <a:pt x="49391" y="-7078"/>
                    <a:pt x="21080" y="21233"/>
                  </a:cubicBezTo>
                  <a:close/>
                  <a:moveTo>
                    <a:pt x="14181" y="102834"/>
                  </a:moveTo>
                  <a:cubicBezTo>
                    <a:pt x="16560" y="93794"/>
                    <a:pt x="22745" y="84992"/>
                    <a:pt x="31072" y="79996"/>
                  </a:cubicBezTo>
                  <a:cubicBezTo>
                    <a:pt x="34879" y="82850"/>
                    <a:pt x="39399" y="84754"/>
                    <a:pt x="44395" y="84754"/>
                  </a:cubicBezTo>
                  <a:cubicBezTo>
                    <a:pt x="49391" y="84754"/>
                    <a:pt x="54149" y="82850"/>
                    <a:pt x="57717" y="79996"/>
                  </a:cubicBezTo>
                  <a:cubicBezTo>
                    <a:pt x="65093" y="84278"/>
                    <a:pt x="70564" y="91653"/>
                    <a:pt x="73419" y="99266"/>
                  </a:cubicBezTo>
                  <a:cubicBezTo>
                    <a:pt x="67709" y="106879"/>
                    <a:pt x="64141" y="116395"/>
                    <a:pt x="64141" y="125197"/>
                  </a:cubicBezTo>
                  <a:cubicBezTo>
                    <a:pt x="64141" y="129956"/>
                    <a:pt x="65093" y="134238"/>
                    <a:pt x="66758" y="137806"/>
                  </a:cubicBezTo>
                  <a:cubicBezTo>
                    <a:pt x="51770" y="136617"/>
                    <a:pt x="37258" y="130431"/>
                    <a:pt x="26076" y="118774"/>
                  </a:cubicBezTo>
                  <a:cubicBezTo>
                    <a:pt x="21080" y="114016"/>
                    <a:pt x="17274" y="108544"/>
                    <a:pt x="14181" y="102596"/>
                  </a:cubicBezTo>
                  <a:close/>
                  <a:moveTo>
                    <a:pt x="44395" y="77854"/>
                  </a:moveTo>
                  <a:cubicBezTo>
                    <a:pt x="35830" y="77854"/>
                    <a:pt x="28693" y="70004"/>
                    <a:pt x="28693" y="60249"/>
                  </a:cubicBezTo>
                  <a:cubicBezTo>
                    <a:pt x="28693" y="51209"/>
                    <a:pt x="35117" y="44786"/>
                    <a:pt x="44395" y="44786"/>
                  </a:cubicBezTo>
                  <a:cubicBezTo>
                    <a:pt x="53673" y="44786"/>
                    <a:pt x="60096" y="51209"/>
                    <a:pt x="60096" y="60249"/>
                  </a:cubicBezTo>
                  <a:cubicBezTo>
                    <a:pt x="60096" y="70004"/>
                    <a:pt x="52959" y="77854"/>
                    <a:pt x="44395" y="77854"/>
                  </a:cubicBezTo>
                  <a:close/>
                  <a:moveTo>
                    <a:pt x="118859" y="119012"/>
                  </a:moveTo>
                  <a:cubicBezTo>
                    <a:pt x="106726" y="131145"/>
                    <a:pt x="90786" y="137568"/>
                    <a:pt x="74847" y="138282"/>
                  </a:cubicBezTo>
                  <a:cubicBezTo>
                    <a:pt x="72706" y="134952"/>
                    <a:pt x="71040" y="130907"/>
                    <a:pt x="71040" y="125435"/>
                  </a:cubicBezTo>
                  <a:cubicBezTo>
                    <a:pt x="71040" y="117584"/>
                    <a:pt x="74133" y="109020"/>
                    <a:pt x="79605" y="102596"/>
                  </a:cubicBezTo>
                  <a:cubicBezTo>
                    <a:pt x="79843" y="102596"/>
                    <a:pt x="80081" y="102121"/>
                    <a:pt x="80319" y="101883"/>
                  </a:cubicBezTo>
                  <a:cubicBezTo>
                    <a:pt x="82698" y="99028"/>
                    <a:pt x="85790" y="96649"/>
                    <a:pt x="89121" y="94746"/>
                  </a:cubicBezTo>
                  <a:cubicBezTo>
                    <a:pt x="92927" y="97600"/>
                    <a:pt x="97448" y="99504"/>
                    <a:pt x="102444" y="99504"/>
                  </a:cubicBezTo>
                  <a:cubicBezTo>
                    <a:pt x="107440" y="99504"/>
                    <a:pt x="112198" y="97838"/>
                    <a:pt x="115766" y="94746"/>
                  </a:cubicBezTo>
                  <a:cubicBezTo>
                    <a:pt x="120762" y="97838"/>
                    <a:pt x="125045" y="102121"/>
                    <a:pt x="128137" y="107355"/>
                  </a:cubicBezTo>
                  <a:cubicBezTo>
                    <a:pt x="125520" y="111637"/>
                    <a:pt x="122428" y="115681"/>
                    <a:pt x="118621" y="119488"/>
                  </a:cubicBezTo>
                  <a:close/>
                  <a:moveTo>
                    <a:pt x="102444" y="92367"/>
                  </a:moveTo>
                  <a:cubicBezTo>
                    <a:pt x="93641" y="92367"/>
                    <a:pt x="86742" y="84516"/>
                    <a:pt x="86742" y="74762"/>
                  </a:cubicBezTo>
                  <a:cubicBezTo>
                    <a:pt x="86742" y="65721"/>
                    <a:pt x="93165" y="59298"/>
                    <a:pt x="102444" y="59298"/>
                  </a:cubicBezTo>
                  <a:cubicBezTo>
                    <a:pt x="111722" y="59298"/>
                    <a:pt x="118145" y="65721"/>
                    <a:pt x="118145" y="74762"/>
                  </a:cubicBezTo>
                  <a:cubicBezTo>
                    <a:pt x="118145" y="84516"/>
                    <a:pt x="111008" y="92367"/>
                    <a:pt x="102444" y="92367"/>
                  </a:cubicBezTo>
                  <a:close/>
                  <a:moveTo>
                    <a:pt x="131944" y="100217"/>
                  </a:moveTo>
                  <a:cubicBezTo>
                    <a:pt x="128851" y="95935"/>
                    <a:pt x="125045" y="92129"/>
                    <a:pt x="120524" y="89512"/>
                  </a:cubicBezTo>
                  <a:cubicBezTo>
                    <a:pt x="123379" y="85467"/>
                    <a:pt x="125045" y="80233"/>
                    <a:pt x="125045" y="74762"/>
                  </a:cubicBezTo>
                  <a:cubicBezTo>
                    <a:pt x="125045" y="61915"/>
                    <a:pt x="115528" y="52399"/>
                    <a:pt x="102444" y="52399"/>
                  </a:cubicBezTo>
                  <a:cubicBezTo>
                    <a:pt x="89359" y="52399"/>
                    <a:pt x="79843" y="61915"/>
                    <a:pt x="79843" y="74762"/>
                  </a:cubicBezTo>
                  <a:cubicBezTo>
                    <a:pt x="79843" y="80233"/>
                    <a:pt x="81508" y="85229"/>
                    <a:pt x="84363" y="89512"/>
                  </a:cubicBezTo>
                  <a:cubicBezTo>
                    <a:pt x="82460" y="90701"/>
                    <a:pt x="80319" y="92129"/>
                    <a:pt x="78653" y="93794"/>
                  </a:cubicBezTo>
                  <a:cubicBezTo>
                    <a:pt x="75085" y="85705"/>
                    <a:pt x="69375" y="79282"/>
                    <a:pt x="62713" y="75000"/>
                  </a:cubicBezTo>
                  <a:cubicBezTo>
                    <a:pt x="65568" y="70955"/>
                    <a:pt x="67234" y="65959"/>
                    <a:pt x="67234" y="60487"/>
                  </a:cubicBezTo>
                  <a:cubicBezTo>
                    <a:pt x="67234" y="47640"/>
                    <a:pt x="57717" y="38124"/>
                    <a:pt x="44633" y="38124"/>
                  </a:cubicBezTo>
                  <a:cubicBezTo>
                    <a:pt x="31548" y="38124"/>
                    <a:pt x="22032" y="47640"/>
                    <a:pt x="22032" y="60487"/>
                  </a:cubicBezTo>
                  <a:cubicBezTo>
                    <a:pt x="22032" y="65959"/>
                    <a:pt x="23697" y="70955"/>
                    <a:pt x="26552" y="75237"/>
                  </a:cubicBezTo>
                  <a:cubicBezTo>
                    <a:pt x="19891" y="79520"/>
                    <a:pt x="14181" y="85943"/>
                    <a:pt x="10612" y="93794"/>
                  </a:cubicBezTo>
                  <a:cubicBezTo>
                    <a:pt x="2999" y="70955"/>
                    <a:pt x="8233" y="44786"/>
                    <a:pt x="26552" y="26705"/>
                  </a:cubicBezTo>
                  <a:cubicBezTo>
                    <a:pt x="39399" y="13858"/>
                    <a:pt x="56052" y="7435"/>
                    <a:pt x="72943" y="7435"/>
                  </a:cubicBezTo>
                  <a:cubicBezTo>
                    <a:pt x="89835" y="7435"/>
                    <a:pt x="106488" y="13858"/>
                    <a:pt x="119335" y="26705"/>
                  </a:cubicBezTo>
                  <a:cubicBezTo>
                    <a:pt x="139319" y="46689"/>
                    <a:pt x="143601" y="76189"/>
                    <a:pt x="132420" y="100455"/>
                  </a:cubicBezTo>
                  <a:close/>
                </a:path>
              </a:pathLst>
            </a:custGeom>
            <a:solidFill>
              <a:srgbClr val="C69F41"/>
            </a:solidFill>
            <a:ln w="23773" cap="flat">
              <a:noFill/>
              <a:prstDash val="solid"/>
              <a:miter/>
            </a:ln>
          </p:spPr>
          <p:txBody>
            <a:bodyPr rtlCol="0" anchor="ctr"/>
            <a:lstStyle/>
            <a:p>
              <a:endParaRPr lang="es-CO"/>
            </a:p>
          </p:txBody>
        </p:sp>
        <p:sp>
          <p:nvSpPr>
            <p:cNvPr id="107" name="Forma libre: forma 106">
              <a:extLst>
                <a:ext uri="{FF2B5EF4-FFF2-40B4-BE49-F238E27FC236}">
                  <a16:creationId xmlns:a16="http://schemas.microsoft.com/office/drawing/2014/main" id="{C042ABF4-7615-9DCD-CAB0-B915052C7D95}"/>
                </a:ext>
              </a:extLst>
            </p:cNvPr>
            <p:cNvSpPr/>
            <p:nvPr/>
          </p:nvSpPr>
          <p:spPr>
            <a:xfrm>
              <a:off x="2636205" y="3001541"/>
              <a:ext cx="227674" cy="227912"/>
            </a:xfrm>
            <a:custGeom>
              <a:avLst/>
              <a:gdLst>
                <a:gd name="connsiteX0" fmla="*/ 224344 w 227674"/>
                <a:gd name="connsiteY0" fmla="*/ 110388 h 227912"/>
                <a:gd name="connsiteX1" fmla="*/ 217207 w 227674"/>
                <a:gd name="connsiteY1" fmla="*/ 110388 h 227912"/>
                <a:gd name="connsiteX2" fmla="*/ 186993 w 227674"/>
                <a:gd name="connsiteY2" fmla="*/ 40682 h 227912"/>
                <a:gd name="connsiteX3" fmla="*/ 117287 w 227674"/>
                <a:gd name="connsiteY3" fmla="*/ 10468 h 227912"/>
                <a:gd name="connsiteX4" fmla="*/ 117287 w 227674"/>
                <a:gd name="connsiteY4" fmla="*/ 3569 h 227912"/>
                <a:gd name="connsiteX5" fmla="*/ 113956 w 227674"/>
                <a:gd name="connsiteY5" fmla="*/ 0 h 227912"/>
                <a:gd name="connsiteX6" fmla="*/ 110388 w 227674"/>
                <a:gd name="connsiteY6" fmla="*/ 3569 h 227912"/>
                <a:gd name="connsiteX7" fmla="*/ 110388 w 227674"/>
                <a:gd name="connsiteY7" fmla="*/ 10468 h 227912"/>
                <a:gd name="connsiteX8" fmla="*/ 40682 w 227674"/>
                <a:gd name="connsiteY8" fmla="*/ 40682 h 227912"/>
                <a:gd name="connsiteX9" fmla="*/ 10468 w 227674"/>
                <a:gd name="connsiteY9" fmla="*/ 110388 h 227912"/>
                <a:gd name="connsiteX10" fmla="*/ 3331 w 227674"/>
                <a:gd name="connsiteY10" fmla="*/ 110388 h 227912"/>
                <a:gd name="connsiteX11" fmla="*/ 0 w 227674"/>
                <a:gd name="connsiteY11" fmla="*/ 113956 h 227912"/>
                <a:gd name="connsiteX12" fmla="*/ 3331 w 227674"/>
                <a:gd name="connsiteY12" fmla="*/ 117525 h 227912"/>
                <a:gd name="connsiteX13" fmla="*/ 10468 w 227674"/>
                <a:gd name="connsiteY13" fmla="*/ 117525 h 227912"/>
                <a:gd name="connsiteX14" fmla="*/ 40682 w 227674"/>
                <a:gd name="connsiteY14" fmla="*/ 187231 h 227912"/>
                <a:gd name="connsiteX15" fmla="*/ 110388 w 227674"/>
                <a:gd name="connsiteY15" fmla="*/ 217445 h 227912"/>
                <a:gd name="connsiteX16" fmla="*/ 110388 w 227674"/>
                <a:gd name="connsiteY16" fmla="*/ 224344 h 227912"/>
                <a:gd name="connsiteX17" fmla="*/ 113956 w 227674"/>
                <a:gd name="connsiteY17" fmla="*/ 227913 h 227912"/>
                <a:gd name="connsiteX18" fmla="*/ 117287 w 227674"/>
                <a:gd name="connsiteY18" fmla="*/ 224344 h 227912"/>
                <a:gd name="connsiteX19" fmla="*/ 117287 w 227674"/>
                <a:gd name="connsiteY19" fmla="*/ 217445 h 227912"/>
                <a:gd name="connsiteX20" fmla="*/ 186993 w 227674"/>
                <a:gd name="connsiteY20" fmla="*/ 187231 h 227912"/>
                <a:gd name="connsiteX21" fmla="*/ 217207 w 227674"/>
                <a:gd name="connsiteY21" fmla="*/ 117525 h 227912"/>
                <a:gd name="connsiteX22" fmla="*/ 224344 w 227674"/>
                <a:gd name="connsiteY22" fmla="*/ 117525 h 227912"/>
                <a:gd name="connsiteX23" fmla="*/ 227675 w 227674"/>
                <a:gd name="connsiteY23" fmla="*/ 113956 h 227912"/>
                <a:gd name="connsiteX24" fmla="*/ 224344 w 227674"/>
                <a:gd name="connsiteY24" fmla="*/ 110388 h 227912"/>
                <a:gd name="connsiteX25" fmla="*/ 182235 w 227674"/>
                <a:gd name="connsiteY25" fmla="*/ 182235 h 227912"/>
                <a:gd name="connsiteX26" fmla="*/ 117287 w 227674"/>
                <a:gd name="connsiteY26" fmla="*/ 210308 h 227912"/>
                <a:gd name="connsiteX27" fmla="*/ 117287 w 227674"/>
                <a:gd name="connsiteY27" fmla="*/ 200078 h 227912"/>
                <a:gd name="connsiteX28" fmla="*/ 113956 w 227674"/>
                <a:gd name="connsiteY28" fmla="*/ 196747 h 227912"/>
                <a:gd name="connsiteX29" fmla="*/ 110388 w 227674"/>
                <a:gd name="connsiteY29" fmla="*/ 200078 h 227912"/>
                <a:gd name="connsiteX30" fmla="*/ 110388 w 227674"/>
                <a:gd name="connsiteY30" fmla="*/ 210308 h 227912"/>
                <a:gd name="connsiteX31" fmla="*/ 45440 w 227674"/>
                <a:gd name="connsiteY31" fmla="*/ 182235 h 227912"/>
                <a:gd name="connsiteX32" fmla="*/ 17129 w 227674"/>
                <a:gd name="connsiteY32" fmla="*/ 117287 h 227912"/>
                <a:gd name="connsiteX33" fmla="*/ 27359 w 227674"/>
                <a:gd name="connsiteY33" fmla="*/ 117287 h 227912"/>
                <a:gd name="connsiteX34" fmla="*/ 30928 w 227674"/>
                <a:gd name="connsiteY34" fmla="*/ 113719 h 227912"/>
                <a:gd name="connsiteX35" fmla="*/ 27359 w 227674"/>
                <a:gd name="connsiteY35" fmla="*/ 110150 h 227912"/>
                <a:gd name="connsiteX36" fmla="*/ 17129 w 227674"/>
                <a:gd name="connsiteY36" fmla="*/ 110150 h 227912"/>
                <a:gd name="connsiteX37" fmla="*/ 45440 w 227674"/>
                <a:gd name="connsiteY37" fmla="*/ 45202 h 227912"/>
                <a:gd name="connsiteX38" fmla="*/ 110388 w 227674"/>
                <a:gd name="connsiteY38" fmla="*/ 17129 h 227912"/>
                <a:gd name="connsiteX39" fmla="*/ 110388 w 227674"/>
                <a:gd name="connsiteY39" fmla="*/ 27359 h 227912"/>
                <a:gd name="connsiteX40" fmla="*/ 113956 w 227674"/>
                <a:gd name="connsiteY40" fmla="*/ 30690 h 227912"/>
                <a:gd name="connsiteX41" fmla="*/ 117287 w 227674"/>
                <a:gd name="connsiteY41" fmla="*/ 27359 h 227912"/>
                <a:gd name="connsiteX42" fmla="*/ 117287 w 227674"/>
                <a:gd name="connsiteY42" fmla="*/ 17129 h 227912"/>
                <a:gd name="connsiteX43" fmla="*/ 182235 w 227674"/>
                <a:gd name="connsiteY43" fmla="*/ 45202 h 227912"/>
                <a:gd name="connsiteX44" fmla="*/ 210546 w 227674"/>
                <a:gd name="connsiteY44" fmla="*/ 110150 h 227912"/>
                <a:gd name="connsiteX45" fmla="*/ 200316 w 227674"/>
                <a:gd name="connsiteY45" fmla="*/ 110150 h 227912"/>
                <a:gd name="connsiteX46" fmla="*/ 196985 w 227674"/>
                <a:gd name="connsiteY46" fmla="*/ 113719 h 227912"/>
                <a:gd name="connsiteX47" fmla="*/ 200316 w 227674"/>
                <a:gd name="connsiteY47" fmla="*/ 117287 h 227912"/>
                <a:gd name="connsiteX48" fmla="*/ 210546 w 227674"/>
                <a:gd name="connsiteY48" fmla="*/ 117287 h 227912"/>
                <a:gd name="connsiteX49" fmla="*/ 182235 w 227674"/>
                <a:gd name="connsiteY49" fmla="*/ 182235 h 22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27674" h="227912">
                  <a:moveTo>
                    <a:pt x="224344" y="110388"/>
                  </a:moveTo>
                  <a:lnTo>
                    <a:pt x="217207" y="110388"/>
                  </a:lnTo>
                  <a:cubicBezTo>
                    <a:pt x="216493" y="85170"/>
                    <a:pt x="206263" y="59952"/>
                    <a:pt x="186993" y="40682"/>
                  </a:cubicBezTo>
                  <a:cubicBezTo>
                    <a:pt x="167723" y="21411"/>
                    <a:pt x="142505" y="11419"/>
                    <a:pt x="117287" y="10468"/>
                  </a:cubicBezTo>
                  <a:lnTo>
                    <a:pt x="117287" y="3569"/>
                  </a:lnTo>
                  <a:cubicBezTo>
                    <a:pt x="117287" y="1665"/>
                    <a:pt x="115860" y="0"/>
                    <a:pt x="113956" y="0"/>
                  </a:cubicBezTo>
                  <a:cubicBezTo>
                    <a:pt x="112053" y="0"/>
                    <a:pt x="110388" y="1427"/>
                    <a:pt x="110388" y="3569"/>
                  </a:cubicBezTo>
                  <a:lnTo>
                    <a:pt x="110388" y="10468"/>
                  </a:lnTo>
                  <a:cubicBezTo>
                    <a:pt x="84932" y="11419"/>
                    <a:pt x="59952" y="21411"/>
                    <a:pt x="40682" y="40682"/>
                  </a:cubicBezTo>
                  <a:cubicBezTo>
                    <a:pt x="21411" y="59952"/>
                    <a:pt x="11420" y="85170"/>
                    <a:pt x="10468" y="110388"/>
                  </a:cubicBezTo>
                  <a:lnTo>
                    <a:pt x="3331" y="110388"/>
                  </a:lnTo>
                  <a:cubicBezTo>
                    <a:pt x="1427" y="110388"/>
                    <a:pt x="0" y="111815"/>
                    <a:pt x="0" y="113956"/>
                  </a:cubicBezTo>
                  <a:cubicBezTo>
                    <a:pt x="0" y="116098"/>
                    <a:pt x="1427" y="117525"/>
                    <a:pt x="3331" y="117525"/>
                  </a:cubicBezTo>
                  <a:lnTo>
                    <a:pt x="10468" y="117525"/>
                  </a:lnTo>
                  <a:cubicBezTo>
                    <a:pt x="11182" y="142743"/>
                    <a:pt x="21411" y="167961"/>
                    <a:pt x="40682" y="187231"/>
                  </a:cubicBezTo>
                  <a:cubicBezTo>
                    <a:pt x="59952" y="206501"/>
                    <a:pt x="85170" y="216493"/>
                    <a:pt x="110388" y="217445"/>
                  </a:cubicBezTo>
                  <a:lnTo>
                    <a:pt x="110388" y="224344"/>
                  </a:lnTo>
                  <a:cubicBezTo>
                    <a:pt x="110388" y="226248"/>
                    <a:pt x="112053" y="227913"/>
                    <a:pt x="113956" y="227913"/>
                  </a:cubicBezTo>
                  <a:cubicBezTo>
                    <a:pt x="115860" y="227913"/>
                    <a:pt x="117287" y="226485"/>
                    <a:pt x="117287" y="224344"/>
                  </a:cubicBezTo>
                  <a:lnTo>
                    <a:pt x="117287" y="217445"/>
                  </a:lnTo>
                  <a:cubicBezTo>
                    <a:pt x="142743" y="216493"/>
                    <a:pt x="167723" y="206501"/>
                    <a:pt x="186993" y="187231"/>
                  </a:cubicBezTo>
                  <a:cubicBezTo>
                    <a:pt x="206263" y="167961"/>
                    <a:pt x="216255" y="142743"/>
                    <a:pt x="217207" y="117525"/>
                  </a:cubicBezTo>
                  <a:lnTo>
                    <a:pt x="224344" y="117525"/>
                  </a:lnTo>
                  <a:cubicBezTo>
                    <a:pt x="226248" y="117525"/>
                    <a:pt x="227675" y="116098"/>
                    <a:pt x="227675" y="113956"/>
                  </a:cubicBezTo>
                  <a:cubicBezTo>
                    <a:pt x="227675" y="111815"/>
                    <a:pt x="226248" y="110388"/>
                    <a:pt x="224344" y="110388"/>
                  </a:cubicBezTo>
                  <a:close/>
                  <a:moveTo>
                    <a:pt x="182235" y="182235"/>
                  </a:moveTo>
                  <a:cubicBezTo>
                    <a:pt x="164154" y="200078"/>
                    <a:pt x="140840" y="209594"/>
                    <a:pt x="117287" y="210308"/>
                  </a:cubicBezTo>
                  <a:lnTo>
                    <a:pt x="117287" y="200078"/>
                  </a:lnTo>
                  <a:cubicBezTo>
                    <a:pt x="117287" y="198175"/>
                    <a:pt x="115860" y="196747"/>
                    <a:pt x="113956" y="196747"/>
                  </a:cubicBezTo>
                  <a:cubicBezTo>
                    <a:pt x="112053" y="196747"/>
                    <a:pt x="110388" y="198175"/>
                    <a:pt x="110388" y="200078"/>
                  </a:cubicBezTo>
                  <a:lnTo>
                    <a:pt x="110388" y="210308"/>
                  </a:lnTo>
                  <a:cubicBezTo>
                    <a:pt x="86835" y="209594"/>
                    <a:pt x="63521" y="200078"/>
                    <a:pt x="45440" y="182235"/>
                  </a:cubicBezTo>
                  <a:cubicBezTo>
                    <a:pt x="27359" y="164392"/>
                    <a:pt x="18081" y="140840"/>
                    <a:pt x="17129" y="117287"/>
                  </a:cubicBezTo>
                  <a:lnTo>
                    <a:pt x="27359" y="117287"/>
                  </a:lnTo>
                  <a:cubicBezTo>
                    <a:pt x="29262" y="117287"/>
                    <a:pt x="30928" y="115860"/>
                    <a:pt x="30928" y="113719"/>
                  </a:cubicBezTo>
                  <a:cubicBezTo>
                    <a:pt x="30928" y="111577"/>
                    <a:pt x="29262" y="110150"/>
                    <a:pt x="27359" y="110150"/>
                  </a:cubicBezTo>
                  <a:lnTo>
                    <a:pt x="17129" y="110150"/>
                  </a:lnTo>
                  <a:cubicBezTo>
                    <a:pt x="18081" y="86597"/>
                    <a:pt x="27359" y="63283"/>
                    <a:pt x="45440" y="45202"/>
                  </a:cubicBezTo>
                  <a:cubicBezTo>
                    <a:pt x="63283" y="27359"/>
                    <a:pt x="86835" y="17843"/>
                    <a:pt x="110388" y="17129"/>
                  </a:cubicBezTo>
                  <a:lnTo>
                    <a:pt x="110388" y="27359"/>
                  </a:lnTo>
                  <a:cubicBezTo>
                    <a:pt x="110388" y="29262"/>
                    <a:pt x="112053" y="30690"/>
                    <a:pt x="113956" y="30690"/>
                  </a:cubicBezTo>
                  <a:cubicBezTo>
                    <a:pt x="115860" y="30690"/>
                    <a:pt x="117287" y="29262"/>
                    <a:pt x="117287" y="27359"/>
                  </a:cubicBezTo>
                  <a:lnTo>
                    <a:pt x="117287" y="17129"/>
                  </a:lnTo>
                  <a:cubicBezTo>
                    <a:pt x="140840" y="17843"/>
                    <a:pt x="164154" y="27359"/>
                    <a:pt x="182235" y="45202"/>
                  </a:cubicBezTo>
                  <a:cubicBezTo>
                    <a:pt x="200078" y="63045"/>
                    <a:pt x="209594" y="86597"/>
                    <a:pt x="210546" y="110150"/>
                  </a:cubicBezTo>
                  <a:lnTo>
                    <a:pt x="200316" y="110150"/>
                  </a:lnTo>
                  <a:cubicBezTo>
                    <a:pt x="198413" y="110150"/>
                    <a:pt x="196985" y="111577"/>
                    <a:pt x="196985" y="113719"/>
                  </a:cubicBezTo>
                  <a:cubicBezTo>
                    <a:pt x="196985" y="115860"/>
                    <a:pt x="198413" y="117287"/>
                    <a:pt x="200316" y="117287"/>
                  </a:cubicBezTo>
                  <a:lnTo>
                    <a:pt x="210546" y="117287"/>
                  </a:lnTo>
                  <a:cubicBezTo>
                    <a:pt x="209594" y="140840"/>
                    <a:pt x="200316" y="164154"/>
                    <a:pt x="182235" y="182235"/>
                  </a:cubicBezTo>
                  <a:close/>
                </a:path>
              </a:pathLst>
            </a:custGeom>
            <a:solidFill>
              <a:srgbClr val="4D4D4D"/>
            </a:solidFill>
            <a:ln w="23773" cap="flat">
              <a:noFill/>
              <a:prstDash val="solid"/>
              <a:miter/>
            </a:ln>
          </p:spPr>
          <p:txBody>
            <a:bodyPr rtlCol="0" anchor="ctr"/>
            <a:lstStyle/>
            <a:p>
              <a:endParaRPr lang="es-CO"/>
            </a:p>
          </p:txBody>
        </p:sp>
      </p:grpSp>
      <p:grpSp>
        <p:nvGrpSpPr>
          <p:cNvPr id="108" name="Gráfico 750">
            <a:extLst>
              <a:ext uri="{FF2B5EF4-FFF2-40B4-BE49-F238E27FC236}">
                <a16:creationId xmlns:a16="http://schemas.microsoft.com/office/drawing/2014/main" id="{7248B3EC-A419-C85B-3492-5C1556C4081A}"/>
              </a:ext>
            </a:extLst>
          </p:cNvPr>
          <p:cNvGrpSpPr>
            <a:grpSpLocks noChangeAspect="1"/>
          </p:cNvGrpSpPr>
          <p:nvPr/>
        </p:nvGrpSpPr>
        <p:grpSpPr>
          <a:xfrm>
            <a:off x="6863719" y="5055885"/>
            <a:ext cx="370260" cy="363304"/>
            <a:chOff x="6918493" y="5017309"/>
            <a:chExt cx="227912" cy="223630"/>
          </a:xfrm>
        </p:grpSpPr>
        <p:sp>
          <p:nvSpPr>
            <p:cNvPr id="109" name="Forma libre: forma 108">
              <a:extLst>
                <a:ext uri="{FF2B5EF4-FFF2-40B4-BE49-F238E27FC236}">
                  <a16:creationId xmlns:a16="http://schemas.microsoft.com/office/drawing/2014/main" id="{392290C0-8230-C553-518C-D4B4B512C012}"/>
                </a:ext>
              </a:extLst>
            </p:cNvPr>
            <p:cNvSpPr/>
            <p:nvPr/>
          </p:nvSpPr>
          <p:spPr>
            <a:xfrm>
              <a:off x="6954892" y="5037293"/>
              <a:ext cx="153448" cy="131323"/>
            </a:xfrm>
            <a:custGeom>
              <a:avLst/>
              <a:gdLst>
                <a:gd name="connsiteX0" fmla="*/ 150118 w 153448"/>
                <a:gd name="connsiteY0" fmla="*/ 0 h 131323"/>
                <a:gd name="connsiteX1" fmla="*/ 108246 w 153448"/>
                <a:gd name="connsiteY1" fmla="*/ 0 h 131323"/>
                <a:gd name="connsiteX2" fmla="*/ 104678 w 153448"/>
                <a:gd name="connsiteY2" fmla="*/ 3569 h 131323"/>
                <a:gd name="connsiteX3" fmla="*/ 108246 w 153448"/>
                <a:gd name="connsiteY3" fmla="*/ 6899 h 131323"/>
                <a:gd name="connsiteX4" fmla="*/ 146788 w 153448"/>
                <a:gd name="connsiteY4" fmla="*/ 6899 h 131323"/>
                <a:gd name="connsiteX5" fmla="*/ 146788 w 153448"/>
                <a:gd name="connsiteY5" fmla="*/ 124424 h 131323"/>
                <a:gd name="connsiteX6" fmla="*/ 6899 w 153448"/>
                <a:gd name="connsiteY6" fmla="*/ 124424 h 131323"/>
                <a:gd name="connsiteX7" fmla="*/ 6899 w 153448"/>
                <a:gd name="connsiteY7" fmla="*/ 6899 h 131323"/>
                <a:gd name="connsiteX8" fmla="*/ 35448 w 153448"/>
                <a:gd name="connsiteY8" fmla="*/ 6899 h 131323"/>
                <a:gd name="connsiteX9" fmla="*/ 39017 w 153448"/>
                <a:gd name="connsiteY9" fmla="*/ 3569 h 131323"/>
                <a:gd name="connsiteX10" fmla="*/ 35448 w 153448"/>
                <a:gd name="connsiteY10" fmla="*/ 0 h 131323"/>
                <a:gd name="connsiteX11" fmla="*/ 3331 w 153448"/>
                <a:gd name="connsiteY11" fmla="*/ 0 h 131323"/>
                <a:gd name="connsiteX12" fmla="*/ 0 w 153448"/>
                <a:gd name="connsiteY12" fmla="*/ 3569 h 131323"/>
                <a:gd name="connsiteX13" fmla="*/ 0 w 153448"/>
                <a:gd name="connsiteY13" fmla="*/ 127755 h 131323"/>
                <a:gd name="connsiteX14" fmla="*/ 3331 w 153448"/>
                <a:gd name="connsiteY14" fmla="*/ 131324 h 131323"/>
                <a:gd name="connsiteX15" fmla="*/ 150118 w 153448"/>
                <a:gd name="connsiteY15" fmla="*/ 131324 h 131323"/>
                <a:gd name="connsiteX16" fmla="*/ 153449 w 153448"/>
                <a:gd name="connsiteY16" fmla="*/ 127755 h 131323"/>
                <a:gd name="connsiteX17" fmla="*/ 153449 w 153448"/>
                <a:gd name="connsiteY17" fmla="*/ 3569 h 131323"/>
                <a:gd name="connsiteX18" fmla="*/ 150118 w 153448"/>
                <a:gd name="connsiteY18" fmla="*/ 0 h 13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448" h="131323">
                  <a:moveTo>
                    <a:pt x="150118" y="0"/>
                  </a:moveTo>
                  <a:lnTo>
                    <a:pt x="108246" y="0"/>
                  </a:lnTo>
                  <a:cubicBezTo>
                    <a:pt x="106344" y="0"/>
                    <a:pt x="104678" y="1427"/>
                    <a:pt x="104678" y="3569"/>
                  </a:cubicBezTo>
                  <a:cubicBezTo>
                    <a:pt x="104678" y="5472"/>
                    <a:pt x="106105" y="6899"/>
                    <a:pt x="108246" y="6899"/>
                  </a:cubicBezTo>
                  <a:lnTo>
                    <a:pt x="146788" y="6899"/>
                  </a:lnTo>
                  <a:lnTo>
                    <a:pt x="146788" y="124424"/>
                  </a:lnTo>
                  <a:lnTo>
                    <a:pt x="6899" y="124424"/>
                  </a:lnTo>
                  <a:lnTo>
                    <a:pt x="6899" y="6899"/>
                  </a:lnTo>
                  <a:lnTo>
                    <a:pt x="35448" y="6899"/>
                  </a:lnTo>
                  <a:cubicBezTo>
                    <a:pt x="37351" y="6899"/>
                    <a:pt x="39017" y="5472"/>
                    <a:pt x="39017" y="3569"/>
                  </a:cubicBezTo>
                  <a:cubicBezTo>
                    <a:pt x="39017" y="1665"/>
                    <a:pt x="37589" y="0"/>
                    <a:pt x="35448" y="0"/>
                  </a:cubicBezTo>
                  <a:lnTo>
                    <a:pt x="3331" y="0"/>
                  </a:lnTo>
                  <a:cubicBezTo>
                    <a:pt x="1427" y="0"/>
                    <a:pt x="0" y="1427"/>
                    <a:pt x="0" y="3569"/>
                  </a:cubicBezTo>
                  <a:lnTo>
                    <a:pt x="0" y="127755"/>
                  </a:lnTo>
                  <a:cubicBezTo>
                    <a:pt x="0" y="129658"/>
                    <a:pt x="1427" y="131324"/>
                    <a:pt x="3331" y="131324"/>
                  </a:cubicBezTo>
                  <a:lnTo>
                    <a:pt x="150118" y="131324"/>
                  </a:lnTo>
                  <a:cubicBezTo>
                    <a:pt x="152022" y="131324"/>
                    <a:pt x="153449" y="129896"/>
                    <a:pt x="153449" y="127755"/>
                  </a:cubicBezTo>
                  <a:lnTo>
                    <a:pt x="153449" y="3569"/>
                  </a:lnTo>
                  <a:cubicBezTo>
                    <a:pt x="153449" y="1665"/>
                    <a:pt x="152022" y="0"/>
                    <a:pt x="150118" y="0"/>
                  </a:cubicBezTo>
                  <a:close/>
                </a:path>
              </a:pathLst>
            </a:custGeom>
            <a:solidFill>
              <a:srgbClr val="4D4D4D"/>
            </a:solidFill>
            <a:ln w="23773" cap="flat">
              <a:noFill/>
              <a:prstDash val="solid"/>
              <a:miter/>
            </a:ln>
          </p:spPr>
          <p:txBody>
            <a:bodyPr rtlCol="0" anchor="ctr"/>
            <a:lstStyle/>
            <a:p>
              <a:endParaRPr lang="es-CO"/>
            </a:p>
          </p:txBody>
        </p:sp>
        <p:sp>
          <p:nvSpPr>
            <p:cNvPr id="110" name="Forma libre: forma 109">
              <a:extLst>
                <a:ext uri="{FF2B5EF4-FFF2-40B4-BE49-F238E27FC236}">
                  <a16:creationId xmlns:a16="http://schemas.microsoft.com/office/drawing/2014/main" id="{BF3D221F-75E2-77A9-A6D4-7C0985A19011}"/>
                </a:ext>
              </a:extLst>
            </p:cNvPr>
            <p:cNvSpPr/>
            <p:nvPr/>
          </p:nvSpPr>
          <p:spPr>
            <a:xfrm>
              <a:off x="6918493" y="5017309"/>
              <a:ext cx="227912" cy="223630"/>
            </a:xfrm>
            <a:custGeom>
              <a:avLst/>
              <a:gdLst>
                <a:gd name="connsiteX0" fmla="*/ 226961 w 227912"/>
                <a:gd name="connsiteY0" fmla="*/ 199364 h 223630"/>
                <a:gd name="connsiteX1" fmla="*/ 226961 w 227912"/>
                <a:gd name="connsiteY1" fmla="*/ 198413 h 223630"/>
                <a:gd name="connsiteX2" fmla="*/ 226961 w 227912"/>
                <a:gd name="connsiteY2" fmla="*/ 198175 h 223630"/>
                <a:gd name="connsiteX3" fmla="*/ 226961 w 227912"/>
                <a:gd name="connsiteY3" fmla="*/ 197937 h 223630"/>
                <a:gd name="connsiteX4" fmla="*/ 209832 w 227912"/>
                <a:gd name="connsiteY4" fmla="*/ 167247 h 223630"/>
                <a:gd name="connsiteX5" fmla="*/ 209832 w 227912"/>
                <a:gd name="connsiteY5" fmla="*/ 14512 h 223630"/>
                <a:gd name="connsiteX6" fmla="*/ 195320 w 227912"/>
                <a:gd name="connsiteY6" fmla="*/ 0 h 223630"/>
                <a:gd name="connsiteX7" fmla="*/ 31641 w 227912"/>
                <a:gd name="connsiteY7" fmla="*/ 0 h 223630"/>
                <a:gd name="connsiteX8" fmla="*/ 17129 w 227912"/>
                <a:gd name="connsiteY8" fmla="*/ 14512 h 223630"/>
                <a:gd name="connsiteX9" fmla="*/ 17129 w 227912"/>
                <a:gd name="connsiteY9" fmla="*/ 167247 h 223630"/>
                <a:gd name="connsiteX10" fmla="*/ 0 w 227912"/>
                <a:gd name="connsiteY10" fmla="*/ 197937 h 223630"/>
                <a:gd name="connsiteX11" fmla="*/ 0 w 227912"/>
                <a:gd name="connsiteY11" fmla="*/ 198175 h 223630"/>
                <a:gd name="connsiteX12" fmla="*/ 0 w 227912"/>
                <a:gd name="connsiteY12" fmla="*/ 198413 h 223630"/>
                <a:gd name="connsiteX13" fmla="*/ 0 w 227912"/>
                <a:gd name="connsiteY13" fmla="*/ 199364 h 223630"/>
                <a:gd name="connsiteX14" fmla="*/ 0 w 227912"/>
                <a:gd name="connsiteY14" fmla="*/ 199364 h 223630"/>
                <a:gd name="connsiteX15" fmla="*/ 0 w 227912"/>
                <a:gd name="connsiteY15" fmla="*/ 209832 h 223630"/>
                <a:gd name="connsiteX16" fmla="*/ 13798 w 227912"/>
                <a:gd name="connsiteY16" fmla="*/ 223630 h 223630"/>
                <a:gd name="connsiteX17" fmla="*/ 214114 w 227912"/>
                <a:gd name="connsiteY17" fmla="*/ 223630 h 223630"/>
                <a:gd name="connsiteX18" fmla="*/ 227913 w 227912"/>
                <a:gd name="connsiteY18" fmla="*/ 209832 h 223630"/>
                <a:gd name="connsiteX19" fmla="*/ 227913 w 227912"/>
                <a:gd name="connsiteY19" fmla="*/ 199364 h 223630"/>
                <a:gd name="connsiteX20" fmla="*/ 227913 w 227912"/>
                <a:gd name="connsiteY20" fmla="*/ 199364 h 223630"/>
                <a:gd name="connsiteX21" fmla="*/ 23552 w 227912"/>
                <a:gd name="connsiteY21" fmla="*/ 14036 h 223630"/>
                <a:gd name="connsiteX22" fmla="*/ 31404 w 227912"/>
                <a:gd name="connsiteY22" fmla="*/ 6423 h 223630"/>
                <a:gd name="connsiteX23" fmla="*/ 195082 w 227912"/>
                <a:gd name="connsiteY23" fmla="*/ 6423 h 223630"/>
                <a:gd name="connsiteX24" fmla="*/ 202933 w 227912"/>
                <a:gd name="connsiteY24" fmla="*/ 14036 h 223630"/>
                <a:gd name="connsiteX25" fmla="*/ 202933 w 227912"/>
                <a:gd name="connsiteY25" fmla="*/ 164154 h 223630"/>
                <a:gd name="connsiteX26" fmla="*/ 23790 w 227912"/>
                <a:gd name="connsiteY26" fmla="*/ 164154 h 223630"/>
                <a:gd name="connsiteX27" fmla="*/ 23790 w 227912"/>
                <a:gd name="connsiteY27" fmla="*/ 14036 h 223630"/>
                <a:gd name="connsiteX28" fmla="*/ 22125 w 227912"/>
                <a:gd name="connsiteY28" fmla="*/ 171053 h 223630"/>
                <a:gd name="connsiteX29" fmla="*/ 203885 w 227912"/>
                <a:gd name="connsiteY29" fmla="*/ 171053 h 223630"/>
                <a:gd name="connsiteX30" fmla="*/ 217683 w 227912"/>
                <a:gd name="connsiteY30" fmla="*/ 195796 h 223630"/>
                <a:gd name="connsiteX31" fmla="*/ 8327 w 227912"/>
                <a:gd name="connsiteY31" fmla="*/ 195796 h 223630"/>
                <a:gd name="connsiteX32" fmla="*/ 22125 w 227912"/>
                <a:gd name="connsiteY32" fmla="*/ 171053 h 223630"/>
                <a:gd name="connsiteX33" fmla="*/ 220062 w 227912"/>
                <a:gd name="connsiteY33" fmla="*/ 209594 h 223630"/>
                <a:gd name="connsiteX34" fmla="*/ 213163 w 227912"/>
                <a:gd name="connsiteY34" fmla="*/ 216493 h 223630"/>
                <a:gd name="connsiteX35" fmla="*/ 12847 w 227912"/>
                <a:gd name="connsiteY35" fmla="*/ 216493 h 223630"/>
                <a:gd name="connsiteX36" fmla="*/ 5948 w 227912"/>
                <a:gd name="connsiteY36" fmla="*/ 209594 h 223630"/>
                <a:gd name="connsiteX37" fmla="*/ 5948 w 227912"/>
                <a:gd name="connsiteY37" fmla="*/ 202695 h 223630"/>
                <a:gd name="connsiteX38" fmla="*/ 220062 w 227912"/>
                <a:gd name="connsiteY38" fmla="*/ 202695 h 223630"/>
                <a:gd name="connsiteX39" fmla="*/ 220062 w 227912"/>
                <a:gd name="connsiteY39" fmla="*/ 209594 h 22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7912" h="223630">
                  <a:moveTo>
                    <a:pt x="226961" y="199364"/>
                  </a:moveTo>
                  <a:cubicBezTo>
                    <a:pt x="226961" y="199364"/>
                    <a:pt x="226961" y="198651"/>
                    <a:pt x="226961" y="198413"/>
                  </a:cubicBezTo>
                  <a:cubicBezTo>
                    <a:pt x="226961" y="198413"/>
                    <a:pt x="226961" y="198413"/>
                    <a:pt x="226961" y="198175"/>
                  </a:cubicBezTo>
                  <a:cubicBezTo>
                    <a:pt x="226961" y="198175"/>
                    <a:pt x="226961" y="198175"/>
                    <a:pt x="226961" y="197937"/>
                  </a:cubicBezTo>
                  <a:lnTo>
                    <a:pt x="209832" y="167247"/>
                  </a:lnTo>
                  <a:lnTo>
                    <a:pt x="209832" y="14512"/>
                  </a:lnTo>
                  <a:cubicBezTo>
                    <a:pt x="209832" y="6423"/>
                    <a:pt x="203171" y="0"/>
                    <a:pt x="195320" y="0"/>
                  </a:cubicBezTo>
                  <a:lnTo>
                    <a:pt x="31641" y="0"/>
                  </a:lnTo>
                  <a:cubicBezTo>
                    <a:pt x="23552" y="0"/>
                    <a:pt x="17129" y="6661"/>
                    <a:pt x="17129" y="14512"/>
                  </a:cubicBezTo>
                  <a:lnTo>
                    <a:pt x="17129" y="167247"/>
                  </a:lnTo>
                  <a:lnTo>
                    <a:pt x="0" y="197937"/>
                  </a:lnTo>
                  <a:cubicBezTo>
                    <a:pt x="0" y="197937"/>
                    <a:pt x="0" y="197937"/>
                    <a:pt x="0" y="198175"/>
                  </a:cubicBezTo>
                  <a:cubicBezTo>
                    <a:pt x="0" y="198175"/>
                    <a:pt x="0" y="198175"/>
                    <a:pt x="0" y="198413"/>
                  </a:cubicBezTo>
                  <a:cubicBezTo>
                    <a:pt x="0" y="198651"/>
                    <a:pt x="0" y="199126"/>
                    <a:pt x="0" y="199364"/>
                  </a:cubicBezTo>
                  <a:lnTo>
                    <a:pt x="0" y="199364"/>
                  </a:lnTo>
                  <a:lnTo>
                    <a:pt x="0" y="209832"/>
                  </a:lnTo>
                  <a:cubicBezTo>
                    <a:pt x="0" y="217445"/>
                    <a:pt x="6186" y="223630"/>
                    <a:pt x="13798" y="223630"/>
                  </a:cubicBezTo>
                  <a:lnTo>
                    <a:pt x="214114" y="223630"/>
                  </a:lnTo>
                  <a:cubicBezTo>
                    <a:pt x="221728" y="223630"/>
                    <a:pt x="227913" y="217445"/>
                    <a:pt x="227913" y="209832"/>
                  </a:cubicBezTo>
                  <a:lnTo>
                    <a:pt x="227913" y="199364"/>
                  </a:lnTo>
                  <a:lnTo>
                    <a:pt x="227913" y="199364"/>
                  </a:lnTo>
                  <a:close/>
                  <a:moveTo>
                    <a:pt x="23552" y="14036"/>
                  </a:moveTo>
                  <a:cubicBezTo>
                    <a:pt x="23552" y="9754"/>
                    <a:pt x="27122" y="6423"/>
                    <a:pt x="31404" y="6423"/>
                  </a:cubicBezTo>
                  <a:lnTo>
                    <a:pt x="195082" y="6423"/>
                  </a:lnTo>
                  <a:cubicBezTo>
                    <a:pt x="199364" y="6423"/>
                    <a:pt x="202933" y="9992"/>
                    <a:pt x="202933" y="14036"/>
                  </a:cubicBezTo>
                  <a:lnTo>
                    <a:pt x="202933" y="164154"/>
                  </a:lnTo>
                  <a:lnTo>
                    <a:pt x="23790" y="164154"/>
                  </a:lnTo>
                  <a:lnTo>
                    <a:pt x="23790" y="14036"/>
                  </a:lnTo>
                  <a:close/>
                  <a:moveTo>
                    <a:pt x="22125" y="171053"/>
                  </a:moveTo>
                  <a:lnTo>
                    <a:pt x="203885" y="171053"/>
                  </a:lnTo>
                  <a:lnTo>
                    <a:pt x="217683" y="195796"/>
                  </a:lnTo>
                  <a:lnTo>
                    <a:pt x="8327" y="195796"/>
                  </a:lnTo>
                  <a:lnTo>
                    <a:pt x="22125" y="171053"/>
                  </a:lnTo>
                  <a:close/>
                  <a:moveTo>
                    <a:pt x="220062" y="209594"/>
                  </a:moveTo>
                  <a:cubicBezTo>
                    <a:pt x="220062" y="213400"/>
                    <a:pt x="216969" y="216493"/>
                    <a:pt x="213163" y="216493"/>
                  </a:cubicBezTo>
                  <a:lnTo>
                    <a:pt x="12847" y="216493"/>
                  </a:lnTo>
                  <a:cubicBezTo>
                    <a:pt x="9041" y="216493"/>
                    <a:pt x="5948" y="213400"/>
                    <a:pt x="5948" y="209594"/>
                  </a:cubicBezTo>
                  <a:lnTo>
                    <a:pt x="5948" y="202695"/>
                  </a:lnTo>
                  <a:lnTo>
                    <a:pt x="220062" y="202695"/>
                  </a:lnTo>
                  <a:lnTo>
                    <a:pt x="220062" y="209594"/>
                  </a:lnTo>
                  <a:close/>
                </a:path>
              </a:pathLst>
            </a:custGeom>
            <a:solidFill>
              <a:srgbClr val="4D4D4D"/>
            </a:solidFill>
            <a:ln w="23773" cap="flat">
              <a:noFill/>
              <a:prstDash val="solid"/>
              <a:miter/>
            </a:ln>
          </p:spPr>
          <p:txBody>
            <a:bodyPr rtlCol="0" anchor="ctr"/>
            <a:lstStyle/>
            <a:p>
              <a:endParaRPr lang="es-CO"/>
            </a:p>
          </p:txBody>
        </p:sp>
        <p:sp>
          <p:nvSpPr>
            <p:cNvPr id="111" name="Forma libre: forma 110">
              <a:extLst>
                <a:ext uri="{FF2B5EF4-FFF2-40B4-BE49-F238E27FC236}">
                  <a16:creationId xmlns:a16="http://schemas.microsoft.com/office/drawing/2014/main" id="{D5FAD374-D148-DFEB-C169-CD6385CAF7FB}"/>
                </a:ext>
              </a:extLst>
            </p:cNvPr>
            <p:cNvSpPr/>
            <p:nvPr/>
          </p:nvSpPr>
          <p:spPr>
            <a:xfrm>
              <a:off x="6971069" y="5031821"/>
              <a:ext cx="121093" cy="118238"/>
            </a:xfrm>
            <a:custGeom>
              <a:avLst/>
              <a:gdLst>
                <a:gd name="connsiteX0" fmla="*/ 0 w 121093"/>
                <a:gd name="connsiteY0" fmla="*/ 55670 h 118238"/>
                <a:gd name="connsiteX1" fmla="*/ 25456 w 121093"/>
                <a:gd name="connsiteY1" fmla="*/ 80888 h 118238"/>
                <a:gd name="connsiteX2" fmla="*/ 48533 w 121093"/>
                <a:gd name="connsiteY2" fmla="*/ 80888 h 118238"/>
                <a:gd name="connsiteX3" fmla="*/ 48533 w 121093"/>
                <a:gd name="connsiteY3" fmla="*/ 114670 h 118238"/>
                <a:gd name="connsiteX4" fmla="*/ 51864 w 121093"/>
                <a:gd name="connsiteY4" fmla="*/ 118239 h 118238"/>
                <a:gd name="connsiteX5" fmla="*/ 69230 w 121093"/>
                <a:gd name="connsiteY5" fmla="*/ 118239 h 118238"/>
                <a:gd name="connsiteX6" fmla="*/ 72799 w 121093"/>
                <a:gd name="connsiteY6" fmla="*/ 114670 h 118238"/>
                <a:gd name="connsiteX7" fmla="*/ 72799 w 121093"/>
                <a:gd name="connsiteY7" fmla="*/ 80888 h 118238"/>
                <a:gd name="connsiteX8" fmla="*/ 100634 w 121093"/>
                <a:gd name="connsiteY8" fmla="*/ 80888 h 118238"/>
                <a:gd name="connsiteX9" fmla="*/ 121093 w 121093"/>
                <a:gd name="connsiteY9" fmla="*/ 60428 h 118238"/>
                <a:gd name="connsiteX10" fmla="*/ 108485 w 121093"/>
                <a:gd name="connsiteY10" fmla="*/ 41633 h 118238"/>
                <a:gd name="connsiteX11" fmla="*/ 109198 w 121093"/>
                <a:gd name="connsiteY11" fmla="*/ 36637 h 118238"/>
                <a:gd name="connsiteX12" fmla="*/ 91355 w 121093"/>
                <a:gd name="connsiteY12" fmla="*/ 18794 h 118238"/>
                <a:gd name="connsiteX13" fmla="*/ 83980 w 121093"/>
                <a:gd name="connsiteY13" fmla="*/ 20460 h 118238"/>
                <a:gd name="connsiteX14" fmla="*/ 55908 w 121093"/>
                <a:gd name="connsiteY14" fmla="*/ 0 h 118238"/>
                <a:gd name="connsiteX15" fmla="*/ 26408 w 121093"/>
                <a:gd name="connsiteY15" fmla="*/ 29500 h 118238"/>
                <a:gd name="connsiteX16" fmla="*/ 26408 w 121093"/>
                <a:gd name="connsiteY16" fmla="*/ 30214 h 118238"/>
                <a:gd name="connsiteX17" fmla="*/ 476 w 121093"/>
                <a:gd name="connsiteY17" fmla="*/ 55670 h 118238"/>
                <a:gd name="connsiteX18" fmla="*/ 65662 w 121093"/>
                <a:gd name="connsiteY18" fmla="*/ 60190 h 118238"/>
                <a:gd name="connsiteX19" fmla="*/ 65662 w 121093"/>
                <a:gd name="connsiteY19" fmla="*/ 111339 h 118238"/>
                <a:gd name="connsiteX20" fmla="*/ 55194 w 121093"/>
                <a:gd name="connsiteY20" fmla="*/ 111339 h 118238"/>
                <a:gd name="connsiteX21" fmla="*/ 55194 w 121093"/>
                <a:gd name="connsiteY21" fmla="*/ 60190 h 118238"/>
                <a:gd name="connsiteX22" fmla="*/ 51864 w 121093"/>
                <a:gd name="connsiteY22" fmla="*/ 56859 h 118238"/>
                <a:gd name="connsiteX23" fmla="*/ 44726 w 121093"/>
                <a:gd name="connsiteY23" fmla="*/ 56859 h 118238"/>
                <a:gd name="connsiteX24" fmla="*/ 60666 w 121093"/>
                <a:gd name="connsiteY24" fmla="*/ 40919 h 118238"/>
                <a:gd name="connsiteX25" fmla="*/ 76605 w 121093"/>
                <a:gd name="connsiteY25" fmla="*/ 56859 h 118238"/>
                <a:gd name="connsiteX26" fmla="*/ 69230 w 121093"/>
                <a:gd name="connsiteY26" fmla="*/ 56859 h 118238"/>
                <a:gd name="connsiteX27" fmla="*/ 65900 w 121093"/>
                <a:gd name="connsiteY27" fmla="*/ 60190 h 118238"/>
                <a:gd name="connsiteX28" fmla="*/ 32355 w 121093"/>
                <a:gd name="connsiteY28" fmla="*/ 36637 h 118238"/>
                <a:gd name="connsiteX29" fmla="*/ 33307 w 121093"/>
                <a:gd name="connsiteY29" fmla="*/ 33544 h 118238"/>
                <a:gd name="connsiteX30" fmla="*/ 32831 w 121093"/>
                <a:gd name="connsiteY30" fmla="*/ 29500 h 118238"/>
                <a:gd name="connsiteX31" fmla="*/ 55432 w 121093"/>
                <a:gd name="connsiteY31" fmla="*/ 6899 h 118238"/>
                <a:gd name="connsiteX32" fmla="*/ 77795 w 121093"/>
                <a:gd name="connsiteY32" fmla="*/ 26645 h 118238"/>
                <a:gd name="connsiteX33" fmla="*/ 79936 w 121093"/>
                <a:gd name="connsiteY33" fmla="*/ 29500 h 118238"/>
                <a:gd name="connsiteX34" fmla="*/ 83505 w 121093"/>
                <a:gd name="connsiteY34" fmla="*/ 28786 h 118238"/>
                <a:gd name="connsiteX35" fmla="*/ 90880 w 121093"/>
                <a:gd name="connsiteY35" fmla="*/ 25932 h 118238"/>
                <a:gd name="connsiteX36" fmla="*/ 101823 w 121093"/>
                <a:gd name="connsiteY36" fmla="*/ 36875 h 118238"/>
                <a:gd name="connsiteX37" fmla="*/ 100396 w 121093"/>
                <a:gd name="connsiteY37" fmla="*/ 42347 h 118238"/>
                <a:gd name="connsiteX38" fmla="*/ 100396 w 121093"/>
                <a:gd name="connsiteY38" fmla="*/ 45440 h 118238"/>
                <a:gd name="connsiteX39" fmla="*/ 102775 w 121093"/>
                <a:gd name="connsiteY39" fmla="*/ 47343 h 118238"/>
                <a:gd name="connsiteX40" fmla="*/ 113718 w 121093"/>
                <a:gd name="connsiteY40" fmla="*/ 60666 h 118238"/>
                <a:gd name="connsiteX41" fmla="*/ 100158 w 121093"/>
                <a:gd name="connsiteY41" fmla="*/ 74226 h 118238"/>
                <a:gd name="connsiteX42" fmla="*/ 72323 w 121093"/>
                <a:gd name="connsiteY42" fmla="*/ 74226 h 118238"/>
                <a:gd name="connsiteX43" fmla="*/ 72323 w 121093"/>
                <a:gd name="connsiteY43" fmla="*/ 63759 h 118238"/>
                <a:gd name="connsiteX44" fmla="*/ 84457 w 121093"/>
                <a:gd name="connsiteY44" fmla="*/ 63759 h 118238"/>
                <a:gd name="connsiteX45" fmla="*/ 87550 w 121093"/>
                <a:gd name="connsiteY45" fmla="*/ 61617 h 118238"/>
                <a:gd name="connsiteX46" fmla="*/ 86835 w 121093"/>
                <a:gd name="connsiteY46" fmla="*/ 57811 h 118238"/>
                <a:gd name="connsiteX47" fmla="*/ 62807 w 121093"/>
                <a:gd name="connsiteY47" fmla="*/ 33544 h 118238"/>
                <a:gd name="connsiteX48" fmla="*/ 58049 w 121093"/>
                <a:gd name="connsiteY48" fmla="*/ 33544 h 118238"/>
                <a:gd name="connsiteX49" fmla="*/ 33783 w 121093"/>
                <a:gd name="connsiteY49" fmla="*/ 57811 h 118238"/>
                <a:gd name="connsiteX50" fmla="*/ 33069 w 121093"/>
                <a:gd name="connsiteY50" fmla="*/ 61617 h 118238"/>
                <a:gd name="connsiteX51" fmla="*/ 36399 w 121093"/>
                <a:gd name="connsiteY51" fmla="*/ 63759 h 118238"/>
                <a:gd name="connsiteX52" fmla="*/ 48295 w 121093"/>
                <a:gd name="connsiteY52" fmla="*/ 63759 h 118238"/>
                <a:gd name="connsiteX53" fmla="*/ 48295 w 121093"/>
                <a:gd name="connsiteY53" fmla="*/ 74226 h 118238"/>
                <a:gd name="connsiteX54" fmla="*/ 25218 w 121093"/>
                <a:gd name="connsiteY54" fmla="*/ 74226 h 118238"/>
                <a:gd name="connsiteX55" fmla="*/ 6661 w 121093"/>
                <a:gd name="connsiteY55" fmla="*/ 55670 h 118238"/>
                <a:gd name="connsiteX56" fmla="*/ 25218 w 121093"/>
                <a:gd name="connsiteY56" fmla="*/ 37113 h 118238"/>
                <a:gd name="connsiteX57" fmla="*/ 29024 w 121093"/>
                <a:gd name="connsiteY57" fmla="*/ 37589 h 118238"/>
                <a:gd name="connsiteX58" fmla="*/ 32117 w 121093"/>
                <a:gd name="connsiteY58" fmla="*/ 36875 h 11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093" h="118238">
                  <a:moveTo>
                    <a:pt x="0" y="55670"/>
                  </a:moveTo>
                  <a:cubicBezTo>
                    <a:pt x="0" y="69706"/>
                    <a:pt x="11420" y="80888"/>
                    <a:pt x="25456" y="80888"/>
                  </a:cubicBezTo>
                  <a:lnTo>
                    <a:pt x="48533" y="80888"/>
                  </a:lnTo>
                  <a:lnTo>
                    <a:pt x="48533" y="114670"/>
                  </a:lnTo>
                  <a:cubicBezTo>
                    <a:pt x="48533" y="116573"/>
                    <a:pt x="49960" y="118239"/>
                    <a:pt x="51864" y="118239"/>
                  </a:cubicBezTo>
                  <a:lnTo>
                    <a:pt x="69230" y="118239"/>
                  </a:lnTo>
                  <a:cubicBezTo>
                    <a:pt x="71134" y="118239"/>
                    <a:pt x="72799" y="116811"/>
                    <a:pt x="72799" y="114670"/>
                  </a:cubicBezTo>
                  <a:lnTo>
                    <a:pt x="72799" y="80888"/>
                  </a:lnTo>
                  <a:lnTo>
                    <a:pt x="100634" y="80888"/>
                  </a:lnTo>
                  <a:cubicBezTo>
                    <a:pt x="111816" y="80888"/>
                    <a:pt x="121093" y="71847"/>
                    <a:pt x="121093" y="60428"/>
                  </a:cubicBezTo>
                  <a:cubicBezTo>
                    <a:pt x="121093" y="52101"/>
                    <a:pt x="115860" y="44726"/>
                    <a:pt x="108485" y="41633"/>
                  </a:cubicBezTo>
                  <a:cubicBezTo>
                    <a:pt x="108961" y="39968"/>
                    <a:pt x="109198" y="38303"/>
                    <a:pt x="109198" y="36637"/>
                  </a:cubicBezTo>
                  <a:cubicBezTo>
                    <a:pt x="109198" y="26883"/>
                    <a:pt x="101110" y="18794"/>
                    <a:pt x="91355" y="18794"/>
                  </a:cubicBezTo>
                  <a:cubicBezTo>
                    <a:pt x="88739" y="18794"/>
                    <a:pt x="86360" y="19508"/>
                    <a:pt x="83980" y="20460"/>
                  </a:cubicBezTo>
                  <a:cubicBezTo>
                    <a:pt x="80174" y="8564"/>
                    <a:pt x="68755" y="0"/>
                    <a:pt x="55908" y="0"/>
                  </a:cubicBezTo>
                  <a:cubicBezTo>
                    <a:pt x="39730" y="0"/>
                    <a:pt x="26408" y="13323"/>
                    <a:pt x="26408" y="29500"/>
                  </a:cubicBezTo>
                  <a:lnTo>
                    <a:pt x="26408" y="30214"/>
                  </a:lnTo>
                  <a:cubicBezTo>
                    <a:pt x="12133" y="30214"/>
                    <a:pt x="476" y="41395"/>
                    <a:pt x="476" y="55670"/>
                  </a:cubicBezTo>
                  <a:close/>
                  <a:moveTo>
                    <a:pt x="65662" y="60190"/>
                  </a:moveTo>
                  <a:lnTo>
                    <a:pt x="65662" y="111339"/>
                  </a:lnTo>
                  <a:lnTo>
                    <a:pt x="55194" y="111339"/>
                  </a:lnTo>
                  <a:lnTo>
                    <a:pt x="55194" y="60190"/>
                  </a:lnTo>
                  <a:cubicBezTo>
                    <a:pt x="55194" y="58287"/>
                    <a:pt x="53767" y="56859"/>
                    <a:pt x="51864" y="56859"/>
                  </a:cubicBezTo>
                  <a:lnTo>
                    <a:pt x="44726" y="56859"/>
                  </a:lnTo>
                  <a:lnTo>
                    <a:pt x="60666" y="40919"/>
                  </a:lnTo>
                  <a:lnTo>
                    <a:pt x="76605" y="56859"/>
                  </a:lnTo>
                  <a:lnTo>
                    <a:pt x="69230" y="56859"/>
                  </a:lnTo>
                  <a:cubicBezTo>
                    <a:pt x="67327" y="56859"/>
                    <a:pt x="65900" y="58287"/>
                    <a:pt x="65900" y="60190"/>
                  </a:cubicBezTo>
                  <a:close/>
                  <a:moveTo>
                    <a:pt x="32355" y="36637"/>
                  </a:moveTo>
                  <a:cubicBezTo>
                    <a:pt x="32355" y="36637"/>
                    <a:pt x="33545" y="34496"/>
                    <a:pt x="33307" y="33544"/>
                  </a:cubicBezTo>
                  <a:cubicBezTo>
                    <a:pt x="33069" y="32117"/>
                    <a:pt x="32831" y="30690"/>
                    <a:pt x="32831" y="29500"/>
                  </a:cubicBezTo>
                  <a:cubicBezTo>
                    <a:pt x="32831" y="16891"/>
                    <a:pt x="43061" y="6899"/>
                    <a:pt x="55432" y="6899"/>
                  </a:cubicBezTo>
                  <a:cubicBezTo>
                    <a:pt x="66614" y="6899"/>
                    <a:pt x="76368" y="15464"/>
                    <a:pt x="77795" y="26645"/>
                  </a:cubicBezTo>
                  <a:cubicBezTo>
                    <a:pt x="77795" y="27835"/>
                    <a:pt x="78746" y="29024"/>
                    <a:pt x="79936" y="29500"/>
                  </a:cubicBezTo>
                  <a:cubicBezTo>
                    <a:pt x="81126" y="29976"/>
                    <a:pt x="82553" y="29500"/>
                    <a:pt x="83505" y="28786"/>
                  </a:cubicBezTo>
                  <a:cubicBezTo>
                    <a:pt x="85646" y="26883"/>
                    <a:pt x="88263" y="25932"/>
                    <a:pt x="90880" y="25932"/>
                  </a:cubicBezTo>
                  <a:cubicBezTo>
                    <a:pt x="97066" y="25932"/>
                    <a:pt x="101823" y="30928"/>
                    <a:pt x="101823" y="36875"/>
                  </a:cubicBezTo>
                  <a:cubicBezTo>
                    <a:pt x="101823" y="38778"/>
                    <a:pt x="101348" y="40682"/>
                    <a:pt x="100396" y="42347"/>
                  </a:cubicBezTo>
                  <a:cubicBezTo>
                    <a:pt x="99920" y="43299"/>
                    <a:pt x="99682" y="44488"/>
                    <a:pt x="100396" y="45440"/>
                  </a:cubicBezTo>
                  <a:cubicBezTo>
                    <a:pt x="100872" y="46391"/>
                    <a:pt x="101823" y="47105"/>
                    <a:pt x="102775" y="47343"/>
                  </a:cubicBezTo>
                  <a:cubicBezTo>
                    <a:pt x="109198" y="48532"/>
                    <a:pt x="113718" y="54242"/>
                    <a:pt x="113718" y="60666"/>
                  </a:cubicBezTo>
                  <a:cubicBezTo>
                    <a:pt x="113718" y="68279"/>
                    <a:pt x="107533" y="74226"/>
                    <a:pt x="100158" y="74226"/>
                  </a:cubicBezTo>
                  <a:lnTo>
                    <a:pt x="72323" y="74226"/>
                  </a:lnTo>
                  <a:lnTo>
                    <a:pt x="72323" y="63759"/>
                  </a:lnTo>
                  <a:lnTo>
                    <a:pt x="84457" y="63759"/>
                  </a:lnTo>
                  <a:cubicBezTo>
                    <a:pt x="85884" y="63759"/>
                    <a:pt x="87073" y="63045"/>
                    <a:pt x="87550" y="61617"/>
                  </a:cubicBezTo>
                  <a:cubicBezTo>
                    <a:pt x="88025" y="60428"/>
                    <a:pt x="87787" y="58762"/>
                    <a:pt x="86835" y="57811"/>
                  </a:cubicBezTo>
                  <a:lnTo>
                    <a:pt x="62807" y="33544"/>
                  </a:lnTo>
                  <a:cubicBezTo>
                    <a:pt x="61380" y="32117"/>
                    <a:pt x="59239" y="32117"/>
                    <a:pt x="58049" y="33544"/>
                  </a:cubicBezTo>
                  <a:lnTo>
                    <a:pt x="33783" y="57811"/>
                  </a:lnTo>
                  <a:cubicBezTo>
                    <a:pt x="33783" y="57811"/>
                    <a:pt x="32593" y="60190"/>
                    <a:pt x="33069" y="61617"/>
                  </a:cubicBezTo>
                  <a:cubicBezTo>
                    <a:pt x="33545" y="63045"/>
                    <a:pt x="34972" y="63759"/>
                    <a:pt x="36399" y="63759"/>
                  </a:cubicBezTo>
                  <a:lnTo>
                    <a:pt x="48295" y="63759"/>
                  </a:lnTo>
                  <a:lnTo>
                    <a:pt x="48295" y="74226"/>
                  </a:lnTo>
                  <a:lnTo>
                    <a:pt x="25218" y="74226"/>
                  </a:lnTo>
                  <a:cubicBezTo>
                    <a:pt x="14988" y="74226"/>
                    <a:pt x="6661" y="65900"/>
                    <a:pt x="6661" y="55670"/>
                  </a:cubicBezTo>
                  <a:cubicBezTo>
                    <a:pt x="6661" y="45440"/>
                    <a:pt x="14988" y="37113"/>
                    <a:pt x="25218" y="37113"/>
                  </a:cubicBezTo>
                  <a:cubicBezTo>
                    <a:pt x="26408" y="37113"/>
                    <a:pt x="27835" y="37113"/>
                    <a:pt x="29024" y="37589"/>
                  </a:cubicBezTo>
                  <a:cubicBezTo>
                    <a:pt x="30214" y="37827"/>
                    <a:pt x="31404" y="37589"/>
                    <a:pt x="32117" y="36875"/>
                  </a:cubicBezTo>
                  <a:close/>
                </a:path>
              </a:pathLst>
            </a:custGeom>
            <a:solidFill>
              <a:srgbClr val="C69F41"/>
            </a:solidFill>
            <a:ln w="23773" cap="flat">
              <a:noFill/>
              <a:prstDash val="solid"/>
              <a:miter/>
            </a:ln>
          </p:spPr>
          <p:txBody>
            <a:bodyPr rtlCol="0" anchor="ctr"/>
            <a:lstStyle/>
            <a:p>
              <a:endParaRPr lang="es-CO"/>
            </a:p>
          </p:txBody>
        </p:sp>
      </p:grpSp>
      <p:grpSp>
        <p:nvGrpSpPr>
          <p:cNvPr id="112" name="Gráfico 750">
            <a:extLst>
              <a:ext uri="{FF2B5EF4-FFF2-40B4-BE49-F238E27FC236}">
                <a16:creationId xmlns:a16="http://schemas.microsoft.com/office/drawing/2014/main" id="{416FFB24-ECB0-F7EE-F0B1-BCD15BAB42C9}"/>
              </a:ext>
            </a:extLst>
          </p:cNvPr>
          <p:cNvGrpSpPr>
            <a:grpSpLocks noChangeAspect="1"/>
          </p:cNvGrpSpPr>
          <p:nvPr/>
        </p:nvGrpSpPr>
        <p:grpSpPr>
          <a:xfrm>
            <a:off x="6829158" y="4011239"/>
            <a:ext cx="428604" cy="414176"/>
            <a:chOff x="11062557" y="4521813"/>
            <a:chExt cx="227912" cy="220240"/>
          </a:xfrm>
        </p:grpSpPr>
        <p:sp>
          <p:nvSpPr>
            <p:cNvPr id="113" name="Forma libre: forma 112">
              <a:extLst>
                <a:ext uri="{FF2B5EF4-FFF2-40B4-BE49-F238E27FC236}">
                  <a16:creationId xmlns:a16="http://schemas.microsoft.com/office/drawing/2014/main" id="{12966B69-D3A9-43F3-E76C-6129A9A8DF1D}"/>
                </a:ext>
              </a:extLst>
            </p:cNvPr>
            <p:cNvSpPr/>
            <p:nvPr/>
          </p:nvSpPr>
          <p:spPr>
            <a:xfrm>
              <a:off x="11098957" y="4572903"/>
              <a:ext cx="153448" cy="96827"/>
            </a:xfrm>
            <a:custGeom>
              <a:avLst/>
              <a:gdLst>
                <a:gd name="connsiteX0" fmla="*/ 0 w 153448"/>
                <a:gd name="connsiteY0" fmla="*/ 3568 h 96827"/>
                <a:gd name="connsiteX1" fmla="*/ 0 w 153448"/>
                <a:gd name="connsiteY1" fmla="*/ 93259 h 96827"/>
                <a:gd name="connsiteX2" fmla="*/ 3330 w 153448"/>
                <a:gd name="connsiteY2" fmla="*/ 96827 h 96827"/>
                <a:gd name="connsiteX3" fmla="*/ 150118 w 153448"/>
                <a:gd name="connsiteY3" fmla="*/ 96827 h 96827"/>
                <a:gd name="connsiteX4" fmla="*/ 153449 w 153448"/>
                <a:gd name="connsiteY4" fmla="*/ 93259 h 96827"/>
                <a:gd name="connsiteX5" fmla="*/ 153449 w 153448"/>
                <a:gd name="connsiteY5" fmla="*/ 3568 h 96827"/>
                <a:gd name="connsiteX6" fmla="*/ 150118 w 153448"/>
                <a:gd name="connsiteY6" fmla="*/ 0 h 96827"/>
                <a:gd name="connsiteX7" fmla="*/ 140126 w 153448"/>
                <a:gd name="connsiteY7" fmla="*/ 0 h 96827"/>
                <a:gd name="connsiteX8" fmla="*/ 136795 w 153448"/>
                <a:gd name="connsiteY8" fmla="*/ 3568 h 96827"/>
                <a:gd name="connsiteX9" fmla="*/ 140126 w 153448"/>
                <a:gd name="connsiteY9" fmla="*/ 7137 h 96827"/>
                <a:gd name="connsiteX10" fmla="*/ 146788 w 153448"/>
                <a:gd name="connsiteY10" fmla="*/ 7137 h 96827"/>
                <a:gd name="connsiteX11" fmla="*/ 146788 w 153448"/>
                <a:gd name="connsiteY11" fmla="*/ 89928 h 96827"/>
                <a:gd name="connsiteX12" fmla="*/ 6899 w 153448"/>
                <a:gd name="connsiteY12" fmla="*/ 89928 h 96827"/>
                <a:gd name="connsiteX13" fmla="*/ 6899 w 153448"/>
                <a:gd name="connsiteY13" fmla="*/ 7137 h 96827"/>
                <a:gd name="connsiteX14" fmla="*/ 13561 w 153448"/>
                <a:gd name="connsiteY14" fmla="*/ 7137 h 96827"/>
                <a:gd name="connsiteX15" fmla="*/ 17129 w 153448"/>
                <a:gd name="connsiteY15" fmla="*/ 3568 h 96827"/>
                <a:gd name="connsiteX16" fmla="*/ 13561 w 153448"/>
                <a:gd name="connsiteY16" fmla="*/ 0 h 96827"/>
                <a:gd name="connsiteX17" fmla="*/ 3568 w 153448"/>
                <a:gd name="connsiteY17" fmla="*/ 0 h 96827"/>
                <a:gd name="connsiteX18" fmla="*/ 238 w 153448"/>
                <a:gd name="connsiteY18" fmla="*/ 3568 h 9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448" h="96827">
                  <a:moveTo>
                    <a:pt x="0" y="3568"/>
                  </a:moveTo>
                  <a:lnTo>
                    <a:pt x="0" y="93259"/>
                  </a:lnTo>
                  <a:cubicBezTo>
                    <a:pt x="0" y="95162"/>
                    <a:pt x="1427" y="96827"/>
                    <a:pt x="3330" y="96827"/>
                  </a:cubicBezTo>
                  <a:lnTo>
                    <a:pt x="150118" y="96827"/>
                  </a:lnTo>
                  <a:cubicBezTo>
                    <a:pt x="152021" y="96827"/>
                    <a:pt x="153449" y="95400"/>
                    <a:pt x="153449" y="93259"/>
                  </a:cubicBezTo>
                  <a:lnTo>
                    <a:pt x="153449" y="3568"/>
                  </a:lnTo>
                  <a:cubicBezTo>
                    <a:pt x="153449" y="1665"/>
                    <a:pt x="152021" y="0"/>
                    <a:pt x="150118" y="0"/>
                  </a:cubicBezTo>
                  <a:lnTo>
                    <a:pt x="140126" y="0"/>
                  </a:lnTo>
                  <a:cubicBezTo>
                    <a:pt x="138223" y="0"/>
                    <a:pt x="136795" y="1665"/>
                    <a:pt x="136795" y="3568"/>
                  </a:cubicBezTo>
                  <a:cubicBezTo>
                    <a:pt x="136795" y="5472"/>
                    <a:pt x="138223" y="7137"/>
                    <a:pt x="140126" y="7137"/>
                  </a:cubicBezTo>
                  <a:lnTo>
                    <a:pt x="146788" y="7137"/>
                  </a:lnTo>
                  <a:lnTo>
                    <a:pt x="146788" y="89928"/>
                  </a:lnTo>
                  <a:lnTo>
                    <a:pt x="6899" y="89928"/>
                  </a:lnTo>
                  <a:lnTo>
                    <a:pt x="6899" y="7137"/>
                  </a:lnTo>
                  <a:lnTo>
                    <a:pt x="13561" y="7137"/>
                  </a:lnTo>
                  <a:cubicBezTo>
                    <a:pt x="15464" y="7137"/>
                    <a:pt x="17129" y="5710"/>
                    <a:pt x="17129" y="3568"/>
                  </a:cubicBezTo>
                  <a:cubicBezTo>
                    <a:pt x="17129" y="1427"/>
                    <a:pt x="15464" y="0"/>
                    <a:pt x="13561" y="0"/>
                  </a:cubicBezTo>
                  <a:lnTo>
                    <a:pt x="3568" y="0"/>
                  </a:lnTo>
                  <a:cubicBezTo>
                    <a:pt x="1666" y="0"/>
                    <a:pt x="238" y="1665"/>
                    <a:pt x="238" y="3568"/>
                  </a:cubicBezTo>
                  <a:close/>
                </a:path>
              </a:pathLst>
            </a:custGeom>
            <a:solidFill>
              <a:srgbClr val="4D4D4D"/>
            </a:solidFill>
            <a:ln w="23773" cap="flat">
              <a:noFill/>
              <a:prstDash val="solid"/>
              <a:miter/>
            </a:ln>
          </p:spPr>
          <p:txBody>
            <a:bodyPr rtlCol="0" anchor="ctr"/>
            <a:lstStyle/>
            <a:p>
              <a:endParaRPr lang="es-CO"/>
            </a:p>
          </p:txBody>
        </p:sp>
        <p:sp>
          <p:nvSpPr>
            <p:cNvPr id="114" name="Forma libre: forma 113">
              <a:extLst>
                <a:ext uri="{FF2B5EF4-FFF2-40B4-BE49-F238E27FC236}">
                  <a16:creationId xmlns:a16="http://schemas.microsoft.com/office/drawing/2014/main" id="{E5E8FDAB-C8B0-AB15-3F26-1610AEA0CEA8}"/>
                </a:ext>
              </a:extLst>
            </p:cNvPr>
            <p:cNvSpPr/>
            <p:nvPr/>
          </p:nvSpPr>
          <p:spPr>
            <a:xfrm>
              <a:off x="11062557" y="4552681"/>
              <a:ext cx="227912" cy="189372"/>
            </a:xfrm>
            <a:custGeom>
              <a:avLst/>
              <a:gdLst>
                <a:gd name="connsiteX0" fmla="*/ 227199 w 227912"/>
                <a:gd name="connsiteY0" fmla="*/ 165106 h 189372"/>
                <a:gd name="connsiteX1" fmla="*/ 227199 w 227912"/>
                <a:gd name="connsiteY1" fmla="*/ 163917 h 189372"/>
                <a:gd name="connsiteX2" fmla="*/ 227199 w 227912"/>
                <a:gd name="connsiteY2" fmla="*/ 163679 h 189372"/>
                <a:gd name="connsiteX3" fmla="*/ 227199 w 227912"/>
                <a:gd name="connsiteY3" fmla="*/ 163679 h 189372"/>
                <a:gd name="connsiteX4" fmla="*/ 210070 w 227912"/>
                <a:gd name="connsiteY4" fmla="*/ 132989 h 189372"/>
                <a:gd name="connsiteX5" fmla="*/ 210070 w 227912"/>
                <a:gd name="connsiteY5" fmla="*/ 14750 h 189372"/>
                <a:gd name="connsiteX6" fmla="*/ 195320 w 227912"/>
                <a:gd name="connsiteY6" fmla="*/ 0 h 189372"/>
                <a:gd name="connsiteX7" fmla="*/ 180332 w 227912"/>
                <a:gd name="connsiteY7" fmla="*/ 0 h 189372"/>
                <a:gd name="connsiteX8" fmla="*/ 177001 w 227912"/>
                <a:gd name="connsiteY8" fmla="*/ 3569 h 189372"/>
                <a:gd name="connsiteX9" fmla="*/ 180332 w 227912"/>
                <a:gd name="connsiteY9" fmla="*/ 7137 h 189372"/>
                <a:gd name="connsiteX10" fmla="*/ 195320 w 227912"/>
                <a:gd name="connsiteY10" fmla="*/ 7137 h 189372"/>
                <a:gd name="connsiteX11" fmla="*/ 203171 w 227912"/>
                <a:gd name="connsiteY11" fmla="*/ 14750 h 189372"/>
                <a:gd name="connsiteX12" fmla="*/ 203171 w 227912"/>
                <a:gd name="connsiteY12" fmla="*/ 130372 h 189372"/>
                <a:gd name="connsiteX13" fmla="*/ 24029 w 227912"/>
                <a:gd name="connsiteY13" fmla="*/ 130372 h 189372"/>
                <a:gd name="connsiteX14" fmla="*/ 24029 w 227912"/>
                <a:gd name="connsiteY14" fmla="*/ 14750 h 189372"/>
                <a:gd name="connsiteX15" fmla="*/ 31879 w 227912"/>
                <a:gd name="connsiteY15" fmla="*/ 7137 h 189372"/>
                <a:gd name="connsiteX16" fmla="*/ 46867 w 227912"/>
                <a:gd name="connsiteY16" fmla="*/ 7137 h 189372"/>
                <a:gd name="connsiteX17" fmla="*/ 50198 w 227912"/>
                <a:gd name="connsiteY17" fmla="*/ 3569 h 189372"/>
                <a:gd name="connsiteX18" fmla="*/ 46867 w 227912"/>
                <a:gd name="connsiteY18" fmla="*/ 0 h 189372"/>
                <a:gd name="connsiteX19" fmla="*/ 31879 w 227912"/>
                <a:gd name="connsiteY19" fmla="*/ 0 h 189372"/>
                <a:gd name="connsiteX20" fmla="*/ 17129 w 227912"/>
                <a:gd name="connsiteY20" fmla="*/ 14750 h 189372"/>
                <a:gd name="connsiteX21" fmla="*/ 17129 w 227912"/>
                <a:gd name="connsiteY21" fmla="*/ 132989 h 189372"/>
                <a:gd name="connsiteX22" fmla="*/ 0 w 227912"/>
                <a:gd name="connsiteY22" fmla="*/ 163679 h 189372"/>
                <a:gd name="connsiteX23" fmla="*/ 0 w 227912"/>
                <a:gd name="connsiteY23" fmla="*/ 163679 h 189372"/>
                <a:gd name="connsiteX24" fmla="*/ 0 w 227912"/>
                <a:gd name="connsiteY24" fmla="*/ 163917 h 189372"/>
                <a:gd name="connsiteX25" fmla="*/ 0 w 227912"/>
                <a:gd name="connsiteY25" fmla="*/ 165106 h 189372"/>
                <a:gd name="connsiteX26" fmla="*/ 0 w 227912"/>
                <a:gd name="connsiteY26" fmla="*/ 165106 h 189372"/>
                <a:gd name="connsiteX27" fmla="*/ 0 w 227912"/>
                <a:gd name="connsiteY27" fmla="*/ 175574 h 189372"/>
                <a:gd name="connsiteX28" fmla="*/ 13798 w 227912"/>
                <a:gd name="connsiteY28" fmla="*/ 189372 h 189372"/>
                <a:gd name="connsiteX29" fmla="*/ 214114 w 227912"/>
                <a:gd name="connsiteY29" fmla="*/ 189372 h 189372"/>
                <a:gd name="connsiteX30" fmla="*/ 227913 w 227912"/>
                <a:gd name="connsiteY30" fmla="*/ 175574 h 189372"/>
                <a:gd name="connsiteX31" fmla="*/ 227913 w 227912"/>
                <a:gd name="connsiteY31" fmla="*/ 165106 h 189372"/>
                <a:gd name="connsiteX32" fmla="*/ 227913 w 227912"/>
                <a:gd name="connsiteY32" fmla="*/ 165106 h 189372"/>
                <a:gd name="connsiteX33" fmla="*/ 22363 w 227912"/>
                <a:gd name="connsiteY33" fmla="*/ 136795 h 189372"/>
                <a:gd name="connsiteX34" fmla="*/ 204360 w 227912"/>
                <a:gd name="connsiteY34" fmla="*/ 136795 h 189372"/>
                <a:gd name="connsiteX35" fmla="*/ 218158 w 227912"/>
                <a:gd name="connsiteY35" fmla="*/ 161537 h 189372"/>
                <a:gd name="connsiteX36" fmla="*/ 8802 w 227912"/>
                <a:gd name="connsiteY36" fmla="*/ 161537 h 189372"/>
                <a:gd name="connsiteX37" fmla="*/ 22601 w 227912"/>
                <a:gd name="connsiteY37" fmla="*/ 136795 h 189372"/>
                <a:gd name="connsiteX38" fmla="*/ 220300 w 227912"/>
                <a:gd name="connsiteY38" fmla="*/ 175336 h 189372"/>
                <a:gd name="connsiteX39" fmla="*/ 213401 w 227912"/>
                <a:gd name="connsiteY39" fmla="*/ 182235 h 189372"/>
                <a:gd name="connsiteX40" fmla="*/ 13084 w 227912"/>
                <a:gd name="connsiteY40" fmla="*/ 182235 h 189372"/>
                <a:gd name="connsiteX41" fmla="*/ 6186 w 227912"/>
                <a:gd name="connsiteY41" fmla="*/ 175336 h 189372"/>
                <a:gd name="connsiteX42" fmla="*/ 6186 w 227912"/>
                <a:gd name="connsiteY42" fmla="*/ 168437 h 189372"/>
                <a:gd name="connsiteX43" fmla="*/ 220300 w 227912"/>
                <a:gd name="connsiteY43" fmla="*/ 168437 h 189372"/>
                <a:gd name="connsiteX44" fmla="*/ 220300 w 227912"/>
                <a:gd name="connsiteY44" fmla="*/ 175336 h 18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7912" h="189372">
                  <a:moveTo>
                    <a:pt x="227199" y="165106"/>
                  </a:moveTo>
                  <a:cubicBezTo>
                    <a:pt x="227199" y="165106"/>
                    <a:pt x="227199" y="164392"/>
                    <a:pt x="227199" y="163917"/>
                  </a:cubicBezTo>
                  <a:cubicBezTo>
                    <a:pt x="227199" y="163917"/>
                    <a:pt x="227199" y="163917"/>
                    <a:pt x="227199" y="163679"/>
                  </a:cubicBezTo>
                  <a:cubicBezTo>
                    <a:pt x="227199" y="163679"/>
                    <a:pt x="227199" y="163679"/>
                    <a:pt x="227199" y="163679"/>
                  </a:cubicBezTo>
                  <a:lnTo>
                    <a:pt x="210070" y="132989"/>
                  </a:lnTo>
                  <a:lnTo>
                    <a:pt x="210070" y="14750"/>
                  </a:lnTo>
                  <a:cubicBezTo>
                    <a:pt x="210070" y="6661"/>
                    <a:pt x="203408" y="0"/>
                    <a:pt x="195320" y="0"/>
                  </a:cubicBezTo>
                  <a:lnTo>
                    <a:pt x="180332" y="0"/>
                  </a:lnTo>
                  <a:cubicBezTo>
                    <a:pt x="178429" y="0"/>
                    <a:pt x="177001" y="1428"/>
                    <a:pt x="177001" y="3569"/>
                  </a:cubicBezTo>
                  <a:cubicBezTo>
                    <a:pt x="177001" y="5472"/>
                    <a:pt x="178429" y="7137"/>
                    <a:pt x="180332" y="7137"/>
                  </a:cubicBezTo>
                  <a:lnTo>
                    <a:pt x="195320" y="7137"/>
                  </a:lnTo>
                  <a:cubicBezTo>
                    <a:pt x="199602" y="7137"/>
                    <a:pt x="203171" y="10706"/>
                    <a:pt x="203171" y="14750"/>
                  </a:cubicBezTo>
                  <a:lnTo>
                    <a:pt x="203171" y="130372"/>
                  </a:lnTo>
                  <a:lnTo>
                    <a:pt x="24029" y="130372"/>
                  </a:lnTo>
                  <a:lnTo>
                    <a:pt x="24029" y="14750"/>
                  </a:lnTo>
                  <a:cubicBezTo>
                    <a:pt x="24029" y="10468"/>
                    <a:pt x="27597" y="7137"/>
                    <a:pt x="31879" y="7137"/>
                  </a:cubicBezTo>
                  <a:lnTo>
                    <a:pt x="46867" y="7137"/>
                  </a:lnTo>
                  <a:cubicBezTo>
                    <a:pt x="48770" y="7137"/>
                    <a:pt x="50198" y="5472"/>
                    <a:pt x="50198" y="3569"/>
                  </a:cubicBezTo>
                  <a:cubicBezTo>
                    <a:pt x="50198" y="1666"/>
                    <a:pt x="48770" y="0"/>
                    <a:pt x="46867" y="0"/>
                  </a:cubicBezTo>
                  <a:lnTo>
                    <a:pt x="31879" y="0"/>
                  </a:lnTo>
                  <a:cubicBezTo>
                    <a:pt x="23790" y="0"/>
                    <a:pt x="17129" y="6661"/>
                    <a:pt x="17129" y="14750"/>
                  </a:cubicBezTo>
                  <a:lnTo>
                    <a:pt x="17129" y="132989"/>
                  </a:lnTo>
                  <a:lnTo>
                    <a:pt x="0" y="163679"/>
                  </a:lnTo>
                  <a:cubicBezTo>
                    <a:pt x="0" y="163679"/>
                    <a:pt x="0" y="163679"/>
                    <a:pt x="0" y="163679"/>
                  </a:cubicBezTo>
                  <a:cubicBezTo>
                    <a:pt x="0" y="163679"/>
                    <a:pt x="0" y="163679"/>
                    <a:pt x="0" y="163917"/>
                  </a:cubicBezTo>
                  <a:cubicBezTo>
                    <a:pt x="0" y="164392"/>
                    <a:pt x="0" y="164630"/>
                    <a:pt x="0" y="165106"/>
                  </a:cubicBezTo>
                  <a:lnTo>
                    <a:pt x="0" y="165106"/>
                  </a:lnTo>
                  <a:lnTo>
                    <a:pt x="0" y="175574"/>
                  </a:lnTo>
                  <a:cubicBezTo>
                    <a:pt x="0" y="183187"/>
                    <a:pt x="6186" y="189372"/>
                    <a:pt x="13798" y="189372"/>
                  </a:cubicBezTo>
                  <a:lnTo>
                    <a:pt x="214114" y="189372"/>
                  </a:lnTo>
                  <a:cubicBezTo>
                    <a:pt x="221728" y="189372"/>
                    <a:pt x="227913" y="183187"/>
                    <a:pt x="227913" y="175574"/>
                  </a:cubicBezTo>
                  <a:lnTo>
                    <a:pt x="227913" y="165106"/>
                  </a:lnTo>
                  <a:lnTo>
                    <a:pt x="227913" y="165106"/>
                  </a:lnTo>
                  <a:close/>
                  <a:moveTo>
                    <a:pt x="22363" y="136795"/>
                  </a:moveTo>
                  <a:lnTo>
                    <a:pt x="204360" y="136795"/>
                  </a:lnTo>
                  <a:lnTo>
                    <a:pt x="218158" y="161537"/>
                  </a:lnTo>
                  <a:lnTo>
                    <a:pt x="8802" y="161537"/>
                  </a:lnTo>
                  <a:lnTo>
                    <a:pt x="22601" y="136795"/>
                  </a:lnTo>
                  <a:close/>
                  <a:moveTo>
                    <a:pt x="220300" y="175336"/>
                  </a:moveTo>
                  <a:cubicBezTo>
                    <a:pt x="220300" y="179143"/>
                    <a:pt x="217207" y="182235"/>
                    <a:pt x="213401" y="182235"/>
                  </a:cubicBezTo>
                  <a:lnTo>
                    <a:pt x="13084" y="182235"/>
                  </a:lnTo>
                  <a:cubicBezTo>
                    <a:pt x="9278" y="182235"/>
                    <a:pt x="6186" y="179143"/>
                    <a:pt x="6186" y="175336"/>
                  </a:cubicBezTo>
                  <a:lnTo>
                    <a:pt x="6186" y="168437"/>
                  </a:lnTo>
                  <a:lnTo>
                    <a:pt x="220300" y="168437"/>
                  </a:lnTo>
                  <a:lnTo>
                    <a:pt x="220300" y="175336"/>
                  </a:lnTo>
                  <a:close/>
                </a:path>
              </a:pathLst>
            </a:custGeom>
            <a:solidFill>
              <a:srgbClr val="4D4D4D"/>
            </a:solidFill>
            <a:ln w="23773" cap="flat">
              <a:noFill/>
              <a:prstDash val="solid"/>
              <a:miter/>
            </a:ln>
          </p:spPr>
          <p:txBody>
            <a:bodyPr rtlCol="0" anchor="ctr"/>
            <a:lstStyle/>
            <a:p>
              <a:endParaRPr lang="es-CO"/>
            </a:p>
          </p:txBody>
        </p:sp>
        <p:sp>
          <p:nvSpPr>
            <p:cNvPr id="115" name="Forma libre: forma 114">
              <a:extLst>
                <a:ext uri="{FF2B5EF4-FFF2-40B4-BE49-F238E27FC236}">
                  <a16:creationId xmlns:a16="http://schemas.microsoft.com/office/drawing/2014/main" id="{552E8626-A964-C49B-4848-1C8912ECF351}"/>
                </a:ext>
              </a:extLst>
            </p:cNvPr>
            <p:cNvSpPr/>
            <p:nvPr/>
          </p:nvSpPr>
          <p:spPr>
            <a:xfrm>
              <a:off x="11122985" y="4521813"/>
              <a:ext cx="106105" cy="127695"/>
            </a:xfrm>
            <a:custGeom>
              <a:avLst/>
              <a:gdLst>
                <a:gd name="connsiteX0" fmla="*/ 51863 w 106105"/>
                <a:gd name="connsiteY0" fmla="*/ 127695 h 127695"/>
                <a:gd name="connsiteX1" fmla="*/ 53052 w 106105"/>
                <a:gd name="connsiteY1" fmla="*/ 127695 h 127695"/>
                <a:gd name="connsiteX2" fmla="*/ 54242 w 106105"/>
                <a:gd name="connsiteY2" fmla="*/ 127695 h 127695"/>
                <a:gd name="connsiteX3" fmla="*/ 106105 w 106105"/>
                <a:gd name="connsiteY3" fmla="*/ 48711 h 127695"/>
                <a:gd name="connsiteX4" fmla="*/ 106105 w 106105"/>
                <a:gd name="connsiteY4" fmla="*/ 17545 h 127695"/>
                <a:gd name="connsiteX5" fmla="*/ 104678 w 106105"/>
                <a:gd name="connsiteY5" fmla="*/ 14691 h 127695"/>
                <a:gd name="connsiteX6" fmla="*/ 101347 w 106105"/>
                <a:gd name="connsiteY6" fmla="*/ 14215 h 127695"/>
                <a:gd name="connsiteX7" fmla="*/ 55193 w 106105"/>
                <a:gd name="connsiteY7" fmla="*/ 654 h 127695"/>
                <a:gd name="connsiteX8" fmla="*/ 54718 w 106105"/>
                <a:gd name="connsiteY8" fmla="*/ 416 h 127695"/>
                <a:gd name="connsiteX9" fmla="*/ 54242 w 106105"/>
                <a:gd name="connsiteY9" fmla="*/ 178 h 127695"/>
                <a:gd name="connsiteX10" fmla="*/ 51625 w 106105"/>
                <a:gd name="connsiteY10" fmla="*/ 178 h 127695"/>
                <a:gd name="connsiteX11" fmla="*/ 51149 w 106105"/>
                <a:gd name="connsiteY11" fmla="*/ 416 h 127695"/>
                <a:gd name="connsiteX12" fmla="*/ 50673 w 106105"/>
                <a:gd name="connsiteY12" fmla="*/ 654 h 127695"/>
                <a:gd name="connsiteX13" fmla="*/ 4758 w 106105"/>
                <a:gd name="connsiteY13" fmla="*/ 14215 h 127695"/>
                <a:gd name="connsiteX14" fmla="*/ 1427 w 106105"/>
                <a:gd name="connsiteY14" fmla="*/ 14691 h 127695"/>
                <a:gd name="connsiteX15" fmla="*/ 0 w 106105"/>
                <a:gd name="connsiteY15" fmla="*/ 17545 h 127695"/>
                <a:gd name="connsiteX16" fmla="*/ 0 w 106105"/>
                <a:gd name="connsiteY16" fmla="*/ 48711 h 127695"/>
                <a:gd name="connsiteX17" fmla="*/ 51863 w 106105"/>
                <a:gd name="connsiteY17" fmla="*/ 127695 h 127695"/>
                <a:gd name="connsiteX18" fmla="*/ 6899 w 106105"/>
                <a:gd name="connsiteY18" fmla="*/ 22066 h 127695"/>
                <a:gd name="connsiteX19" fmla="*/ 49722 w 106105"/>
                <a:gd name="connsiteY19" fmla="*/ 10646 h 127695"/>
                <a:gd name="connsiteX20" fmla="*/ 49722 w 106105"/>
                <a:gd name="connsiteY20" fmla="*/ 37530 h 127695"/>
                <a:gd name="connsiteX21" fmla="*/ 53052 w 106105"/>
                <a:gd name="connsiteY21" fmla="*/ 41098 h 127695"/>
                <a:gd name="connsiteX22" fmla="*/ 56383 w 106105"/>
                <a:gd name="connsiteY22" fmla="*/ 37530 h 127695"/>
                <a:gd name="connsiteX23" fmla="*/ 56383 w 106105"/>
                <a:gd name="connsiteY23" fmla="*/ 10646 h 127695"/>
                <a:gd name="connsiteX24" fmla="*/ 99206 w 106105"/>
                <a:gd name="connsiteY24" fmla="*/ 22066 h 127695"/>
                <a:gd name="connsiteX25" fmla="*/ 99206 w 106105"/>
                <a:gd name="connsiteY25" fmla="*/ 48711 h 127695"/>
                <a:gd name="connsiteX26" fmla="*/ 56383 w 106105"/>
                <a:gd name="connsiteY26" fmla="*/ 119131 h 127695"/>
                <a:gd name="connsiteX27" fmla="*/ 56383 w 106105"/>
                <a:gd name="connsiteY27" fmla="*/ 92248 h 127695"/>
                <a:gd name="connsiteX28" fmla="*/ 53052 w 106105"/>
                <a:gd name="connsiteY28" fmla="*/ 88917 h 127695"/>
                <a:gd name="connsiteX29" fmla="*/ 49722 w 106105"/>
                <a:gd name="connsiteY29" fmla="*/ 92248 h 127695"/>
                <a:gd name="connsiteX30" fmla="*/ 49722 w 106105"/>
                <a:gd name="connsiteY30" fmla="*/ 118893 h 127695"/>
                <a:gd name="connsiteX31" fmla="*/ 6899 w 106105"/>
                <a:gd name="connsiteY31" fmla="*/ 48473 h 127695"/>
                <a:gd name="connsiteX32" fmla="*/ 6899 w 106105"/>
                <a:gd name="connsiteY32" fmla="*/ 21828 h 12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6105" h="127695">
                  <a:moveTo>
                    <a:pt x="51863" y="127695"/>
                  </a:moveTo>
                  <a:cubicBezTo>
                    <a:pt x="51863" y="127695"/>
                    <a:pt x="52577" y="127695"/>
                    <a:pt x="53052" y="127695"/>
                  </a:cubicBezTo>
                  <a:cubicBezTo>
                    <a:pt x="53529" y="127695"/>
                    <a:pt x="53766" y="127695"/>
                    <a:pt x="54242" y="127695"/>
                  </a:cubicBezTo>
                  <a:cubicBezTo>
                    <a:pt x="54718" y="127695"/>
                    <a:pt x="106105" y="108901"/>
                    <a:pt x="106105" y="48711"/>
                  </a:cubicBezTo>
                  <a:lnTo>
                    <a:pt x="106105" y="17545"/>
                  </a:lnTo>
                  <a:cubicBezTo>
                    <a:pt x="106105" y="16356"/>
                    <a:pt x="105630" y="15404"/>
                    <a:pt x="104678" y="14691"/>
                  </a:cubicBezTo>
                  <a:cubicBezTo>
                    <a:pt x="103726" y="13977"/>
                    <a:pt x="102537" y="13977"/>
                    <a:pt x="101347" y="14215"/>
                  </a:cubicBezTo>
                  <a:cubicBezTo>
                    <a:pt x="100396" y="14691"/>
                    <a:pt x="79936" y="22541"/>
                    <a:pt x="55193" y="654"/>
                  </a:cubicBezTo>
                  <a:cubicBezTo>
                    <a:pt x="55193" y="654"/>
                    <a:pt x="54956" y="654"/>
                    <a:pt x="54718" y="416"/>
                  </a:cubicBezTo>
                  <a:cubicBezTo>
                    <a:pt x="54718" y="416"/>
                    <a:pt x="54480" y="416"/>
                    <a:pt x="54242" y="178"/>
                  </a:cubicBezTo>
                  <a:cubicBezTo>
                    <a:pt x="53529" y="-59"/>
                    <a:pt x="52577" y="-59"/>
                    <a:pt x="51625" y="178"/>
                  </a:cubicBezTo>
                  <a:cubicBezTo>
                    <a:pt x="51625" y="178"/>
                    <a:pt x="51388" y="178"/>
                    <a:pt x="51149" y="416"/>
                  </a:cubicBezTo>
                  <a:cubicBezTo>
                    <a:pt x="51149" y="416"/>
                    <a:pt x="50673" y="416"/>
                    <a:pt x="50673" y="654"/>
                  </a:cubicBezTo>
                  <a:cubicBezTo>
                    <a:pt x="26169" y="22541"/>
                    <a:pt x="5471" y="14691"/>
                    <a:pt x="4758" y="14215"/>
                  </a:cubicBezTo>
                  <a:cubicBezTo>
                    <a:pt x="3568" y="13739"/>
                    <a:pt x="2378" y="13977"/>
                    <a:pt x="1427" y="14691"/>
                  </a:cubicBezTo>
                  <a:cubicBezTo>
                    <a:pt x="476" y="15404"/>
                    <a:pt x="0" y="16356"/>
                    <a:pt x="0" y="17545"/>
                  </a:cubicBezTo>
                  <a:lnTo>
                    <a:pt x="0" y="48711"/>
                  </a:lnTo>
                  <a:cubicBezTo>
                    <a:pt x="0" y="108901"/>
                    <a:pt x="51388" y="127458"/>
                    <a:pt x="51863" y="127695"/>
                  </a:cubicBezTo>
                  <a:close/>
                  <a:moveTo>
                    <a:pt x="6899" y="22066"/>
                  </a:moveTo>
                  <a:cubicBezTo>
                    <a:pt x="14750" y="23493"/>
                    <a:pt x="30927" y="24207"/>
                    <a:pt x="49722" y="10646"/>
                  </a:cubicBezTo>
                  <a:lnTo>
                    <a:pt x="49722" y="37530"/>
                  </a:lnTo>
                  <a:cubicBezTo>
                    <a:pt x="49722" y="39433"/>
                    <a:pt x="51149" y="41098"/>
                    <a:pt x="53052" y="41098"/>
                  </a:cubicBezTo>
                  <a:cubicBezTo>
                    <a:pt x="54956" y="41098"/>
                    <a:pt x="56383" y="39671"/>
                    <a:pt x="56383" y="37530"/>
                  </a:cubicBezTo>
                  <a:lnTo>
                    <a:pt x="56383" y="10646"/>
                  </a:lnTo>
                  <a:cubicBezTo>
                    <a:pt x="74940" y="24445"/>
                    <a:pt x="91355" y="23731"/>
                    <a:pt x="99206" y="22066"/>
                  </a:cubicBezTo>
                  <a:lnTo>
                    <a:pt x="99206" y="48711"/>
                  </a:lnTo>
                  <a:cubicBezTo>
                    <a:pt x="99206" y="94151"/>
                    <a:pt x="68516" y="113421"/>
                    <a:pt x="56383" y="119131"/>
                  </a:cubicBezTo>
                  <a:lnTo>
                    <a:pt x="56383" y="92248"/>
                  </a:lnTo>
                  <a:cubicBezTo>
                    <a:pt x="56383" y="90344"/>
                    <a:pt x="54956" y="88917"/>
                    <a:pt x="53052" y="88917"/>
                  </a:cubicBezTo>
                  <a:cubicBezTo>
                    <a:pt x="51149" y="88917"/>
                    <a:pt x="49722" y="90344"/>
                    <a:pt x="49722" y="92248"/>
                  </a:cubicBezTo>
                  <a:lnTo>
                    <a:pt x="49722" y="118893"/>
                  </a:lnTo>
                  <a:cubicBezTo>
                    <a:pt x="37827" y="112945"/>
                    <a:pt x="6899" y="93437"/>
                    <a:pt x="6899" y="48473"/>
                  </a:cubicBezTo>
                  <a:lnTo>
                    <a:pt x="6899" y="21828"/>
                  </a:lnTo>
                  <a:close/>
                </a:path>
              </a:pathLst>
            </a:custGeom>
            <a:solidFill>
              <a:srgbClr val="C69F41"/>
            </a:solidFill>
            <a:ln w="23773" cap="flat">
              <a:noFill/>
              <a:prstDash val="solid"/>
              <a:miter/>
            </a:ln>
          </p:spPr>
          <p:txBody>
            <a:bodyPr rtlCol="0" anchor="ctr"/>
            <a:lstStyle/>
            <a:p>
              <a:endParaRPr lang="es-CO"/>
            </a:p>
          </p:txBody>
        </p:sp>
        <p:sp>
          <p:nvSpPr>
            <p:cNvPr id="116" name="Forma libre: forma 115">
              <a:extLst>
                <a:ext uri="{FF2B5EF4-FFF2-40B4-BE49-F238E27FC236}">
                  <a16:creationId xmlns:a16="http://schemas.microsoft.com/office/drawing/2014/main" id="{09605D30-99F1-1FA7-D09D-B5B1C81588FE}"/>
                </a:ext>
              </a:extLst>
            </p:cNvPr>
            <p:cNvSpPr/>
            <p:nvPr/>
          </p:nvSpPr>
          <p:spPr>
            <a:xfrm>
              <a:off x="11157624" y="4562723"/>
              <a:ext cx="39299" cy="38966"/>
            </a:xfrm>
            <a:custGeom>
              <a:avLst/>
              <a:gdLst>
                <a:gd name="connsiteX0" fmla="*/ 15559 w 39299"/>
                <a:gd name="connsiteY0" fmla="*/ 37777 h 38966"/>
                <a:gd name="connsiteX1" fmla="*/ 18176 w 39299"/>
                <a:gd name="connsiteY1" fmla="*/ 38967 h 38966"/>
                <a:gd name="connsiteX2" fmla="*/ 18414 w 39299"/>
                <a:gd name="connsiteY2" fmla="*/ 38967 h 38966"/>
                <a:gd name="connsiteX3" fmla="*/ 21031 w 39299"/>
                <a:gd name="connsiteY3" fmla="*/ 37302 h 38966"/>
                <a:gd name="connsiteX4" fmla="*/ 38874 w 39299"/>
                <a:gd name="connsiteY4" fmla="*/ 5184 h 38966"/>
                <a:gd name="connsiteX5" fmla="*/ 37446 w 39299"/>
                <a:gd name="connsiteY5" fmla="*/ 426 h 38966"/>
                <a:gd name="connsiteX6" fmla="*/ 32688 w 39299"/>
                <a:gd name="connsiteY6" fmla="*/ 1854 h 38966"/>
                <a:gd name="connsiteX7" fmla="*/ 17463 w 39299"/>
                <a:gd name="connsiteY7" fmla="*/ 29451 h 38966"/>
                <a:gd name="connsiteX8" fmla="*/ 6043 w 39299"/>
                <a:gd name="connsiteY8" fmla="*/ 14938 h 38966"/>
                <a:gd name="connsiteX9" fmla="*/ 1284 w 39299"/>
                <a:gd name="connsiteY9" fmla="*/ 14225 h 38966"/>
                <a:gd name="connsiteX10" fmla="*/ 571 w 39299"/>
                <a:gd name="connsiteY10" fmla="*/ 18983 h 38966"/>
                <a:gd name="connsiteX11" fmla="*/ 15321 w 39299"/>
                <a:gd name="connsiteY11" fmla="*/ 37777 h 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99" h="38966">
                  <a:moveTo>
                    <a:pt x="15559" y="37777"/>
                  </a:moveTo>
                  <a:cubicBezTo>
                    <a:pt x="15559" y="37777"/>
                    <a:pt x="17224" y="38967"/>
                    <a:pt x="18176" y="38967"/>
                  </a:cubicBezTo>
                  <a:lnTo>
                    <a:pt x="18414" y="38967"/>
                  </a:lnTo>
                  <a:cubicBezTo>
                    <a:pt x="18414" y="38967"/>
                    <a:pt x="20555" y="38253"/>
                    <a:pt x="21031" y="37302"/>
                  </a:cubicBezTo>
                  <a:lnTo>
                    <a:pt x="38874" y="5184"/>
                  </a:lnTo>
                  <a:cubicBezTo>
                    <a:pt x="39825" y="3519"/>
                    <a:pt x="39111" y="1378"/>
                    <a:pt x="37446" y="426"/>
                  </a:cubicBezTo>
                  <a:cubicBezTo>
                    <a:pt x="35781" y="-525"/>
                    <a:pt x="33640" y="188"/>
                    <a:pt x="32688" y="1854"/>
                  </a:cubicBezTo>
                  <a:lnTo>
                    <a:pt x="17463" y="29451"/>
                  </a:lnTo>
                  <a:lnTo>
                    <a:pt x="6043" y="14938"/>
                  </a:lnTo>
                  <a:cubicBezTo>
                    <a:pt x="4854" y="13511"/>
                    <a:pt x="2712" y="13035"/>
                    <a:pt x="1284" y="14225"/>
                  </a:cubicBezTo>
                  <a:cubicBezTo>
                    <a:pt x="-143" y="15414"/>
                    <a:pt x="-380" y="17555"/>
                    <a:pt x="571" y="18983"/>
                  </a:cubicBezTo>
                  <a:lnTo>
                    <a:pt x="15321" y="37777"/>
                  </a:lnTo>
                  <a:close/>
                </a:path>
              </a:pathLst>
            </a:custGeom>
            <a:solidFill>
              <a:srgbClr val="C69F41"/>
            </a:solidFill>
            <a:ln w="23773" cap="flat">
              <a:noFill/>
              <a:prstDash val="solid"/>
              <a:miter/>
            </a:ln>
          </p:spPr>
          <p:txBody>
            <a:bodyPr rtlCol="0" anchor="ctr"/>
            <a:lstStyle/>
            <a:p>
              <a:endParaRPr lang="es-CO"/>
            </a:p>
          </p:txBody>
        </p:sp>
      </p:grpSp>
      <p:grpSp>
        <p:nvGrpSpPr>
          <p:cNvPr id="117" name="Gráfico 750">
            <a:extLst>
              <a:ext uri="{FF2B5EF4-FFF2-40B4-BE49-F238E27FC236}">
                <a16:creationId xmlns:a16="http://schemas.microsoft.com/office/drawing/2014/main" id="{6FACB7FF-D5CF-EAA1-144A-0FF6A57A7E1E}"/>
              </a:ext>
            </a:extLst>
          </p:cNvPr>
          <p:cNvGrpSpPr>
            <a:grpSpLocks noChangeAspect="1"/>
          </p:cNvGrpSpPr>
          <p:nvPr/>
        </p:nvGrpSpPr>
        <p:grpSpPr>
          <a:xfrm>
            <a:off x="6882282" y="3202103"/>
            <a:ext cx="335698" cy="336399"/>
            <a:chOff x="11626154" y="3011058"/>
            <a:chExt cx="227675" cy="228150"/>
          </a:xfrm>
        </p:grpSpPr>
        <p:sp>
          <p:nvSpPr>
            <p:cNvPr id="118" name="Forma libre: forma 117">
              <a:extLst>
                <a:ext uri="{FF2B5EF4-FFF2-40B4-BE49-F238E27FC236}">
                  <a16:creationId xmlns:a16="http://schemas.microsoft.com/office/drawing/2014/main" id="{0B432B3F-D660-D869-EE1B-6EBEE015A42E}"/>
                </a:ext>
              </a:extLst>
            </p:cNvPr>
            <p:cNvSpPr/>
            <p:nvPr/>
          </p:nvSpPr>
          <p:spPr>
            <a:xfrm>
              <a:off x="11626154" y="3011058"/>
              <a:ext cx="227675" cy="228150"/>
            </a:xfrm>
            <a:custGeom>
              <a:avLst/>
              <a:gdLst>
                <a:gd name="connsiteX0" fmla="*/ 224344 w 227675"/>
                <a:gd name="connsiteY0" fmla="*/ 52815 h 228150"/>
                <a:gd name="connsiteX1" fmla="*/ 227675 w 227675"/>
                <a:gd name="connsiteY1" fmla="*/ 49484 h 228150"/>
                <a:gd name="connsiteX2" fmla="*/ 227675 w 227675"/>
                <a:gd name="connsiteY2" fmla="*/ 3569 h 228150"/>
                <a:gd name="connsiteX3" fmla="*/ 224344 w 227675"/>
                <a:gd name="connsiteY3" fmla="*/ 0 h 228150"/>
                <a:gd name="connsiteX4" fmla="*/ 3330 w 227675"/>
                <a:gd name="connsiteY4" fmla="*/ 0 h 228150"/>
                <a:gd name="connsiteX5" fmla="*/ 0 w 227675"/>
                <a:gd name="connsiteY5" fmla="*/ 3569 h 228150"/>
                <a:gd name="connsiteX6" fmla="*/ 0 w 227675"/>
                <a:gd name="connsiteY6" fmla="*/ 49246 h 228150"/>
                <a:gd name="connsiteX7" fmla="*/ 3330 w 227675"/>
                <a:gd name="connsiteY7" fmla="*/ 52577 h 228150"/>
                <a:gd name="connsiteX8" fmla="*/ 111101 w 227675"/>
                <a:gd name="connsiteY8" fmla="*/ 52577 h 228150"/>
                <a:gd name="connsiteX9" fmla="*/ 111101 w 227675"/>
                <a:gd name="connsiteY9" fmla="*/ 68755 h 228150"/>
                <a:gd name="connsiteX10" fmla="*/ 3330 w 227675"/>
                <a:gd name="connsiteY10" fmla="*/ 68755 h 228150"/>
                <a:gd name="connsiteX11" fmla="*/ 0 w 227675"/>
                <a:gd name="connsiteY11" fmla="*/ 72085 h 228150"/>
                <a:gd name="connsiteX12" fmla="*/ 0 w 227675"/>
                <a:gd name="connsiteY12" fmla="*/ 118001 h 228150"/>
                <a:gd name="connsiteX13" fmla="*/ 3330 w 227675"/>
                <a:gd name="connsiteY13" fmla="*/ 121331 h 228150"/>
                <a:gd name="connsiteX14" fmla="*/ 111101 w 227675"/>
                <a:gd name="connsiteY14" fmla="*/ 121331 h 228150"/>
                <a:gd name="connsiteX15" fmla="*/ 111101 w 227675"/>
                <a:gd name="connsiteY15" fmla="*/ 137271 h 228150"/>
                <a:gd name="connsiteX16" fmla="*/ 3330 w 227675"/>
                <a:gd name="connsiteY16" fmla="*/ 137271 h 228150"/>
                <a:gd name="connsiteX17" fmla="*/ 0 w 227675"/>
                <a:gd name="connsiteY17" fmla="*/ 140840 h 228150"/>
                <a:gd name="connsiteX18" fmla="*/ 0 w 227675"/>
                <a:gd name="connsiteY18" fmla="*/ 186517 h 228150"/>
                <a:gd name="connsiteX19" fmla="*/ 3330 w 227675"/>
                <a:gd name="connsiteY19" fmla="*/ 190086 h 228150"/>
                <a:gd name="connsiteX20" fmla="*/ 111101 w 227675"/>
                <a:gd name="connsiteY20" fmla="*/ 190086 h 228150"/>
                <a:gd name="connsiteX21" fmla="*/ 111101 w 227675"/>
                <a:gd name="connsiteY21" fmla="*/ 201030 h 228150"/>
                <a:gd name="connsiteX22" fmla="*/ 101110 w 227675"/>
                <a:gd name="connsiteY22" fmla="*/ 210784 h 228150"/>
                <a:gd name="connsiteX23" fmla="*/ 3330 w 227675"/>
                <a:gd name="connsiteY23" fmla="*/ 210784 h 228150"/>
                <a:gd name="connsiteX24" fmla="*/ 0 w 227675"/>
                <a:gd name="connsiteY24" fmla="*/ 214352 h 228150"/>
                <a:gd name="connsiteX25" fmla="*/ 3330 w 227675"/>
                <a:gd name="connsiteY25" fmla="*/ 217921 h 228150"/>
                <a:gd name="connsiteX26" fmla="*/ 101110 w 227675"/>
                <a:gd name="connsiteY26" fmla="*/ 217921 h 228150"/>
                <a:gd name="connsiteX27" fmla="*/ 114432 w 227675"/>
                <a:gd name="connsiteY27" fmla="*/ 228151 h 228150"/>
                <a:gd name="connsiteX28" fmla="*/ 127755 w 227675"/>
                <a:gd name="connsiteY28" fmla="*/ 217921 h 228150"/>
                <a:gd name="connsiteX29" fmla="*/ 224344 w 227675"/>
                <a:gd name="connsiteY29" fmla="*/ 217921 h 228150"/>
                <a:gd name="connsiteX30" fmla="*/ 227675 w 227675"/>
                <a:gd name="connsiteY30" fmla="*/ 214352 h 228150"/>
                <a:gd name="connsiteX31" fmla="*/ 224344 w 227675"/>
                <a:gd name="connsiteY31" fmla="*/ 210784 h 228150"/>
                <a:gd name="connsiteX32" fmla="*/ 127755 w 227675"/>
                <a:gd name="connsiteY32" fmla="*/ 210784 h 228150"/>
                <a:gd name="connsiteX33" fmla="*/ 117762 w 227675"/>
                <a:gd name="connsiteY33" fmla="*/ 201030 h 228150"/>
                <a:gd name="connsiteX34" fmla="*/ 117762 w 227675"/>
                <a:gd name="connsiteY34" fmla="*/ 190086 h 228150"/>
                <a:gd name="connsiteX35" fmla="*/ 224344 w 227675"/>
                <a:gd name="connsiteY35" fmla="*/ 190086 h 228150"/>
                <a:gd name="connsiteX36" fmla="*/ 227675 w 227675"/>
                <a:gd name="connsiteY36" fmla="*/ 186517 h 228150"/>
                <a:gd name="connsiteX37" fmla="*/ 227675 w 227675"/>
                <a:gd name="connsiteY37" fmla="*/ 140840 h 228150"/>
                <a:gd name="connsiteX38" fmla="*/ 224344 w 227675"/>
                <a:gd name="connsiteY38" fmla="*/ 137271 h 228150"/>
                <a:gd name="connsiteX39" fmla="*/ 117762 w 227675"/>
                <a:gd name="connsiteY39" fmla="*/ 137271 h 228150"/>
                <a:gd name="connsiteX40" fmla="*/ 117762 w 227675"/>
                <a:gd name="connsiteY40" fmla="*/ 121331 h 228150"/>
                <a:gd name="connsiteX41" fmla="*/ 224344 w 227675"/>
                <a:gd name="connsiteY41" fmla="*/ 121331 h 228150"/>
                <a:gd name="connsiteX42" fmla="*/ 227675 w 227675"/>
                <a:gd name="connsiteY42" fmla="*/ 118001 h 228150"/>
                <a:gd name="connsiteX43" fmla="*/ 227675 w 227675"/>
                <a:gd name="connsiteY43" fmla="*/ 72085 h 228150"/>
                <a:gd name="connsiteX44" fmla="*/ 224344 w 227675"/>
                <a:gd name="connsiteY44" fmla="*/ 68755 h 228150"/>
                <a:gd name="connsiteX45" fmla="*/ 117762 w 227675"/>
                <a:gd name="connsiteY45" fmla="*/ 68755 h 228150"/>
                <a:gd name="connsiteX46" fmla="*/ 117762 w 227675"/>
                <a:gd name="connsiteY46" fmla="*/ 52577 h 228150"/>
                <a:gd name="connsiteX47" fmla="*/ 224344 w 227675"/>
                <a:gd name="connsiteY47" fmla="*/ 52577 h 228150"/>
                <a:gd name="connsiteX48" fmla="*/ 121332 w 227675"/>
                <a:gd name="connsiteY48" fmla="*/ 214352 h 228150"/>
                <a:gd name="connsiteX49" fmla="*/ 114432 w 227675"/>
                <a:gd name="connsiteY49" fmla="*/ 221252 h 228150"/>
                <a:gd name="connsiteX50" fmla="*/ 107533 w 227675"/>
                <a:gd name="connsiteY50" fmla="*/ 214352 h 228150"/>
                <a:gd name="connsiteX51" fmla="*/ 114432 w 227675"/>
                <a:gd name="connsiteY51" fmla="*/ 207453 h 228150"/>
                <a:gd name="connsiteX52" fmla="*/ 121332 w 227675"/>
                <a:gd name="connsiteY52" fmla="*/ 214352 h 228150"/>
                <a:gd name="connsiteX53" fmla="*/ 221014 w 227675"/>
                <a:gd name="connsiteY53" fmla="*/ 183187 h 228150"/>
                <a:gd name="connsiteX54" fmla="*/ 6899 w 227675"/>
                <a:gd name="connsiteY54" fmla="*/ 183187 h 228150"/>
                <a:gd name="connsiteX55" fmla="*/ 6899 w 227675"/>
                <a:gd name="connsiteY55" fmla="*/ 144408 h 228150"/>
                <a:gd name="connsiteX56" fmla="*/ 221014 w 227675"/>
                <a:gd name="connsiteY56" fmla="*/ 144408 h 228150"/>
                <a:gd name="connsiteX57" fmla="*/ 221014 w 227675"/>
                <a:gd name="connsiteY57" fmla="*/ 183187 h 228150"/>
                <a:gd name="connsiteX58" fmla="*/ 221014 w 227675"/>
                <a:gd name="connsiteY58" fmla="*/ 114670 h 228150"/>
                <a:gd name="connsiteX59" fmla="*/ 6899 w 227675"/>
                <a:gd name="connsiteY59" fmla="*/ 114670 h 228150"/>
                <a:gd name="connsiteX60" fmla="*/ 6899 w 227675"/>
                <a:gd name="connsiteY60" fmla="*/ 75892 h 228150"/>
                <a:gd name="connsiteX61" fmla="*/ 221014 w 227675"/>
                <a:gd name="connsiteY61" fmla="*/ 75892 h 228150"/>
                <a:gd name="connsiteX62" fmla="*/ 221014 w 227675"/>
                <a:gd name="connsiteY62" fmla="*/ 114670 h 228150"/>
                <a:gd name="connsiteX63" fmla="*/ 6899 w 227675"/>
                <a:gd name="connsiteY63" fmla="*/ 7137 h 228150"/>
                <a:gd name="connsiteX64" fmla="*/ 221014 w 227675"/>
                <a:gd name="connsiteY64" fmla="*/ 7137 h 228150"/>
                <a:gd name="connsiteX65" fmla="*/ 221014 w 227675"/>
                <a:gd name="connsiteY65" fmla="*/ 45916 h 228150"/>
                <a:gd name="connsiteX66" fmla="*/ 6899 w 227675"/>
                <a:gd name="connsiteY66" fmla="*/ 45916 h 228150"/>
                <a:gd name="connsiteX67" fmla="*/ 6899 w 227675"/>
                <a:gd name="connsiteY67" fmla="*/ 7137 h 22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7675" h="228150">
                  <a:moveTo>
                    <a:pt x="224344" y="52815"/>
                  </a:moveTo>
                  <a:cubicBezTo>
                    <a:pt x="226248" y="52815"/>
                    <a:pt x="227675" y="51387"/>
                    <a:pt x="227675" y="49484"/>
                  </a:cubicBezTo>
                  <a:lnTo>
                    <a:pt x="227675" y="3569"/>
                  </a:lnTo>
                  <a:cubicBezTo>
                    <a:pt x="227675" y="1665"/>
                    <a:pt x="226248" y="0"/>
                    <a:pt x="224344" y="0"/>
                  </a:cubicBezTo>
                  <a:lnTo>
                    <a:pt x="3330" y="0"/>
                  </a:lnTo>
                  <a:cubicBezTo>
                    <a:pt x="1427" y="0"/>
                    <a:pt x="0" y="1427"/>
                    <a:pt x="0" y="3569"/>
                  </a:cubicBezTo>
                  <a:lnTo>
                    <a:pt x="0" y="49246"/>
                  </a:lnTo>
                  <a:cubicBezTo>
                    <a:pt x="0" y="51150"/>
                    <a:pt x="1427" y="52577"/>
                    <a:pt x="3330" y="52577"/>
                  </a:cubicBezTo>
                  <a:lnTo>
                    <a:pt x="111101" y="52577"/>
                  </a:lnTo>
                  <a:lnTo>
                    <a:pt x="111101" y="68755"/>
                  </a:lnTo>
                  <a:lnTo>
                    <a:pt x="3330" y="68755"/>
                  </a:lnTo>
                  <a:cubicBezTo>
                    <a:pt x="1427" y="68755"/>
                    <a:pt x="0" y="70182"/>
                    <a:pt x="0" y="72085"/>
                  </a:cubicBezTo>
                  <a:lnTo>
                    <a:pt x="0" y="118001"/>
                  </a:lnTo>
                  <a:cubicBezTo>
                    <a:pt x="0" y="119904"/>
                    <a:pt x="1427" y="121331"/>
                    <a:pt x="3330" y="121331"/>
                  </a:cubicBezTo>
                  <a:lnTo>
                    <a:pt x="111101" y="121331"/>
                  </a:lnTo>
                  <a:lnTo>
                    <a:pt x="111101" y="137271"/>
                  </a:lnTo>
                  <a:lnTo>
                    <a:pt x="3330" y="137271"/>
                  </a:lnTo>
                  <a:cubicBezTo>
                    <a:pt x="1427" y="137271"/>
                    <a:pt x="0" y="138699"/>
                    <a:pt x="0" y="140840"/>
                  </a:cubicBezTo>
                  <a:lnTo>
                    <a:pt x="0" y="186517"/>
                  </a:lnTo>
                  <a:cubicBezTo>
                    <a:pt x="0" y="188421"/>
                    <a:pt x="1427" y="190086"/>
                    <a:pt x="3330" y="190086"/>
                  </a:cubicBezTo>
                  <a:lnTo>
                    <a:pt x="111101" y="190086"/>
                  </a:lnTo>
                  <a:lnTo>
                    <a:pt x="111101" y="201030"/>
                  </a:lnTo>
                  <a:cubicBezTo>
                    <a:pt x="106344" y="202219"/>
                    <a:pt x="102537" y="206026"/>
                    <a:pt x="101110" y="210784"/>
                  </a:cubicBezTo>
                  <a:lnTo>
                    <a:pt x="3330" y="210784"/>
                  </a:lnTo>
                  <a:cubicBezTo>
                    <a:pt x="1427" y="210784"/>
                    <a:pt x="0" y="212211"/>
                    <a:pt x="0" y="214352"/>
                  </a:cubicBezTo>
                  <a:cubicBezTo>
                    <a:pt x="0" y="216256"/>
                    <a:pt x="1427" y="217921"/>
                    <a:pt x="3330" y="217921"/>
                  </a:cubicBezTo>
                  <a:lnTo>
                    <a:pt x="101110" y="217921"/>
                  </a:lnTo>
                  <a:cubicBezTo>
                    <a:pt x="102537" y="223868"/>
                    <a:pt x="108009" y="228151"/>
                    <a:pt x="114432" y="228151"/>
                  </a:cubicBezTo>
                  <a:cubicBezTo>
                    <a:pt x="120855" y="228151"/>
                    <a:pt x="126327" y="223631"/>
                    <a:pt x="127755" y="217921"/>
                  </a:cubicBezTo>
                  <a:lnTo>
                    <a:pt x="224344" y="217921"/>
                  </a:lnTo>
                  <a:cubicBezTo>
                    <a:pt x="226248" y="217921"/>
                    <a:pt x="227675" y="216256"/>
                    <a:pt x="227675" y="214352"/>
                  </a:cubicBezTo>
                  <a:cubicBezTo>
                    <a:pt x="227675" y="212449"/>
                    <a:pt x="226248" y="210784"/>
                    <a:pt x="224344" y="210784"/>
                  </a:cubicBezTo>
                  <a:lnTo>
                    <a:pt x="127755" y="210784"/>
                  </a:lnTo>
                  <a:cubicBezTo>
                    <a:pt x="126566" y="206026"/>
                    <a:pt x="122759" y="202219"/>
                    <a:pt x="117762" y="201030"/>
                  </a:cubicBezTo>
                  <a:lnTo>
                    <a:pt x="117762" y="190086"/>
                  </a:lnTo>
                  <a:lnTo>
                    <a:pt x="224344" y="190086"/>
                  </a:lnTo>
                  <a:cubicBezTo>
                    <a:pt x="226248" y="190086"/>
                    <a:pt x="227675" y="188659"/>
                    <a:pt x="227675" y="186517"/>
                  </a:cubicBezTo>
                  <a:lnTo>
                    <a:pt x="227675" y="140840"/>
                  </a:lnTo>
                  <a:cubicBezTo>
                    <a:pt x="227675" y="138936"/>
                    <a:pt x="226248" y="137271"/>
                    <a:pt x="224344" y="137271"/>
                  </a:cubicBezTo>
                  <a:lnTo>
                    <a:pt x="117762" y="137271"/>
                  </a:lnTo>
                  <a:lnTo>
                    <a:pt x="117762" y="121331"/>
                  </a:lnTo>
                  <a:lnTo>
                    <a:pt x="224344" y="121331"/>
                  </a:lnTo>
                  <a:cubicBezTo>
                    <a:pt x="226248" y="121331"/>
                    <a:pt x="227675" y="119904"/>
                    <a:pt x="227675" y="118001"/>
                  </a:cubicBezTo>
                  <a:lnTo>
                    <a:pt x="227675" y="72085"/>
                  </a:lnTo>
                  <a:cubicBezTo>
                    <a:pt x="227675" y="70182"/>
                    <a:pt x="226248" y="68755"/>
                    <a:pt x="224344" y="68755"/>
                  </a:cubicBezTo>
                  <a:lnTo>
                    <a:pt x="117762" y="68755"/>
                  </a:lnTo>
                  <a:lnTo>
                    <a:pt x="117762" y="52577"/>
                  </a:lnTo>
                  <a:lnTo>
                    <a:pt x="224344" y="52577"/>
                  </a:lnTo>
                  <a:close/>
                  <a:moveTo>
                    <a:pt x="121332" y="214352"/>
                  </a:moveTo>
                  <a:cubicBezTo>
                    <a:pt x="121332" y="218159"/>
                    <a:pt x="118239" y="221252"/>
                    <a:pt x="114432" y="221252"/>
                  </a:cubicBezTo>
                  <a:cubicBezTo>
                    <a:pt x="110626" y="221252"/>
                    <a:pt x="107533" y="218159"/>
                    <a:pt x="107533" y="214352"/>
                  </a:cubicBezTo>
                  <a:cubicBezTo>
                    <a:pt x="107533" y="210546"/>
                    <a:pt x="110626" y="207453"/>
                    <a:pt x="114432" y="207453"/>
                  </a:cubicBezTo>
                  <a:cubicBezTo>
                    <a:pt x="118239" y="207453"/>
                    <a:pt x="121332" y="210546"/>
                    <a:pt x="121332" y="214352"/>
                  </a:cubicBezTo>
                  <a:close/>
                  <a:moveTo>
                    <a:pt x="221014" y="183187"/>
                  </a:moveTo>
                  <a:lnTo>
                    <a:pt x="6899" y="183187"/>
                  </a:lnTo>
                  <a:lnTo>
                    <a:pt x="6899" y="144408"/>
                  </a:lnTo>
                  <a:lnTo>
                    <a:pt x="221014" y="144408"/>
                  </a:lnTo>
                  <a:lnTo>
                    <a:pt x="221014" y="183187"/>
                  </a:lnTo>
                  <a:close/>
                  <a:moveTo>
                    <a:pt x="221014" y="114670"/>
                  </a:moveTo>
                  <a:lnTo>
                    <a:pt x="6899" y="114670"/>
                  </a:lnTo>
                  <a:lnTo>
                    <a:pt x="6899" y="75892"/>
                  </a:lnTo>
                  <a:lnTo>
                    <a:pt x="221014" y="75892"/>
                  </a:lnTo>
                  <a:lnTo>
                    <a:pt x="221014" y="114670"/>
                  </a:lnTo>
                  <a:close/>
                  <a:moveTo>
                    <a:pt x="6899" y="7137"/>
                  </a:moveTo>
                  <a:lnTo>
                    <a:pt x="221014" y="7137"/>
                  </a:lnTo>
                  <a:lnTo>
                    <a:pt x="221014" y="45916"/>
                  </a:lnTo>
                  <a:lnTo>
                    <a:pt x="6899" y="45916"/>
                  </a:lnTo>
                  <a:lnTo>
                    <a:pt x="6899" y="7137"/>
                  </a:lnTo>
                  <a:close/>
                </a:path>
              </a:pathLst>
            </a:custGeom>
            <a:solidFill>
              <a:srgbClr val="4D4D4D"/>
            </a:solidFill>
            <a:ln w="23773" cap="flat">
              <a:noFill/>
              <a:prstDash val="solid"/>
              <a:miter/>
            </a:ln>
          </p:spPr>
          <p:txBody>
            <a:bodyPr rtlCol="0" anchor="ctr"/>
            <a:lstStyle/>
            <a:p>
              <a:endParaRPr lang="es-CO"/>
            </a:p>
          </p:txBody>
        </p:sp>
        <p:sp>
          <p:nvSpPr>
            <p:cNvPr id="119" name="Forma libre: forma 118">
              <a:extLst>
                <a:ext uri="{FF2B5EF4-FFF2-40B4-BE49-F238E27FC236}">
                  <a16:creationId xmlns:a16="http://schemas.microsoft.com/office/drawing/2014/main" id="{AB63405A-C7B4-8989-B1BA-817669E4F7FB}"/>
                </a:ext>
              </a:extLst>
            </p:cNvPr>
            <p:cNvSpPr/>
            <p:nvPr/>
          </p:nvSpPr>
          <p:spPr>
            <a:xfrm>
              <a:off x="11643283" y="3025570"/>
              <a:ext cx="6899" cy="24266"/>
            </a:xfrm>
            <a:custGeom>
              <a:avLst/>
              <a:gdLst>
                <a:gd name="connsiteX0" fmla="*/ 3330 w 6899"/>
                <a:gd name="connsiteY0" fmla="*/ 0 h 24266"/>
                <a:gd name="connsiteX1" fmla="*/ 0 w 6899"/>
                <a:gd name="connsiteY1" fmla="*/ 3569 h 24266"/>
                <a:gd name="connsiteX2" fmla="*/ 0 w 6899"/>
                <a:gd name="connsiteY2" fmla="*/ 20698 h 24266"/>
                <a:gd name="connsiteX3" fmla="*/ 3330 w 6899"/>
                <a:gd name="connsiteY3" fmla="*/ 24266 h 24266"/>
                <a:gd name="connsiteX4" fmla="*/ 6899 w 6899"/>
                <a:gd name="connsiteY4" fmla="*/ 20698 h 24266"/>
                <a:gd name="connsiteX5" fmla="*/ 6899 w 6899"/>
                <a:gd name="connsiteY5" fmla="*/ 3569 h 24266"/>
                <a:gd name="connsiteX6" fmla="*/ 3330 w 6899"/>
                <a:gd name="connsiteY6" fmla="*/ 0 h 2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9" h="24266">
                  <a:moveTo>
                    <a:pt x="3330" y="0"/>
                  </a:moveTo>
                  <a:cubicBezTo>
                    <a:pt x="1427" y="0"/>
                    <a:pt x="0" y="1427"/>
                    <a:pt x="0" y="3569"/>
                  </a:cubicBezTo>
                  <a:lnTo>
                    <a:pt x="0" y="20698"/>
                  </a:lnTo>
                  <a:cubicBezTo>
                    <a:pt x="0" y="22601"/>
                    <a:pt x="1427" y="24266"/>
                    <a:pt x="3330" y="24266"/>
                  </a:cubicBezTo>
                  <a:cubicBezTo>
                    <a:pt x="5234" y="24266"/>
                    <a:pt x="6899" y="22839"/>
                    <a:pt x="6899" y="20698"/>
                  </a:cubicBezTo>
                  <a:lnTo>
                    <a:pt x="6899" y="3569"/>
                  </a:lnTo>
                  <a:cubicBezTo>
                    <a:pt x="6899" y="1665"/>
                    <a:pt x="5471" y="0"/>
                    <a:pt x="3330" y="0"/>
                  </a:cubicBezTo>
                  <a:close/>
                </a:path>
              </a:pathLst>
            </a:custGeom>
            <a:solidFill>
              <a:srgbClr val="4D4D4D"/>
            </a:solidFill>
            <a:ln w="23773" cap="flat">
              <a:noFill/>
              <a:prstDash val="solid"/>
              <a:miter/>
            </a:ln>
          </p:spPr>
          <p:txBody>
            <a:bodyPr rtlCol="0" anchor="ctr"/>
            <a:lstStyle/>
            <a:p>
              <a:endParaRPr lang="es-CO"/>
            </a:p>
          </p:txBody>
        </p:sp>
        <p:sp>
          <p:nvSpPr>
            <p:cNvPr id="120" name="Forma libre: forma 119">
              <a:extLst>
                <a:ext uri="{FF2B5EF4-FFF2-40B4-BE49-F238E27FC236}">
                  <a16:creationId xmlns:a16="http://schemas.microsoft.com/office/drawing/2014/main" id="{C43A8400-4141-2CF2-DB7C-BD4DC12D10B6}"/>
                </a:ext>
              </a:extLst>
            </p:cNvPr>
            <p:cNvSpPr/>
            <p:nvPr/>
          </p:nvSpPr>
          <p:spPr>
            <a:xfrm>
              <a:off x="11660650" y="3025570"/>
              <a:ext cx="6899" cy="24266"/>
            </a:xfrm>
            <a:custGeom>
              <a:avLst/>
              <a:gdLst>
                <a:gd name="connsiteX0" fmla="*/ 3331 w 6899"/>
                <a:gd name="connsiteY0" fmla="*/ 0 h 24266"/>
                <a:gd name="connsiteX1" fmla="*/ 0 w 6899"/>
                <a:gd name="connsiteY1" fmla="*/ 3569 h 24266"/>
                <a:gd name="connsiteX2" fmla="*/ 0 w 6899"/>
                <a:gd name="connsiteY2" fmla="*/ 20698 h 24266"/>
                <a:gd name="connsiteX3" fmla="*/ 3331 w 6899"/>
                <a:gd name="connsiteY3" fmla="*/ 24266 h 24266"/>
                <a:gd name="connsiteX4" fmla="*/ 6899 w 6899"/>
                <a:gd name="connsiteY4" fmla="*/ 20698 h 24266"/>
                <a:gd name="connsiteX5" fmla="*/ 6899 w 6899"/>
                <a:gd name="connsiteY5" fmla="*/ 3569 h 24266"/>
                <a:gd name="connsiteX6" fmla="*/ 3331 w 6899"/>
                <a:gd name="connsiteY6" fmla="*/ 0 h 2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9" h="24266">
                  <a:moveTo>
                    <a:pt x="3331" y="0"/>
                  </a:moveTo>
                  <a:cubicBezTo>
                    <a:pt x="1428" y="0"/>
                    <a:pt x="0" y="1427"/>
                    <a:pt x="0" y="3569"/>
                  </a:cubicBezTo>
                  <a:lnTo>
                    <a:pt x="0" y="20698"/>
                  </a:lnTo>
                  <a:cubicBezTo>
                    <a:pt x="0" y="22601"/>
                    <a:pt x="1428" y="24266"/>
                    <a:pt x="3331" y="24266"/>
                  </a:cubicBezTo>
                  <a:cubicBezTo>
                    <a:pt x="5234" y="24266"/>
                    <a:pt x="6899" y="22839"/>
                    <a:pt x="6899" y="20698"/>
                  </a:cubicBezTo>
                  <a:lnTo>
                    <a:pt x="6899" y="3569"/>
                  </a:lnTo>
                  <a:cubicBezTo>
                    <a:pt x="6899" y="1665"/>
                    <a:pt x="5234" y="0"/>
                    <a:pt x="3331" y="0"/>
                  </a:cubicBezTo>
                  <a:close/>
                </a:path>
              </a:pathLst>
            </a:custGeom>
            <a:solidFill>
              <a:srgbClr val="4D4D4D"/>
            </a:solidFill>
            <a:ln w="23773" cap="flat">
              <a:noFill/>
              <a:prstDash val="solid"/>
              <a:miter/>
            </a:ln>
          </p:spPr>
          <p:txBody>
            <a:bodyPr rtlCol="0" anchor="ctr"/>
            <a:lstStyle/>
            <a:p>
              <a:endParaRPr lang="es-CO"/>
            </a:p>
          </p:txBody>
        </p:sp>
        <p:sp>
          <p:nvSpPr>
            <p:cNvPr id="121" name="Forma libre: forma 120">
              <a:extLst>
                <a:ext uri="{FF2B5EF4-FFF2-40B4-BE49-F238E27FC236}">
                  <a16:creationId xmlns:a16="http://schemas.microsoft.com/office/drawing/2014/main" id="{BA0FD2C6-D5F8-24D2-C6A6-C99A4955573B}"/>
                </a:ext>
              </a:extLst>
            </p:cNvPr>
            <p:cNvSpPr/>
            <p:nvPr/>
          </p:nvSpPr>
          <p:spPr>
            <a:xfrm>
              <a:off x="11678017" y="3025570"/>
              <a:ext cx="6899" cy="24266"/>
            </a:xfrm>
            <a:custGeom>
              <a:avLst/>
              <a:gdLst>
                <a:gd name="connsiteX0" fmla="*/ 3331 w 6899"/>
                <a:gd name="connsiteY0" fmla="*/ 0 h 24266"/>
                <a:gd name="connsiteX1" fmla="*/ 0 w 6899"/>
                <a:gd name="connsiteY1" fmla="*/ 3569 h 24266"/>
                <a:gd name="connsiteX2" fmla="*/ 0 w 6899"/>
                <a:gd name="connsiteY2" fmla="*/ 20698 h 24266"/>
                <a:gd name="connsiteX3" fmla="*/ 3331 w 6899"/>
                <a:gd name="connsiteY3" fmla="*/ 24266 h 24266"/>
                <a:gd name="connsiteX4" fmla="*/ 6899 w 6899"/>
                <a:gd name="connsiteY4" fmla="*/ 20698 h 24266"/>
                <a:gd name="connsiteX5" fmla="*/ 6899 w 6899"/>
                <a:gd name="connsiteY5" fmla="*/ 3569 h 24266"/>
                <a:gd name="connsiteX6" fmla="*/ 3331 w 6899"/>
                <a:gd name="connsiteY6" fmla="*/ 0 h 2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9" h="24266">
                  <a:moveTo>
                    <a:pt x="3331" y="0"/>
                  </a:moveTo>
                  <a:cubicBezTo>
                    <a:pt x="1427" y="0"/>
                    <a:pt x="0" y="1427"/>
                    <a:pt x="0" y="3569"/>
                  </a:cubicBezTo>
                  <a:lnTo>
                    <a:pt x="0" y="20698"/>
                  </a:lnTo>
                  <a:cubicBezTo>
                    <a:pt x="0" y="22601"/>
                    <a:pt x="1427" y="24266"/>
                    <a:pt x="3331" y="24266"/>
                  </a:cubicBezTo>
                  <a:cubicBezTo>
                    <a:pt x="5234" y="24266"/>
                    <a:pt x="6899" y="22839"/>
                    <a:pt x="6899" y="20698"/>
                  </a:cubicBezTo>
                  <a:lnTo>
                    <a:pt x="6899" y="3569"/>
                  </a:lnTo>
                  <a:cubicBezTo>
                    <a:pt x="6899" y="1665"/>
                    <a:pt x="5234" y="0"/>
                    <a:pt x="3331" y="0"/>
                  </a:cubicBezTo>
                  <a:close/>
                </a:path>
              </a:pathLst>
            </a:custGeom>
            <a:solidFill>
              <a:srgbClr val="4D4D4D"/>
            </a:solidFill>
            <a:ln w="23773" cap="flat">
              <a:noFill/>
              <a:prstDash val="solid"/>
              <a:miter/>
            </a:ln>
          </p:spPr>
          <p:txBody>
            <a:bodyPr rtlCol="0" anchor="ctr"/>
            <a:lstStyle/>
            <a:p>
              <a:endParaRPr lang="es-CO"/>
            </a:p>
          </p:txBody>
        </p:sp>
        <p:sp>
          <p:nvSpPr>
            <p:cNvPr id="122" name="Forma libre: forma 121">
              <a:extLst>
                <a:ext uri="{FF2B5EF4-FFF2-40B4-BE49-F238E27FC236}">
                  <a16:creationId xmlns:a16="http://schemas.microsoft.com/office/drawing/2014/main" id="{78059413-E4C1-8E4B-0B66-3D46BA073D78}"/>
                </a:ext>
              </a:extLst>
            </p:cNvPr>
            <p:cNvSpPr/>
            <p:nvPr/>
          </p:nvSpPr>
          <p:spPr>
            <a:xfrm>
              <a:off x="11695146" y="3025570"/>
              <a:ext cx="6661" cy="24266"/>
            </a:xfrm>
            <a:custGeom>
              <a:avLst/>
              <a:gdLst>
                <a:gd name="connsiteX0" fmla="*/ 3331 w 6661"/>
                <a:gd name="connsiteY0" fmla="*/ 0 h 24266"/>
                <a:gd name="connsiteX1" fmla="*/ 0 w 6661"/>
                <a:gd name="connsiteY1" fmla="*/ 3569 h 24266"/>
                <a:gd name="connsiteX2" fmla="*/ 0 w 6661"/>
                <a:gd name="connsiteY2" fmla="*/ 20698 h 24266"/>
                <a:gd name="connsiteX3" fmla="*/ 3331 w 6661"/>
                <a:gd name="connsiteY3" fmla="*/ 24266 h 24266"/>
                <a:gd name="connsiteX4" fmla="*/ 6661 w 6661"/>
                <a:gd name="connsiteY4" fmla="*/ 20698 h 24266"/>
                <a:gd name="connsiteX5" fmla="*/ 6661 w 6661"/>
                <a:gd name="connsiteY5" fmla="*/ 3569 h 24266"/>
                <a:gd name="connsiteX6" fmla="*/ 3331 w 6661"/>
                <a:gd name="connsiteY6" fmla="*/ 0 h 2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1" h="24266">
                  <a:moveTo>
                    <a:pt x="3331" y="0"/>
                  </a:moveTo>
                  <a:cubicBezTo>
                    <a:pt x="1427" y="0"/>
                    <a:pt x="0" y="1427"/>
                    <a:pt x="0" y="3569"/>
                  </a:cubicBezTo>
                  <a:lnTo>
                    <a:pt x="0" y="20698"/>
                  </a:lnTo>
                  <a:cubicBezTo>
                    <a:pt x="0" y="22601"/>
                    <a:pt x="1427" y="24266"/>
                    <a:pt x="3331" y="24266"/>
                  </a:cubicBezTo>
                  <a:cubicBezTo>
                    <a:pt x="5234" y="24266"/>
                    <a:pt x="6661" y="22839"/>
                    <a:pt x="6661" y="20698"/>
                  </a:cubicBezTo>
                  <a:lnTo>
                    <a:pt x="6661" y="3569"/>
                  </a:lnTo>
                  <a:cubicBezTo>
                    <a:pt x="6661" y="1665"/>
                    <a:pt x="5234" y="0"/>
                    <a:pt x="3331" y="0"/>
                  </a:cubicBezTo>
                  <a:close/>
                </a:path>
              </a:pathLst>
            </a:custGeom>
            <a:solidFill>
              <a:srgbClr val="4D4D4D"/>
            </a:solidFill>
            <a:ln w="23773" cap="flat">
              <a:noFill/>
              <a:prstDash val="solid"/>
              <a:miter/>
            </a:ln>
          </p:spPr>
          <p:txBody>
            <a:bodyPr rtlCol="0" anchor="ctr"/>
            <a:lstStyle/>
            <a:p>
              <a:endParaRPr lang="es-CO"/>
            </a:p>
          </p:txBody>
        </p:sp>
        <p:sp>
          <p:nvSpPr>
            <p:cNvPr id="123" name="Forma libre: forma 122">
              <a:extLst>
                <a:ext uri="{FF2B5EF4-FFF2-40B4-BE49-F238E27FC236}">
                  <a16:creationId xmlns:a16="http://schemas.microsoft.com/office/drawing/2014/main" id="{8B6D0212-28E8-FE01-4D5F-2535AB9FDC5C}"/>
                </a:ext>
              </a:extLst>
            </p:cNvPr>
            <p:cNvSpPr/>
            <p:nvPr/>
          </p:nvSpPr>
          <p:spPr>
            <a:xfrm>
              <a:off x="11643283" y="3094086"/>
              <a:ext cx="6899" cy="24028"/>
            </a:xfrm>
            <a:custGeom>
              <a:avLst/>
              <a:gdLst>
                <a:gd name="connsiteX0" fmla="*/ 3330 w 6899"/>
                <a:gd name="connsiteY0" fmla="*/ 0 h 24028"/>
                <a:gd name="connsiteX1" fmla="*/ 0 w 6899"/>
                <a:gd name="connsiteY1" fmla="*/ 3331 h 24028"/>
                <a:gd name="connsiteX2" fmla="*/ 0 w 6899"/>
                <a:gd name="connsiteY2" fmla="*/ 20698 h 24028"/>
                <a:gd name="connsiteX3" fmla="*/ 3330 w 6899"/>
                <a:gd name="connsiteY3" fmla="*/ 24028 h 24028"/>
                <a:gd name="connsiteX4" fmla="*/ 6899 w 6899"/>
                <a:gd name="connsiteY4" fmla="*/ 20698 h 24028"/>
                <a:gd name="connsiteX5" fmla="*/ 6899 w 6899"/>
                <a:gd name="connsiteY5" fmla="*/ 3331 h 24028"/>
                <a:gd name="connsiteX6" fmla="*/ 3330 w 6899"/>
                <a:gd name="connsiteY6" fmla="*/ 0 h 2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9" h="24028">
                  <a:moveTo>
                    <a:pt x="3330" y="0"/>
                  </a:moveTo>
                  <a:cubicBezTo>
                    <a:pt x="1427" y="0"/>
                    <a:pt x="0" y="1427"/>
                    <a:pt x="0" y="3331"/>
                  </a:cubicBezTo>
                  <a:lnTo>
                    <a:pt x="0" y="20698"/>
                  </a:lnTo>
                  <a:cubicBezTo>
                    <a:pt x="0" y="22601"/>
                    <a:pt x="1427" y="24028"/>
                    <a:pt x="3330" y="24028"/>
                  </a:cubicBezTo>
                  <a:cubicBezTo>
                    <a:pt x="5234" y="24028"/>
                    <a:pt x="6899" y="22601"/>
                    <a:pt x="6899" y="20698"/>
                  </a:cubicBezTo>
                  <a:lnTo>
                    <a:pt x="6899" y="3331"/>
                  </a:lnTo>
                  <a:cubicBezTo>
                    <a:pt x="6899" y="1427"/>
                    <a:pt x="5471" y="0"/>
                    <a:pt x="3330" y="0"/>
                  </a:cubicBezTo>
                  <a:close/>
                </a:path>
              </a:pathLst>
            </a:custGeom>
            <a:solidFill>
              <a:srgbClr val="C69F41"/>
            </a:solidFill>
            <a:ln w="23773" cap="flat">
              <a:noFill/>
              <a:prstDash val="solid"/>
              <a:miter/>
            </a:ln>
          </p:spPr>
          <p:txBody>
            <a:bodyPr rtlCol="0" anchor="ctr"/>
            <a:lstStyle/>
            <a:p>
              <a:endParaRPr lang="es-CO"/>
            </a:p>
          </p:txBody>
        </p:sp>
        <p:sp>
          <p:nvSpPr>
            <p:cNvPr id="124" name="Forma libre: forma 123">
              <a:extLst>
                <a:ext uri="{FF2B5EF4-FFF2-40B4-BE49-F238E27FC236}">
                  <a16:creationId xmlns:a16="http://schemas.microsoft.com/office/drawing/2014/main" id="{2A140147-70E5-9406-CF29-68112E8617E1}"/>
                </a:ext>
              </a:extLst>
            </p:cNvPr>
            <p:cNvSpPr/>
            <p:nvPr/>
          </p:nvSpPr>
          <p:spPr>
            <a:xfrm>
              <a:off x="11660650" y="3094086"/>
              <a:ext cx="6899" cy="24028"/>
            </a:xfrm>
            <a:custGeom>
              <a:avLst/>
              <a:gdLst>
                <a:gd name="connsiteX0" fmla="*/ 3331 w 6899"/>
                <a:gd name="connsiteY0" fmla="*/ 0 h 24028"/>
                <a:gd name="connsiteX1" fmla="*/ 0 w 6899"/>
                <a:gd name="connsiteY1" fmla="*/ 3331 h 24028"/>
                <a:gd name="connsiteX2" fmla="*/ 0 w 6899"/>
                <a:gd name="connsiteY2" fmla="*/ 20698 h 24028"/>
                <a:gd name="connsiteX3" fmla="*/ 3331 w 6899"/>
                <a:gd name="connsiteY3" fmla="*/ 24028 h 24028"/>
                <a:gd name="connsiteX4" fmla="*/ 6899 w 6899"/>
                <a:gd name="connsiteY4" fmla="*/ 20698 h 24028"/>
                <a:gd name="connsiteX5" fmla="*/ 6899 w 6899"/>
                <a:gd name="connsiteY5" fmla="*/ 3331 h 24028"/>
                <a:gd name="connsiteX6" fmla="*/ 3331 w 6899"/>
                <a:gd name="connsiteY6" fmla="*/ 0 h 2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9" h="24028">
                  <a:moveTo>
                    <a:pt x="3331" y="0"/>
                  </a:moveTo>
                  <a:cubicBezTo>
                    <a:pt x="1428" y="0"/>
                    <a:pt x="0" y="1427"/>
                    <a:pt x="0" y="3331"/>
                  </a:cubicBezTo>
                  <a:lnTo>
                    <a:pt x="0" y="20698"/>
                  </a:lnTo>
                  <a:cubicBezTo>
                    <a:pt x="0" y="22601"/>
                    <a:pt x="1428" y="24028"/>
                    <a:pt x="3331" y="24028"/>
                  </a:cubicBezTo>
                  <a:cubicBezTo>
                    <a:pt x="5234" y="24028"/>
                    <a:pt x="6899" y="22601"/>
                    <a:pt x="6899" y="20698"/>
                  </a:cubicBezTo>
                  <a:lnTo>
                    <a:pt x="6899" y="3331"/>
                  </a:lnTo>
                  <a:cubicBezTo>
                    <a:pt x="6899" y="1427"/>
                    <a:pt x="5234" y="0"/>
                    <a:pt x="3331" y="0"/>
                  </a:cubicBezTo>
                  <a:close/>
                </a:path>
              </a:pathLst>
            </a:custGeom>
            <a:solidFill>
              <a:srgbClr val="C69F41"/>
            </a:solidFill>
            <a:ln w="23773" cap="flat">
              <a:noFill/>
              <a:prstDash val="solid"/>
              <a:miter/>
            </a:ln>
          </p:spPr>
          <p:txBody>
            <a:bodyPr rtlCol="0" anchor="ctr"/>
            <a:lstStyle/>
            <a:p>
              <a:endParaRPr lang="es-CO"/>
            </a:p>
          </p:txBody>
        </p:sp>
        <p:sp>
          <p:nvSpPr>
            <p:cNvPr id="125" name="Forma libre: forma 124">
              <a:extLst>
                <a:ext uri="{FF2B5EF4-FFF2-40B4-BE49-F238E27FC236}">
                  <a16:creationId xmlns:a16="http://schemas.microsoft.com/office/drawing/2014/main" id="{EE38A625-6277-BB8F-F55B-F33B11277256}"/>
                </a:ext>
              </a:extLst>
            </p:cNvPr>
            <p:cNvSpPr/>
            <p:nvPr/>
          </p:nvSpPr>
          <p:spPr>
            <a:xfrm>
              <a:off x="11678017" y="3094086"/>
              <a:ext cx="6899" cy="24028"/>
            </a:xfrm>
            <a:custGeom>
              <a:avLst/>
              <a:gdLst>
                <a:gd name="connsiteX0" fmla="*/ 3331 w 6899"/>
                <a:gd name="connsiteY0" fmla="*/ 0 h 24028"/>
                <a:gd name="connsiteX1" fmla="*/ 0 w 6899"/>
                <a:gd name="connsiteY1" fmla="*/ 3331 h 24028"/>
                <a:gd name="connsiteX2" fmla="*/ 0 w 6899"/>
                <a:gd name="connsiteY2" fmla="*/ 20698 h 24028"/>
                <a:gd name="connsiteX3" fmla="*/ 3331 w 6899"/>
                <a:gd name="connsiteY3" fmla="*/ 24028 h 24028"/>
                <a:gd name="connsiteX4" fmla="*/ 6899 w 6899"/>
                <a:gd name="connsiteY4" fmla="*/ 20698 h 24028"/>
                <a:gd name="connsiteX5" fmla="*/ 6899 w 6899"/>
                <a:gd name="connsiteY5" fmla="*/ 3331 h 24028"/>
                <a:gd name="connsiteX6" fmla="*/ 3331 w 6899"/>
                <a:gd name="connsiteY6" fmla="*/ 0 h 2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9" h="24028">
                  <a:moveTo>
                    <a:pt x="3331" y="0"/>
                  </a:moveTo>
                  <a:cubicBezTo>
                    <a:pt x="1427" y="0"/>
                    <a:pt x="0" y="1427"/>
                    <a:pt x="0" y="3331"/>
                  </a:cubicBezTo>
                  <a:lnTo>
                    <a:pt x="0" y="20698"/>
                  </a:lnTo>
                  <a:cubicBezTo>
                    <a:pt x="0" y="22601"/>
                    <a:pt x="1427" y="24028"/>
                    <a:pt x="3331" y="24028"/>
                  </a:cubicBezTo>
                  <a:cubicBezTo>
                    <a:pt x="5234" y="24028"/>
                    <a:pt x="6899" y="22601"/>
                    <a:pt x="6899" y="20698"/>
                  </a:cubicBezTo>
                  <a:lnTo>
                    <a:pt x="6899" y="3331"/>
                  </a:lnTo>
                  <a:cubicBezTo>
                    <a:pt x="6899" y="1427"/>
                    <a:pt x="5234" y="0"/>
                    <a:pt x="3331" y="0"/>
                  </a:cubicBezTo>
                  <a:close/>
                </a:path>
              </a:pathLst>
            </a:custGeom>
            <a:solidFill>
              <a:srgbClr val="C69F41"/>
            </a:solidFill>
            <a:ln w="23773" cap="flat">
              <a:noFill/>
              <a:prstDash val="solid"/>
              <a:miter/>
            </a:ln>
          </p:spPr>
          <p:txBody>
            <a:bodyPr rtlCol="0" anchor="ctr"/>
            <a:lstStyle/>
            <a:p>
              <a:endParaRPr lang="es-CO"/>
            </a:p>
          </p:txBody>
        </p:sp>
        <p:sp>
          <p:nvSpPr>
            <p:cNvPr id="126" name="Forma libre: forma 125">
              <a:extLst>
                <a:ext uri="{FF2B5EF4-FFF2-40B4-BE49-F238E27FC236}">
                  <a16:creationId xmlns:a16="http://schemas.microsoft.com/office/drawing/2014/main" id="{524C5E0D-89A1-C2D6-F292-AC6B5AF0884E}"/>
                </a:ext>
              </a:extLst>
            </p:cNvPr>
            <p:cNvSpPr/>
            <p:nvPr/>
          </p:nvSpPr>
          <p:spPr>
            <a:xfrm>
              <a:off x="11695146" y="3094086"/>
              <a:ext cx="6661" cy="24028"/>
            </a:xfrm>
            <a:custGeom>
              <a:avLst/>
              <a:gdLst>
                <a:gd name="connsiteX0" fmla="*/ 3331 w 6661"/>
                <a:gd name="connsiteY0" fmla="*/ 0 h 24028"/>
                <a:gd name="connsiteX1" fmla="*/ 0 w 6661"/>
                <a:gd name="connsiteY1" fmla="*/ 3331 h 24028"/>
                <a:gd name="connsiteX2" fmla="*/ 0 w 6661"/>
                <a:gd name="connsiteY2" fmla="*/ 20698 h 24028"/>
                <a:gd name="connsiteX3" fmla="*/ 3331 w 6661"/>
                <a:gd name="connsiteY3" fmla="*/ 24028 h 24028"/>
                <a:gd name="connsiteX4" fmla="*/ 6661 w 6661"/>
                <a:gd name="connsiteY4" fmla="*/ 20698 h 24028"/>
                <a:gd name="connsiteX5" fmla="*/ 6661 w 6661"/>
                <a:gd name="connsiteY5" fmla="*/ 3331 h 24028"/>
                <a:gd name="connsiteX6" fmla="*/ 3331 w 6661"/>
                <a:gd name="connsiteY6" fmla="*/ 0 h 2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1" h="24028">
                  <a:moveTo>
                    <a:pt x="3331" y="0"/>
                  </a:moveTo>
                  <a:cubicBezTo>
                    <a:pt x="1427" y="0"/>
                    <a:pt x="0" y="1427"/>
                    <a:pt x="0" y="3331"/>
                  </a:cubicBezTo>
                  <a:lnTo>
                    <a:pt x="0" y="20698"/>
                  </a:lnTo>
                  <a:cubicBezTo>
                    <a:pt x="0" y="22601"/>
                    <a:pt x="1427" y="24028"/>
                    <a:pt x="3331" y="24028"/>
                  </a:cubicBezTo>
                  <a:cubicBezTo>
                    <a:pt x="5234" y="24028"/>
                    <a:pt x="6661" y="22601"/>
                    <a:pt x="6661" y="20698"/>
                  </a:cubicBezTo>
                  <a:lnTo>
                    <a:pt x="6661" y="3331"/>
                  </a:lnTo>
                  <a:cubicBezTo>
                    <a:pt x="6661" y="1427"/>
                    <a:pt x="5234" y="0"/>
                    <a:pt x="3331" y="0"/>
                  </a:cubicBezTo>
                  <a:close/>
                </a:path>
              </a:pathLst>
            </a:custGeom>
            <a:solidFill>
              <a:srgbClr val="C69F41"/>
            </a:solidFill>
            <a:ln w="23773" cap="flat">
              <a:noFill/>
              <a:prstDash val="solid"/>
              <a:miter/>
            </a:ln>
          </p:spPr>
          <p:txBody>
            <a:bodyPr rtlCol="0" anchor="ctr"/>
            <a:lstStyle/>
            <a:p>
              <a:endParaRPr lang="es-CO"/>
            </a:p>
          </p:txBody>
        </p:sp>
        <p:sp>
          <p:nvSpPr>
            <p:cNvPr id="127" name="Forma libre: forma 126">
              <a:extLst>
                <a:ext uri="{FF2B5EF4-FFF2-40B4-BE49-F238E27FC236}">
                  <a16:creationId xmlns:a16="http://schemas.microsoft.com/office/drawing/2014/main" id="{DB0D5E91-7DFA-B626-FBEC-DAFF60275A26}"/>
                </a:ext>
              </a:extLst>
            </p:cNvPr>
            <p:cNvSpPr/>
            <p:nvPr/>
          </p:nvSpPr>
          <p:spPr>
            <a:xfrm>
              <a:off x="11643283" y="3162841"/>
              <a:ext cx="6899" cy="24266"/>
            </a:xfrm>
            <a:custGeom>
              <a:avLst/>
              <a:gdLst>
                <a:gd name="connsiteX0" fmla="*/ 3330 w 6899"/>
                <a:gd name="connsiteY0" fmla="*/ 0 h 24266"/>
                <a:gd name="connsiteX1" fmla="*/ 0 w 6899"/>
                <a:gd name="connsiteY1" fmla="*/ 3569 h 24266"/>
                <a:gd name="connsiteX2" fmla="*/ 0 w 6899"/>
                <a:gd name="connsiteY2" fmla="*/ 20698 h 24266"/>
                <a:gd name="connsiteX3" fmla="*/ 3330 w 6899"/>
                <a:gd name="connsiteY3" fmla="*/ 24266 h 24266"/>
                <a:gd name="connsiteX4" fmla="*/ 6899 w 6899"/>
                <a:gd name="connsiteY4" fmla="*/ 20698 h 24266"/>
                <a:gd name="connsiteX5" fmla="*/ 6899 w 6899"/>
                <a:gd name="connsiteY5" fmla="*/ 3569 h 24266"/>
                <a:gd name="connsiteX6" fmla="*/ 3330 w 6899"/>
                <a:gd name="connsiteY6" fmla="*/ 0 h 2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9" h="24266">
                  <a:moveTo>
                    <a:pt x="3330" y="0"/>
                  </a:moveTo>
                  <a:cubicBezTo>
                    <a:pt x="1427" y="0"/>
                    <a:pt x="0" y="1427"/>
                    <a:pt x="0" y="3569"/>
                  </a:cubicBezTo>
                  <a:lnTo>
                    <a:pt x="0" y="20698"/>
                  </a:lnTo>
                  <a:cubicBezTo>
                    <a:pt x="0" y="22601"/>
                    <a:pt x="1427" y="24266"/>
                    <a:pt x="3330" y="24266"/>
                  </a:cubicBezTo>
                  <a:cubicBezTo>
                    <a:pt x="5234" y="24266"/>
                    <a:pt x="6899" y="22839"/>
                    <a:pt x="6899" y="20698"/>
                  </a:cubicBezTo>
                  <a:lnTo>
                    <a:pt x="6899" y="3569"/>
                  </a:lnTo>
                  <a:cubicBezTo>
                    <a:pt x="6899" y="1665"/>
                    <a:pt x="5471" y="0"/>
                    <a:pt x="3330" y="0"/>
                  </a:cubicBezTo>
                  <a:close/>
                </a:path>
              </a:pathLst>
            </a:custGeom>
            <a:solidFill>
              <a:srgbClr val="4D4D4D"/>
            </a:solidFill>
            <a:ln w="23773" cap="flat">
              <a:noFill/>
              <a:prstDash val="solid"/>
              <a:miter/>
            </a:ln>
          </p:spPr>
          <p:txBody>
            <a:bodyPr rtlCol="0" anchor="ctr"/>
            <a:lstStyle/>
            <a:p>
              <a:endParaRPr lang="es-CO"/>
            </a:p>
          </p:txBody>
        </p:sp>
        <p:sp>
          <p:nvSpPr>
            <p:cNvPr id="128" name="Forma libre: forma 127">
              <a:extLst>
                <a:ext uri="{FF2B5EF4-FFF2-40B4-BE49-F238E27FC236}">
                  <a16:creationId xmlns:a16="http://schemas.microsoft.com/office/drawing/2014/main" id="{B7D4D387-BC47-CF31-3122-AE463A90F29C}"/>
                </a:ext>
              </a:extLst>
            </p:cNvPr>
            <p:cNvSpPr/>
            <p:nvPr/>
          </p:nvSpPr>
          <p:spPr>
            <a:xfrm>
              <a:off x="11660650" y="3162841"/>
              <a:ext cx="6899" cy="24266"/>
            </a:xfrm>
            <a:custGeom>
              <a:avLst/>
              <a:gdLst>
                <a:gd name="connsiteX0" fmla="*/ 3331 w 6899"/>
                <a:gd name="connsiteY0" fmla="*/ 0 h 24266"/>
                <a:gd name="connsiteX1" fmla="*/ 0 w 6899"/>
                <a:gd name="connsiteY1" fmla="*/ 3569 h 24266"/>
                <a:gd name="connsiteX2" fmla="*/ 0 w 6899"/>
                <a:gd name="connsiteY2" fmla="*/ 20698 h 24266"/>
                <a:gd name="connsiteX3" fmla="*/ 3331 w 6899"/>
                <a:gd name="connsiteY3" fmla="*/ 24266 h 24266"/>
                <a:gd name="connsiteX4" fmla="*/ 6899 w 6899"/>
                <a:gd name="connsiteY4" fmla="*/ 20698 h 24266"/>
                <a:gd name="connsiteX5" fmla="*/ 6899 w 6899"/>
                <a:gd name="connsiteY5" fmla="*/ 3569 h 24266"/>
                <a:gd name="connsiteX6" fmla="*/ 3331 w 6899"/>
                <a:gd name="connsiteY6" fmla="*/ 0 h 2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9" h="24266">
                  <a:moveTo>
                    <a:pt x="3331" y="0"/>
                  </a:moveTo>
                  <a:cubicBezTo>
                    <a:pt x="1428" y="0"/>
                    <a:pt x="0" y="1427"/>
                    <a:pt x="0" y="3569"/>
                  </a:cubicBezTo>
                  <a:lnTo>
                    <a:pt x="0" y="20698"/>
                  </a:lnTo>
                  <a:cubicBezTo>
                    <a:pt x="0" y="22601"/>
                    <a:pt x="1428" y="24266"/>
                    <a:pt x="3331" y="24266"/>
                  </a:cubicBezTo>
                  <a:cubicBezTo>
                    <a:pt x="5234" y="24266"/>
                    <a:pt x="6899" y="22839"/>
                    <a:pt x="6899" y="20698"/>
                  </a:cubicBezTo>
                  <a:lnTo>
                    <a:pt x="6899" y="3569"/>
                  </a:lnTo>
                  <a:cubicBezTo>
                    <a:pt x="6899" y="1665"/>
                    <a:pt x="5234" y="0"/>
                    <a:pt x="3331" y="0"/>
                  </a:cubicBezTo>
                  <a:close/>
                </a:path>
              </a:pathLst>
            </a:custGeom>
            <a:solidFill>
              <a:srgbClr val="4D4D4D"/>
            </a:solidFill>
            <a:ln w="23773" cap="flat">
              <a:noFill/>
              <a:prstDash val="solid"/>
              <a:miter/>
            </a:ln>
          </p:spPr>
          <p:txBody>
            <a:bodyPr rtlCol="0" anchor="ctr"/>
            <a:lstStyle/>
            <a:p>
              <a:endParaRPr lang="es-CO"/>
            </a:p>
          </p:txBody>
        </p:sp>
        <p:sp>
          <p:nvSpPr>
            <p:cNvPr id="129" name="Forma libre: forma 128">
              <a:extLst>
                <a:ext uri="{FF2B5EF4-FFF2-40B4-BE49-F238E27FC236}">
                  <a16:creationId xmlns:a16="http://schemas.microsoft.com/office/drawing/2014/main" id="{E1DE1A10-6A76-B5DE-12B7-E49F78C3D2B0}"/>
                </a:ext>
              </a:extLst>
            </p:cNvPr>
            <p:cNvSpPr/>
            <p:nvPr/>
          </p:nvSpPr>
          <p:spPr>
            <a:xfrm>
              <a:off x="11678017" y="3162841"/>
              <a:ext cx="6899" cy="24266"/>
            </a:xfrm>
            <a:custGeom>
              <a:avLst/>
              <a:gdLst>
                <a:gd name="connsiteX0" fmla="*/ 3331 w 6899"/>
                <a:gd name="connsiteY0" fmla="*/ 0 h 24266"/>
                <a:gd name="connsiteX1" fmla="*/ 0 w 6899"/>
                <a:gd name="connsiteY1" fmla="*/ 3569 h 24266"/>
                <a:gd name="connsiteX2" fmla="*/ 0 w 6899"/>
                <a:gd name="connsiteY2" fmla="*/ 20698 h 24266"/>
                <a:gd name="connsiteX3" fmla="*/ 3331 w 6899"/>
                <a:gd name="connsiteY3" fmla="*/ 24266 h 24266"/>
                <a:gd name="connsiteX4" fmla="*/ 6899 w 6899"/>
                <a:gd name="connsiteY4" fmla="*/ 20698 h 24266"/>
                <a:gd name="connsiteX5" fmla="*/ 6899 w 6899"/>
                <a:gd name="connsiteY5" fmla="*/ 3569 h 24266"/>
                <a:gd name="connsiteX6" fmla="*/ 3331 w 6899"/>
                <a:gd name="connsiteY6" fmla="*/ 0 h 2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99" h="24266">
                  <a:moveTo>
                    <a:pt x="3331" y="0"/>
                  </a:moveTo>
                  <a:cubicBezTo>
                    <a:pt x="1427" y="0"/>
                    <a:pt x="0" y="1427"/>
                    <a:pt x="0" y="3569"/>
                  </a:cubicBezTo>
                  <a:lnTo>
                    <a:pt x="0" y="20698"/>
                  </a:lnTo>
                  <a:cubicBezTo>
                    <a:pt x="0" y="22601"/>
                    <a:pt x="1427" y="24266"/>
                    <a:pt x="3331" y="24266"/>
                  </a:cubicBezTo>
                  <a:cubicBezTo>
                    <a:pt x="5234" y="24266"/>
                    <a:pt x="6899" y="22839"/>
                    <a:pt x="6899" y="20698"/>
                  </a:cubicBezTo>
                  <a:lnTo>
                    <a:pt x="6899" y="3569"/>
                  </a:lnTo>
                  <a:cubicBezTo>
                    <a:pt x="6899" y="1665"/>
                    <a:pt x="5234" y="0"/>
                    <a:pt x="3331" y="0"/>
                  </a:cubicBezTo>
                  <a:close/>
                </a:path>
              </a:pathLst>
            </a:custGeom>
            <a:solidFill>
              <a:srgbClr val="4D4D4D"/>
            </a:solidFill>
            <a:ln w="23773" cap="flat">
              <a:noFill/>
              <a:prstDash val="solid"/>
              <a:miter/>
            </a:ln>
          </p:spPr>
          <p:txBody>
            <a:bodyPr rtlCol="0" anchor="ctr"/>
            <a:lstStyle/>
            <a:p>
              <a:endParaRPr lang="es-CO"/>
            </a:p>
          </p:txBody>
        </p:sp>
        <p:sp>
          <p:nvSpPr>
            <p:cNvPr id="130" name="Forma libre: forma 129">
              <a:extLst>
                <a:ext uri="{FF2B5EF4-FFF2-40B4-BE49-F238E27FC236}">
                  <a16:creationId xmlns:a16="http://schemas.microsoft.com/office/drawing/2014/main" id="{FB9113FE-3A5B-6DC2-C0ED-A7FF6AFCE2F8}"/>
                </a:ext>
              </a:extLst>
            </p:cNvPr>
            <p:cNvSpPr/>
            <p:nvPr/>
          </p:nvSpPr>
          <p:spPr>
            <a:xfrm>
              <a:off x="11695146" y="3162841"/>
              <a:ext cx="6661" cy="24266"/>
            </a:xfrm>
            <a:custGeom>
              <a:avLst/>
              <a:gdLst>
                <a:gd name="connsiteX0" fmla="*/ 3331 w 6661"/>
                <a:gd name="connsiteY0" fmla="*/ 0 h 24266"/>
                <a:gd name="connsiteX1" fmla="*/ 0 w 6661"/>
                <a:gd name="connsiteY1" fmla="*/ 3569 h 24266"/>
                <a:gd name="connsiteX2" fmla="*/ 0 w 6661"/>
                <a:gd name="connsiteY2" fmla="*/ 20698 h 24266"/>
                <a:gd name="connsiteX3" fmla="*/ 3331 w 6661"/>
                <a:gd name="connsiteY3" fmla="*/ 24266 h 24266"/>
                <a:gd name="connsiteX4" fmla="*/ 6661 w 6661"/>
                <a:gd name="connsiteY4" fmla="*/ 20698 h 24266"/>
                <a:gd name="connsiteX5" fmla="*/ 6661 w 6661"/>
                <a:gd name="connsiteY5" fmla="*/ 3569 h 24266"/>
                <a:gd name="connsiteX6" fmla="*/ 3331 w 6661"/>
                <a:gd name="connsiteY6" fmla="*/ 0 h 2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1" h="24266">
                  <a:moveTo>
                    <a:pt x="3331" y="0"/>
                  </a:moveTo>
                  <a:cubicBezTo>
                    <a:pt x="1427" y="0"/>
                    <a:pt x="0" y="1427"/>
                    <a:pt x="0" y="3569"/>
                  </a:cubicBezTo>
                  <a:lnTo>
                    <a:pt x="0" y="20698"/>
                  </a:lnTo>
                  <a:cubicBezTo>
                    <a:pt x="0" y="22601"/>
                    <a:pt x="1427" y="24266"/>
                    <a:pt x="3331" y="24266"/>
                  </a:cubicBezTo>
                  <a:cubicBezTo>
                    <a:pt x="5234" y="24266"/>
                    <a:pt x="6661" y="22839"/>
                    <a:pt x="6661" y="20698"/>
                  </a:cubicBezTo>
                  <a:lnTo>
                    <a:pt x="6661" y="3569"/>
                  </a:lnTo>
                  <a:cubicBezTo>
                    <a:pt x="6661" y="1665"/>
                    <a:pt x="5234" y="0"/>
                    <a:pt x="3331" y="0"/>
                  </a:cubicBezTo>
                  <a:close/>
                </a:path>
              </a:pathLst>
            </a:custGeom>
            <a:solidFill>
              <a:srgbClr val="4D4D4D"/>
            </a:solidFill>
            <a:ln w="23773" cap="flat">
              <a:noFill/>
              <a:prstDash val="solid"/>
              <a:miter/>
            </a:ln>
          </p:spPr>
          <p:txBody>
            <a:bodyPr rtlCol="0" anchor="ctr"/>
            <a:lstStyle/>
            <a:p>
              <a:endParaRPr lang="es-CO"/>
            </a:p>
          </p:txBody>
        </p:sp>
        <p:sp>
          <p:nvSpPr>
            <p:cNvPr id="131" name="Forma libre: forma 130">
              <a:extLst>
                <a:ext uri="{FF2B5EF4-FFF2-40B4-BE49-F238E27FC236}">
                  <a16:creationId xmlns:a16="http://schemas.microsoft.com/office/drawing/2014/main" id="{CDD1356A-BCBE-39DE-AF99-9B93C29B4FAF}"/>
                </a:ext>
              </a:extLst>
            </p:cNvPr>
            <p:cNvSpPr/>
            <p:nvPr/>
          </p:nvSpPr>
          <p:spPr>
            <a:xfrm>
              <a:off x="11812433" y="3162603"/>
              <a:ext cx="24266" cy="24266"/>
            </a:xfrm>
            <a:custGeom>
              <a:avLst/>
              <a:gdLst>
                <a:gd name="connsiteX0" fmla="*/ 12133 w 24266"/>
                <a:gd name="connsiteY0" fmla="*/ 24266 h 24266"/>
                <a:gd name="connsiteX1" fmla="*/ 24267 w 24266"/>
                <a:gd name="connsiteY1" fmla="*/ 12133 h 24266"/>
                <a:gd name="connsiteX2" fmla="*/ 12133 w 24266"/>
                <a:gd name="connsiteY2" fmla="*/ 0 h 24266"/>
                <a:gd name="connsiteX3" fmla="*/ 0 w 24266"/>
                <a:gd name="connsiteY3" fmla="*/ 12133 h 24266"/>
                <a:gd name="connsiteX4" fmla="*/ 12133 w 24266"/>
                <a:gd name="connsiteY4" fmla="*/ 24266 h 24266"/>
                <a:gd name="connsiteX5" fmla="*/ 12133 w 24266"/>
                <a:gd name="connsiteY5" fmla="*/ 6899 h 24266"/>
                <a:gd name="connsiteX6" fmla="*/ 17367 w 24266"/>
                <a:gd name="connsiteY6" fmla="*/ 12133 h 24266"/>
                <a:gd name="connsiteX7" fmla="*/ 12133 w 24266"/>
                <a:gd name="connsiteY7" fmla="*/ 17367 h 24266"/>
                <a:gd name="connsiteX8" fmla="*/ 6899 w 24266"/>
                <a:gd name="connsiteY8" fmla="*/ 12133 h 24266"/>
                <a:gd name="connsiteX9" fmla="*/ 12133 w 24266"/>
                <a:gd name="connsiteY9" fmla="*/ 6899 h 2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66" h="24266">
                  <a:moveTo>
                    <a:pt x="12133" y="24266"/>
                  </a:moveTo>
                  <a:cubicBezTo>
                    <a:pt x="18795" y="24266"/>
                    <a:pt x="24267" y="18794"/>
                    <a:pt x="24267" y="12133"/>
                  </a:cubicBezTo>
                  <a:cubicBezTo>
                    <a:pt x="24267" y="5472"/>
                    <a:pt x="18795" y="0"/>
                    <a:pt x="12133" y="0"/>
                  </a:cubicBezTo>
                  <a:cubicBezTo>
                    <a:pt x="5472" y="0"/>
                    <a:pt x="0" y="5472"/>
                    <a:pt x="0" y="12133"/>
                  </a:cubicBezTo>
                  <a:cubicBezTo>
                    <a:pt x="0" y="18794"/>
                    <a:pt x="5472" y="24266"/>
                    <a:pt x="12133" y="24266"/>
                  </a:cubicBezTo>
                  <a:close/>
                  <a:moveTo>
                    <a:pt x="12133" y="6899"/>
                  </a:moveTo>
                  <a:cubicBezTo>
                    <a:pt x="14988" y="6899"/>
                    <a:pt x="17367" y="9278"/>
                    <a:pt x="17367" y="12133"/>
                  </a:cubicBezTo>
                  <a:cubicBezTo>
                    <a:pt x="17367" y="14988"/>
                    <a:pt x="14988" y="17367"/>
                    <a:pt x="12133" y="17367"/>
                  </a:cubicBezTo>
                  <a:cubicBezTo>
                    <a:pt x="9279" y="17367"/>
                    <a:pt x="6899" y="14988"/>
                    <a:pt x="6899" y="12133"/>
                  </a:cubicBezTo>
                  <a:cubicBezTo>
                    <a:pt x="6899" y="9278"/>
                    <a:pt x="9279" y="6899"/>
                    <a:pt x="12133" y="6899"/>
                  </a:cubicBezTo>
                  <a:close/>
                </a:path>
              </a:pathLst>
            </a:custGeom>
            <a:solidFill>
              <a:srgbClr val="4D4D4D"/>
            </a:solidFill>
            <a:ln w="23773" cap="flat">
              <a:noFill/>
              <a:prstDash val="solid"/>
              <a:miter/>
            </a:ln>
          </p:spPr>
          <p:txBody>
            <a:bodyPr rtlCol="0" anchor="ctr"/>
            <a:lstStyle/>
            <a:p>
              <a:endParaRPr lang="es-CO"/>
            </a:p>
          </p:txBody>
        </p:sp>
        <p:sp>
          <p:nvSpPr>
            <p:cNvPr id="132" name="Forma libre: forma 131">
              <a:extLst>
                <a:ext uri="{FF2B5EF4-FFF2-40B4-BE49-F238E27FC236}">
                  <a16:creationId xmlns:a16="http://schemas.microsoft.com/office/drawing/2014/main" id="{800DCD56-3723-11E5-FE70-134D37E9FFD5}"/>
                </a:ext>
              </a:extLst>
            </p:cNvPr>
            <p:cNvSpPr/>
            <p:nvPr/>
          </p:nvSpPr>
          <p:spPr>
            <a:xfrm>
              <a:off x="11812433" y="3094324"/>
              <a:ext cx="24266" cy="24028"/>
            </a:xfrm>
            <a:custGeom>
              <a:avLst/>
              <a:gdLst>
                <a:gd name="connsiteX0" fmla="*/ 12133 w 24266"/>
                <a:gd name="connsiteY0" fmla="*/ 24028 h 24028"/>
                <a:gd name="connsiteX1" fmla="*/ 24267 w 24266"/>
                <a:gd name="connsiteY1" fmla="*/ 11895 h 24028"/>
                <a:gd name="connsiteX2" fmla="*/ 12133 w 24266"/>
                <a:gd name="connsiteY2" fmla="*/ 0 h 24028"/>
                <a:gd name="connsiteX3" fmla="*/ 0 w 24266"/>
                <a:gd name="connsiteY3" fmla="*/ 11895 h 24028"/>
                <a:gd name="connsiteX4" fmla="*/ 12133 w 24266"/>
                <a:gd name="connsiteY4" fmla="*/ 24028 h 24028"/>
                <a:gd name="connsiteX5" fmla="*/ 12133 w 24266"/>
                <a:gd name="connsiteY5" fmla="*/ 6899 h 24028"/>
                <a:gd name="connsiteX6" fmla="*/ 17367 w 24266"/>
                <a:gd name="connsiteY6" fmla="*/ 12133 h 24028"/>
                <a:gd name="connsiteX7" fmla="*/ 12133 w 24266"/>
                <a:gd name="connsiteY7" fmla="*/ 17367 h 24028"/>
                <a:gd name="connsiteX8" fmla="*/ 6899 w 24266"/>
                <a:gd name="connsiteY8" fmla="*/ 12133 h 24028"/>
                <a:gd name="connsiteX9" fmla="*/ 12133 w 24266"/>
                <a:gd name="connsiteY9" fmla="*/ 6899 h 2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66" h="24028">
                  <a:moveTo>
                    <a:pt x="12133" y="24028"/>
                  </a:moveTo>
                  <a:cubicBezTo>
                    <a:pt x="18795" y="24028"/>
                    <a:pt x="24267" y="18557"/>
                    <a:pt x="24267" y="11895"/>
                  </a:cubicBezTo>
                  <a:cubicBezTo>
                    <a:pt x="24267" y="5234"/>
                    <a:pt x="18795" y="0"/>
                    <a:pt x="12133" y="0"/>
                  </a:cubicBezTo>
                  <a:cubicBezTo>
                    <a:pt x="5472" y="0"/>
                    <a:pt x="0" y="5234"/>
                    <a:pt x="0" y="11895"/>
                  </a:cubicBezTo>
                  <a:cubicBezTo>
                    <a:pt x="0" y="18557"/>
                    <a:pt x="5472" y="24028"/>
                    <a:pt x="12133" y="24028"/>
                  </a:cubicBezTo>
                  <a:close/>
                  <a:moveTo>
                    <a:pt x="12133" y="6899"/>
                  </a:moveTo>
                  <a:cubicBezTo>
                    <a:pt x="14988" y="6899"/>
                    <a:pt x="17367" y="9040"/>
                    <a:pt x="17367" y="12133"/>
                  </a:cubicBezTo>
                  <a:cubicBezTo>
                    <a:pt x="17367" y="15226"/>
                    <a:pt x="14988" y="17367"/>
                    <a:pt x="12133" y="17367"/>
                  </a:cubicBezTo>
                  <a:cubicBezTo>
                    <a:pt x="9279" y="17367"/>
                    <a:pt x="6899" y="14988"/>
                    <a:pt x="6899" y="12133"/>
                  </a:cubicBezTo>
                  <a:cubicBezTo>
                    <a:pt x="6899" y="9278"/>
                    <a:pt x="9279" y="6899"/>
                    <a:pt x="12133" y="6899"/>
                  </a:cubicBezTo>
                  <a:close/>
                </a:path>
              </a:pathLst>
            </a:custGeom>
            <a:solidFill>
              <a:srgbClr val="C69F41"/>
            </a:solidFill>
            <a:ln w="23773" cap="flat">
              <a:noFill/>
              <a:prstDash val="solid"/>
              <a:miter/>
            </a:ln>
          </p:spPr>
          <p:txBody>
            <a:bodyPr rtlCol="0" anchor="ctr"/>
            <a:lstStyle/>
            <a:p>
              <a:endParaRPr lang="es-CO"/>
            </a:p>
          </p:txBody>
        </p:sp>
        <p:sp>
          <p:nvSpPr>
            <p:cNvPr id="133" name="Forma libre: forma 132">
              <a:extLst>
                <a:ext uri="{FF2B5EF4-FFF2-40B4-BE49-F238E27FC236}">
                  <a16:creationId xmlns:a16="http://schemas.microsoft.com/office/drawing/2014/main" id="{37CE35FB-CC33-A6F5-4D36-A5F4287BEF06}"/>
                </a:ext>
              </a:extLst>
            </p:cNvPr>
            <p:cNvSpPr/>
            <p:nvPr/>
          </p:nvSpPr>
          <p:spPr>
            <a:xfrm>
              <a:off x="11812433" y="3025332"/>
              <a:ext cx="24266" cy="24266"/>
            </a:xfrm>
            <a:custGeom>
              <a:avLst/>
              <a:gdLst>
                <a:gd name="connsiteX0" fmla="*/ 12133 w 24266"/>
                <a:gd name="connsiteY0" fmla="*/ 24266 h 24266"/>
                <a:gd name="connsiteX1" fmla="*/ 24267 w 24266"/>
                <a:gd name="connsiteY1" fmla="*/ 12133 h 24266"/>
                <a:gd name="connsiteX2" fmla="*/ 12133 w 24266"/>
                <a:gd name="connsiteY2" fmla="*/ 0 h 24266"/>
                <a:gd name="connsiteX3" fmla="*/ 0 w 24266"/>
                <a:gd name="connsiteY3" fmla="*/ 12133 h 24266"/>
                <a:gd name="connsiteX4" fmla="*/ 12133 w 24266"/>
                <a:gd name="connsiteY4" fmla="*/ 24266 h 24266"/>
                <a:gd name="connsiteX5" fmla="*/ 12133 w 24266"/>
                <a:gd name="connsiteY5" fmla="*/ 6899 h 24266"/>
                <a:gd name="connsiteX6" fmla="*/ 17367 w 24266"/>
                <a:gd name="connsiteY6" fmla="*/ 12133 h 24266"/>
                <a:gd name="connsiteX7" fmla="*/ 12133 w 24266"/>
                <a:gd name="connsiteY7" fmla="*/ 17367 h 24266"/>
                <a:gd name="connsiteX8" fmla="*/ 6899 w 24266"/>
                <a:gd name="connsiteY8" fmla="*/ 12133 h 24266"/>
                <a:gd name="connsiteX9" fmla="*/ 12133 w 24266"/>
                <a:gd name="connsiteY9" fmla="*/ 6899 h 2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66" h="24266">
                  <a:moveTo>
                    <a:pt x="12133" y="24266"/>
                  </a:moveTo>
                  <a:cubicBezTo>
                    <a:pt x="18795" y="24266"/>
                    <a:pt x="24267" y="18794"/>
                    <a:pt x="24267" y="12133"/>
                  </a:cubicBezTo>
                  <a:cubicBezTo>
                    <a:pt x="24267" y="5472"/>
                    <a:pt x="18795" y="0"/>
                    <a:pt x="12133" y="0"/>
                  </a:cubicBezTo>
                  <a:cubicBezTo>
                    <a:pt x="5472" y="0"/>
                    <a:pt x="0" y="5472"/>
                    <a:pt x="0" y="12133"/>
                  </a:cubicBezTo>
                  <a:cubicBezTo>
                    <a:pt x="0" y="18794"/>
                    <a:pt x="5472" y="24266"/>
                    <a:pt x="12133" y="24266"/>
                  </a:cubicBezTo>
                  <a:close/>
                  <a:moveTo>
                    <a:pt x="12133" y="6899"/>
                  </a:moveTo>
                  <a:cubicBezTo>
                    <a:pt x="14988" y="6899"/>
                    <a:pt x="17367" y="9278"/>
                    <a:pt x="17367" y="12133"/>
                  </a:cubicBezTo>
                  <a:cubicBezTo>
                    <a:pt x="17367" y="14988"/>
                    <a:pt x="14988" y="17367"/>
                    <a:pt x="12133" y="17367"/>
                  </a:cubicBezTo>
                  <a:cubicBezTo>
                    <a:pt x="9279" y="17367"/>
                    <a:pt x="6899" y="15226"/>
                    <a:pt x="6899" y="12133"/>
                  </a:cubicBezTo>
                  <a:cubicBezTo>
                    <a:pt x="6899" y="9040"/>
                    <a:pt x="9279" y="6899"/>
                    <a:pt x="12133" y="6899"/>
                  </a:cubicBezTo>
                  <a:close/>
                </a:path>
              </a:pathLst>
            </a:custGeom>
            <a:solidFill>
              <a:srgbClr val="4D4D4D"/>
            </a:solidFill>
            <a:ln w="23773" cap="flat">
              <a:noFill/>
              <a:prstDash val="solid"/>
              <a:miter/>
            </a:ln>
          </p:spPr>
          <p:txBody>
            <a:bodyPr rtlCol="0" anchor="ctr"/>
            <a:lstStyle/>
            <a:p>
              <a:endParaRPr lang="es-CO"/>
            </a:p>
          </p:txBody>
        </p:sp>
        <p:sp>
          <p:nvSpPr>
            <p:cNvPr id="134" name="Forma libre: forma 133">
              <a:extLst>
                <a:ext uri="{FF2B5EF4-FFF2-40B4-BE49-F238E27FC236}">
                  <a16:creationId xmlns:a16="http://schemas.microsoft.com/office/drawing/2014/main" id="{5F3AC206-3CAC-4330-11AE-DAC481D137E5}"/>
                </a:ext>
              </a:extLst>
            </p:cNvPr>
            <p:cNvSpPr/>
            <p:nvPr/>
          </p:nvSpPr>
          <p:spPr>
            <a:xfrm>
              <a:off x="11771038" y="3034134"/>
              <a:ext cx="30927" cy="6899"/>
            </a:xfrm>
            <a:custGeom>
              <a:avLst/>
              <a:gdLst>
                <a:gd name="connsiteX0" fmla="*/ 3330 w 30927"/>
                <a:gd name="connsiteY0" fmla="*/ 6899 h 6899"/>
                <a:gd name="connsiteX1" fmla="*/ 27597 w 30927"/>
                <a:gd name="connsiteY1" fmla="*/ 6899 h 6899"/>
                <a:gd name="connsiteX2" fmla="*/ 30927 w 30927"/>
                <a:gd name="connsiteY2" fmla="*/ 3569 h 6899"/>
                <a:gd name="connsiteX3" fmla="*/ 27597 w 30927"/>
                <a:gd name="connsiteY3" fmla="*/ 0 h 6899"/>
                <a:gd name="connsiteX4" fmla="*/ 3330 w 30927"/>
                <a:gd name="connsiteY4" fmla="*/ 0 h 6899"/>
                <a:gd name="connsiteX5" fmla="*/ 0 w 30927"/>
                <a:gd name="connsiteY5" fmla="*/ 3569 h 6899"/>
                <a:gd name="connsiteX6" fmla="*/ 3330 w 30927"/>
                <a:gd name="connsiteY6" fmla="*/ 6899 h 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27" h="6899">
                  <a:moveTo>
                    <a:pt x="3330" y="6899"/>
                  </a:moveTo>
                  <a:lnTo>
                    <a:pt x="27597" y="6899"/>
                  </a:lnTo>
                  <a:cubicBezTo>
                    <a:pt x="29500" y="6899"/>
                    <a:pt x="30927" y="5472"/>
                    <a:pt x="30927" y="3569"/>
                  </a:cubicBezTo>
                  <a:cubicBezTo>
                    <a:pt x="30927" y="1665"/>
                    <a:pt x="29500" y="0"/>
                    <a:pt x="27597" y="0"/>
                  </a:cubicBezTo>
                  <a:lnTo>
                    <a:pt x="3330" y="0"/>
                  </a:lnTo>
                  <a:cubicBezTo>
                    <a:pt x="1427" y="0"/>
                    <a:pt x="0" y="1427"/>
                    <a:pt x="0" y="3569"/>
                  </a:cubicBezTo>
                  <a:cubicBezTo>
                    <a:pt x="0" y="5710"/>
                    <a:pt x="1427" y="6899"/>
                    <a:pt x="3330" y="6899"/>
                  </a:cubicBezTo>
                  <a:close/>
                </a:path>
              </a:pathLst>
            </a:custGeom>
            <a:solidFill>
              <a:srgbClr val="4D4D4D"/>
            </a:solidFill>
            <a:ln w="23773" cap="flat">
              <a:noFill/>
              <a:prstDash val="solid"/>
              <a:miter/>
            </a:ln>
          </p:spPr>
          <p:txBody>
            <a:bodyPr rtlCol="0" anchor="ctr"/>
            <a:lstStyle/>
            <a:p>
              <a:endParaRPr lang="es-CO"/>
            </a:p>
          </p:txBody>
        </p:sp>
        <p:sp>
          <p:nvSpPr>
            <p:cNvPr id="135" name="Forma libre: forma 134">
              <a:extLst>
                <a:ext uri="{FF2B5EF4-FFF2-40B4-BE49-F238E27FC236}">
                  <a16:creationId xmlns:a16="http://schemas.microsoft.com/office/drawing/2014/main" id="{76F82284-BA27-5C57-7649-5AC965F2C82F}"/>
                </a:ext>
              </a:extLst>
            </p:cNvPr>
            <p:cNvSpPr/>
            <p:nvPr/>
          </p:nvSpPr>
          <p:spPr>
            <a:xfrm>
              <a:off x="11771038" y="3102651"/>
              <a:ext cx="30927" cy="6899"/>
            </a:xfrm>
            <a:custGeom>
              <a:avLst/>
              <a:gdLst>
                <a:gd name="connsiteX0" fmla="*/ 3330 w 30927"/>
                <a:gd name="connsiteY0" fmla="*/ 6899 h 6899"/>
                <a:gd name="connsiteX1" fmla="*/ 27597 w 30927"/>
                <a:gd name="connsiteY1" fmla="*/ 6899 h 6899"/>
                <a:gd name="connsiteX2" fmla="*/ 30927 w 30927"/>
                <a:gd name="connsiteY2" fmla="*/ 3331 h 6899"/>
                <a:gd name="connsiteX3" fmla="*/ 27597 w 30927"/>
                <a:gd name="connsiteY3" fmla="*/ 0 h 6899"/>
                <a:gd name="connsiteX4" fmla="*/ 3330 w 30927"/>
                <a:gd name="connsiteY4" fmla="*/ 0 h 6899"/>
                <a:gd name="connsiteX5" fmla="*/ 0 w 30927"/>
                <a:gd name="connsiteY5" fmla="*/ 3331 h 6899"/>
                <a:gd name="connsiteX6" fmla="*/ 3330 w 30927"/>
                <a:gd name="connsiteY6" fmla="*/ 6899 h 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27" h="6899">
                  <a:moveTo>
                    <a:pt x="3330" y="6899"/>
                  </a:moveTo>
                  <a:lnTo>
                    <a:pt x="27597" y="6899"/>
                  </a:lnTo>
                  <a:cubicBezTo>
                    <a:pt x="29500" y="6899"/>
                    <a:pt x="30927" y="5472"/>
                    <a:pt x="30927" y="3331"/>
                  </a:cubicBezTo>
                  <a:cubicBezTo>
                    <a:pt x="30927" y="1427"/>
                    <a:pt x="29500" y="0"/>
                    <a:pt x="27597" y="0"/>
                  </a:cubicBezTo>
                  <a:lnTo>
                    <a:pt x="3330" y="0"/>
                  </a:lnTo>
                  <a:cubicBezTo>
                    <a:pt x="1427" y="0"/>
                    <a:pt x="0" y="1427"/>
                    <a:pt x="0" y="3331"/>
                  </a:cubicBezTo>
                  <a:cubicBezTo>
                    <a:pt x="0" y="5234"/>
                    <a:pt x="1427" y="6899"/>
                    <a:pt x="3330" y="6899"/>
                  </a:cubicBezTo>
                  <a:close/>
                </a:path>
              </a:pathLst>
            </a:custGeom>
            <a:solidFill>
              <a:srgbClr val="C69F41"/>
            </a:solidFill>
            <a:ln w="23773" cap="flat">
              <a:noFill/>
              <a:prstDash val="solid"/>
              <a:miter/>
            </a:ln>
          </p:spPr>
          <p:txBody>
            <a:bodyPr rtlCol="0" anchor="ctr"/>
            <a:lstStyle/>
            <a:p>
              <a:endParaRPr lang="es-CO"/>
            </a:p>
          </p:txBody>
        </p:sp>
        <p:sp>
          <p:nvSpPr>
            <p:cNvPr id="136" name="Forma libre: forma 135">
              <a:extLst>
                <a:ext uri="{FF2B5EF4-FFF2-40B4-BE49-F238E27FC236}">
                  <a16:creationId xmlns:a16="http://schemas.microsoft.com/office/drawing/2014/main" id="{F68C140E-756E-49B7-3440-044113748C1C}"/>
                </a:ext>
              </a:extLst>
            </p:cNvPr>
            <p:cNvSpPr/>
            <p:nvPr/>
          </p:nvSpPr>
          <p:spPr>
            <a:xfrm>
              <a:off x="11771038" y="3171168"/>
              <a:ext cx="30927" cy="7137"/>
            </a:xfrm>
            <a:custGeom>
              <a:avLst/>
              <a:gdLst>
                <a:gd name="connsiteX0" fmla="*/ 3330 w 30927"/>
                <a:gd name="connsiteY0" fmla="*/ 7137 h 7137"/>
                <a:gd name="connsiteX1" fmla="*/ 27597 w 30927"/>
                <a:gd name="connsiteY1" fmla="*/ 7137 h 7137"/>
                <a:gd name="connsiteX2" fmla="*/ 30927 w 30927"/>
                <a:gd name="connsiteY2" fmla="*/ 3569 h 7137"/>
                <a:gd name="connsiteX3" fmla="*/ 27597 w 30927"/>
                <a:gd name="connsiteY3" fmla="*/ 0 h 7137"/>
                <a:gd name="connsiteX4" fmla="*/ 3330 w 30927"/>
                <a:gd name="connsiteY4" fmla="*/ 0 h 7137"/>
                <a:gd name="connsiteX5" fmla="*/ 0 w 30927"/>
                <a:gd name="connsiteY5" fmla="*/ 3569 h 7137"/>
                <a:gd name="connsiteX6" fmla="*/ 3330 w 30927"/>
                <a:gd name="connsiteY6" fmla="*/ 7137 h 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27" h="7137">
                  <a:moveTo>
                    <a:pt x="3330" y="7137"/>
                  </a:moveTo>
                  <a:lnTo>
                    <a:pt x="27597" y="7137"/>
                  </a:lnTo>
                  <a:cubicBezTo>
                    <a:pt x="29500" y="7137"/>
                    <a:pt x="30927" y="5472"/>
                    <a:pt x="30927" y="3569"/>
                  </a:cubicBezTo>
                  <a:cubicBezTo>
                    <a:pt x="30927" y="1665"/>
                    <a:pt x="29500" y="0"/>
                    <a:pt x="27597" y="0"/>
                  </a:cubicBezTo>
                  <a:lnTo>
                    <a:pt x="3330" y="0"/>
                  </a:lnTo>
                  <a:cubicBezTo>
                    <a:pt x="1427" y="0"/>
                    <a:pt x="0" y="1427"/>
                    <a:pt x="0" y="3569"/>
                  </a:cubicBezTo>
                  <a:cubicBezTo>
                    <a:pt x="0" y="5710"/>
                    <a:pt x="1427" y="7137"/>
                    <a:pt x="3330" y="7137"/>
                  </a:cubicBezTo>
                  <a:close/>
                </a:path>
              </a:pathLst>
            </a:custGeom>
            <a:solidFill>
              <a:srgbClr val="4D4D4D"/>
            </a:solidFill>
            <a:ln w="23773" cap="flat">
              <a:noFill/>
              <a:prstDash val="solid"/>
              <a:miter/>
            </a:ln>
          </p:spPr>
          <p:txBody>
            <a:bodyPr rtlCol="0" anchor="ctr"/>
            <a:lstStyle/>
            <a:p>
              <a:endParaRPr lang="es-CO"/>
            </a:p>
          </p:txBody>
        </p:sp>
      </p:grpSp>
    </p:spTree>
    <p:extLst>
      <p:ext uri="{BB962C8B-B14F-4D97-AF65-F5344CB8AC3E}">
        <p14:creationId xmlns:p14="http://schemas.microsoft.com/office/powerpoint/2010/main" val="299559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CuadroTexto 1">
            <a:extLst>
              <a:ext uri="{FF2B5EF4-FFF2-40B4-BE49-F238E27FC236}">
                <a16:creationId xmlns:a16="http://schemas.microsoft.com/office/drawing/2014/main" id="{E50ED19A-F1BE-595D-6A90-14DA43DD7284}"/>
              </a:ext>
            </a:extLst>
          </p:cNvPr>
          <p:cNvSpPr txBox="1"/>
          <p:nvPr/>
        </p:nvSpPr>
        <p:spPr>
          <a:xfrm>
            <a:off x="3453573" y="1117902"/>
            <a:ext cx="8280679" cy="4493538"/>
          </a:xfrm>
          <a:prstGeom prst="rect">
            <a:avLst/>
          </a:prstGeom>
          <a:noFill/>
        </p:spPr>
        <p:txBody>
          <a:bodyPr wrap="square">
            <a:spAutoFit/>
          </a:bodyPr>
          <a:lstStyle/>
          <a:p>
            <a:pPr algn="l"/>
            <a:r>
              <a:rPr lang="es-ES" sz="2200" b="1" dirty="0">
                <a:solidFill>
                  <a:srgbClr val="95782F"/>
                </a:solidFill>
                <a:latin typeface="Arial" panose="020B0604020202020204" pitchFamily="34" charset="0"/>
              </a:rPr>
              <a:t>2.1 </a:t>
            </a:r>
            <a:r>
              <a:rPr lang="es-ES" sz="2200" b="1" i="0" dirty="0">
                <a:solidFill>
                  <a:srgbClr val="95782F"/>
                </a:solidFill>
                <a:effectLst/>
                <a:latin typeface="Arial" panose="020B0604020202020204" pitchFamily="34" charset="0"/>
              </a:rPr>
              <a:t>Plan Estratégico de Talento Humano</a:t>
            </a:r>
          </a:p>
          <a:p>
            <a:pPr algn="l"/>
            <a:endParaRPr lang="es-ES" sz="2200" b="1" i="0" dirty="0">
              <a:solidFill>
                <a:srgbClr val="95782F"/>
              </a:solidFill>
              <a:effectLst/>
              <a:latin typeface="Arial" panose="020B0604020202020204" pitchFamily="34" charset="0"/>
            </a:endParaRPr>
          </a:p>
          <a:p>
            <a:r>
              <a:rPr lang="es-ES" sz="2200" b="1" dirty="0">
                <a:solidFill>
                  <a:srgbClr val="95782F"/>
                </a:solidFill>
                <a:latin typeface="Arial" panose="020B0604020202020204" pitchFamily="34" charset="0"/>
              </a:rPr>
              <a:t>2.2 </a:t>
            </a:r>
            <a:r>
              <a:rPr lang="es-ES" sz="2200" b="1" i="0" dirty="0">
                <a:solidFill>
                  <a:srgbClr val="95782F"/>
                </a:solidFill>
                <a:effectLst/>
                <a:latin typeface="Arial" panose="020B0604020202020204" pitchFamily="34" charset="0"/>
              </a:rPr>
              <a:t>Plan de Previsión de Recursos Humanos</a:t>
            </a:r>
          </a:p>
          <a:p>
            <a:pPr algn="l"/>
            <a:endParaRPr lang="es-ES" sz="2200" b="1" dirty="0">
              <a:solidFill>
                <a:srgbClr val="95782F"/>
              </a:solidFill>
              <a:latin typeface="Arial" panose="020B0604020202020204" pitchFamily="34" charset="0"/>
            </a:endParaRPr>
          </a:p>
          <a:p>
            <a:pPr algn="l"/>
            <a:r>
              <a:rPr lang="es-ES" sz="2200" b="1" i="0" dirty="0">
                <a:solidFill>
                  <a:srgbClr val="95782F"/>
                </a:solidFill>
                <a:effectLst/>
                <a:latin typeface="Arial" panose="020B0604020202020204" pitchFamily="34" charset="0"/>
              </a:rPr>
              <a:t>2.3 Plan Anual de Vacantes</a:t>
            </a:r>
          </a:p>
          <a:p>
            <a:pPr algn="l"/>
            <a:endParaRPr lang="es-ES" sz="2200" b="0" i="0" dirty="0">
              <a:solidFill>
                <a:srgbClr val="95782F"/>
              </a:solidFill>
              <a:effectLst/>
              <a:latin typeface="Arial" panose="020B0604020202020204" pitchFamily="34" charset="0"/>
            </a:endParaRPr>
          </a:p>
          <a:p>
            <a:pPr algn="l"/>
            <a:r>
              <a:rPr lang="es-ES" sz="2200" b="1" dirty="0">
                <a:solidFill>
                  <a:srgbClr val="95782F"/>
                </a:solidFill>
                <a:latin typeface="Arial" panose="020B0604020202020204" pitchFamily="34" charset="0"/>
              </a:rPr>
              <a:t>2.4 </a:t>
            </a:r>
            <a:r>
              <a:rPr lang="es-ES" sz="2200" b="1" i="0" dirty="0">
                <a:solidFill>
                  <a:srgbClr val="95782F"/>
                </a:solidFill>
                <a:effectLst/>
                <a:latin typeface="Arial" panose="020B0604020202020204" pitchFamily="34" charset="0"/>
              </a:rPr>
              <a:t>Plan Institucional de Capacitación</a:t>
            </a:r>
            <a:endParaRPr lang="es-ES" sz="2200" b="1" dirty="0">
              <a:solidFill>
                <a:srgbClr val="95782F"/>
              </a:solidFill>
              <a:latin typeface="Arial" panose="020B0604020202020204" pitchFamily="34" charset="0"/>
            </a:endParaRPr>
          </a:p>
          <a:p>
            <a:pPr algn="l"/>
            <a:endParaRPr lang="es-ES" sz="2200" b="1" dirty="0">
              <a:solidFill>
                <a:srgbClr val="95782F"/>
              </a:solidFill>
              <a:latin typeface="Arial" panose="020B0604020202020204" pitchFamily="34" charset="0"/>
            </a:endParaRPr>
          </a:p>
          <a:p>
            <a:pPr algn="l"/>
            <a:r>
              <a:rPr lang="es-ES" sz="2200" b="1" dirty="0">
                <a:solidFill>
                  <a:srgbClr val="95782F"/>
                </a:solidFill>
                <a:latin typeface="Arial" panose="020B0604020202020204" pitchFamily="34" charset="0"/>
              </a:rPr>
              <a:t>2.5 Plan de Incentivos Institucionales</a:t>
            </a:r>
          </a:p>
          <a:p>
            <a:pPr algn="l"/>
            <a:r>
              <a:rPr lang="es-ES" sz="2200" b="1" dirty="0">
                <a:solidFill>
                  <a:srgbClr val="95782F"/>
                </a:solidFill>
                <a:latin typeface="Arial" panose="020B0604020202020204" pitchFamily="34" charset="0"/>
              </a:rPr>
              <a:t> </a:t>
            </a:r>
            <a:r>
              <a:rPr lang="es-ES" sz="2200" b="0" i="0" dirty="0">
                <a:solidFill>
                  <a:srgbClr val="333333"/>
                </a:solidFill>
                <a:effectLst/>
                <a:latin typeface="Arial" panose="020B0604020202020204" pitchFamily="34" charset="0"/>
              </a:rPr>
              <a:t>.</a:t>
            </a:r>
          </a:p>
          <a:p>
            <a:pPr algn="l"/>
            <a:r>
              <a:rPr lang="es-ES" sz="2200" b="1" dirty="0">
                <a:solidFill>
                  <a:srgbClr val="95782F"/>
                </a:solidFill>
                <a:latin typeface="Arial" panose="020B0604020202020204" pitchFamily="34" charset="0"/>
              </a:rPr>
              <a:t>2.6 Plan de Trabajo Anual en Seguridad y Salud en el Trabajo</a:t>
            </a:r>
          </a:p>
          <a:p>
            <a:pPr algn="l"/>
            <a:r>
              <a:rPr lang="es-ES" sz="2200" b="1" i="0" dirty="0">
                <a:solidFill>
                  <a:srgbClr val="95782F"/>
                </a:solidFill>
                <a:effectLst/>
                <a:latin typeface="Arial" panose="020B0604020202020204" pitchFamily="34" charset="0"/>
              </a:rPr>
              <a:t> </a:t>
            </a:r>
            <a:endParaRPr lang="es-ES" sz="2200" b="0" i="0" dirty="0">
              <a:solidFill>
                <a:srgbClr val="95782F"/>
              </a:solidFill>
              <a:effectLst/>
              <a:latin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 </a:t>
            </a:r>
            <a:endParaRPr kumimoji="0" lang="es-CO" sz="22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endParaRPr>
          </a:p>
        </p:txBody>
      </p:sp>
      <p:pic>
        <p:nvPicPr>
          <p:cNvPr id="8" name="Imagen 7">
            <a:extLst>
              <a:ext uri="{FF2B5EF4-FFF2-40B4-BE49-F238E27FC236}">
                <a16:creationId xmlns:a16="http://schemas.microsoft.com/office/drawing/2014/main" id="{B662236A-64F1-C987-507B-C70A25DBA042}"/>
              </a:ext>
            </a:extLst>
          </p:cNvPr>
          <p:cNvPicPr>
            <a:picLocks noChangeAspect="1"/>
          </p:cNvPicPr>
          <p:nvPr/>
        </p:nvPicPr>
        <p:blipFill rotWithShape="1">
          <a:blip r:embed="rId2"/>
          <a:srcRect l="23804" t="23622" r="31305" b="5971"/>
          <a:stretch/>
        </p:blipFill>
        <p:spPr>
          <a:xfrm>
            <a:off x="2747022" y="1117902"/>
            <a:ext cx="474479" cy="470395"/>
          </a:xfrm>
          <a:prstGeom prst="rect">
            <a:avLst/>
          </a:prstGeom>
        </p:spPr>
      </p:pic>
      <p:sp>
        <p:nvSpPr>
          <p:cNvPr id="9" name="Rectángulo 8">
            <a:extLst>
              <a:ext uri="{FF2B5EF4-FFF2-40B4-BE49-F238E27FC236}">
                <a16:creationId xmlns:a16="http://schemas.microsoft.com/office/drawing/2014/main" id="{C48AAE63-1C7A-D084-2CAF-3D417614C8DF}"/>
              </a:ext>
            </a:extLst>
          </p:cNvPr>
          <p:cNvSpPr/>
          <p:nvPr/>
        </p:nvSpPr>
        <p:spPr>
          <a:xfrm>
            <a:off x="3929964" y="4954515"/>
            <a:ext cx="6860226" cy="96078"/>
          </a:xfrm>
          <a:prstGeom prst="rect">
            <a:avLst/>
          </a:prstGeom>
          <a:solidFill>
            <a:srgbClr val="C49E4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9AC855BC-7041-3807-640D-0AC558EF3654}"/>
              </a:ext>
            </a:extLst>
          </p:cNvPr>
          <p:cNvSpPr/>
          <p:nvPr/>
        </p:nvSpPr>
        <p:spPr>
          <a:xfrm>
            <a:off x="5094825" y="5050593"/>
            <a:ext cx="5916034" cy="96078"/>
          </a:xfrm>
          <a:prstGeom prst="rect">
            <a:avLst/>
          </a:prstGeom>
          <a:solidFill>
            <a:schemeClr val="accent4"/>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9C3A75A9-BB7D-1771-4777-690283E826C8}"/>
              </a:ext>
            </a:extLst>
          </p:cNvPr>
          <p:cNvSpPr txBox="1"/>
          <p:nvPr/>
        </p:nvSpPr>
        <p:spPr>
          <a:xfrm>
            <a:off x="8059134" y="5289076"/>
            <a:ext cx="3435824" cy="369332"/>
          </a:xfrm>
          <a:prstGeom prst="rect">
            <a:avLst/>
          </a:prstGeom>
          <a:noFill/>
        </p:spPr>
        <p:txBody>
          <a:bodyPr wrap="square">
            <a:spAutoFit/>
          </a:bodyPr>
          <a:lstStyle/>
          <a:p>
            <a:r>
              <a:rPr lang="es-ES" b="1" dirty="0">
                <a:solidFill>
                  <a:srgbClr val="C49E41"/>
                </a:solidFill>
                <a:latin typeface="Antipasto" panose="02000506000000020004" pitchFamily="2" charset="0"/>
              </a:rPr>
              <a:t>Grupo de Talento Humano</a:t>
            </a:r>
            <a:endParaRPr lang="es-CO" dirty="0"/>
          </a:p>
        </p:txBody>
      </p:sp>
      <p:pic>
        <p:nvPicPr>
          <p:cNvPr id="3" name="Imagen 2">
            <a:extLst>
              <a:ext uri="{FF2B5EF4-FFF2-40B4-BE49-F238E27FC236}">
                <a16:creationId xmlns:a16="http://schemas.microsoft.com/office/drawing/2014/main" id="{37D8EADE-5A67-F50F-05F4-E2E6F4E68F91}"/>
              </a:ext>
            </a:extLst>
          </p:cNvPr>
          <p:cNvPicPr>
            <a:picLocks noChangeAspect="1"/>
          </p:cNvPicPr>
          <p:nvPr/>
        </p:nvPicPr>
        <p:blipFill rotWithShape="1">
          <a:blip r:embed="rId2"/>
          <a:srcRect l="23804" t="23622" r="31305" b="5971"/>
          <a:stretch/>
        </p:blipFill>
        <p:spPr>
          <a:xfrm>
            <a:off x="2747022" y="1804875"/>
            <a:ext cx="474479" cy="470395"/>
          </a:xfrm>
          <a:prstGeom prst="rect">
            <a:avLst/>
          </a:prstGeom>
        </p:spPr>
      </p:pic>
      <p:pic>
        <p:nvPicPr>
          <p:cNvPr id="6" name="Imagen 5">
            <a:extLst>
              <a:ext uri="{FF2B5EF4-FFF2-40B4-BE49-F238E27FC236}">
                <a16:creationId xmlns:a16="http://schemas.microsoft.com/office/drawing/2014/main" id="{636AD10A-113F-8270-150C-4F923FCF925A}"/>
              </a:ext>
            </a:extLst>
          </p:cNvPr>
          <p:cNvPicPr>
            <a:picLocks noChangeAspect="1"/>
          </p:cNvPicPr>
          <p:nvPr/>
        </p:nvPicPr>
        <p:blipFill rotWithShape="1">
          <a:blip r:embed="rId2"/>
          <a:srcRect l="23804" t="23622" r="31305" b="5971"/>
          <a:stretch/>
        </p:blipFill>
        <p:spPr>
          <a:xfrm>
            <a:off x="2752428" y="2491848"/>
            <a:ext cx="474479" cy="470395"/>
          </a:xfrm>
          <a:prstGeom prst="rect">
            <a:avLst/>
          </a:prstGeom>
        </p:spPr>
      </p:pic>
      <p:pic>
        <p:nvPicPr>
          <p:cNvPr id="7" name="Imagen 6">
            <a:extLst>
              <a:ext uri="{FF2B5EF4-FFF2-40B4-BE49-F238E27FC236}">
                <a16:creationId xmlns:a16="http://schemas.microsoft.com/office/drawing/2014/main" id="{B8DCADA5-2992-D452-AB40-742A8F2E62A1}"/>
              </a:ext>
            </a:extLst>
          </p:cNvPr>
          <p:cNvPicPr>
            <a:picLocks noChangeAspect="1"/>
          </p:cNvPicPr>
          <p:nvPr/>
        </p:nvPicPr>
        <p:blipFill rotWithShape="1">
          <a:blip r:embed="rId2"/>
          <a:srcRect l="23804" t="23622" r="31305" b="5971"/>
          <a:stretch/>
        </p:blipFill>
        <p:spPr>
          <a:xfrm>
            <a:off x="2747022" y="3178821"/>
            <a:ext cx="474479" cy="470395"/>
          </a:xfrm>
          <a:prstGeom prst="rect">
            <a:avLst/>
          </a:prstGeom>
        </p:spPr>
      </p:pic>
      <p:pic>
        <p:nvPicPr>
          <p:cNvPr id="11" name="Imagen 10">
            <a:extLst>
              <a:ext uri="{FF2B5EF4-FFF2-40B4-BE49-F238E27FC236}">
                <a16:creationId xmlns:a16="http://schemas.microsoft.com/office/drawing/2014/main" id="{59E7B053-FF01-683C-B49B-77785887318B}"/>
              </a:ext>
            </a:extLst>
          </p:cNvPr>
          <p:cNvPicPr>
            <a:picLocks noChangeAspect="1"/>
          </p:cNvPicPr>
          <p:nvPr/>
        </p:nvPicPr>
        <p:blipFill rotWithShape="1">
          <a:blip r:embed="rId2"/>
          <a:srcRect l="23804" t="23622" r="31305" b="5971"/>
          <a:stretch/>
        </p:blipFill>
        <p:spPr>
          <a:xfrm>
            <a:off x="2747021" y="3837836"/>
            <a:ext cx="474479" cy="470395"/>
          </a:xfrm>
          <a:prstGeom prst="rect">
            <a:avLst/>
          </a:prstGeom>
        </p:spPr>
      </p:pic>
      <p:pic>
        <p:nvPicPr>
          <p:cNvPr id="12" name="Imagen 11">
            <a:extLst>
              <a:ext uri="{FF2B5EF4-FFF2-40B4-BE49-F238E27FC236}">
                <a16:creationId xmlns:a16="http://schemas.microsoft.com/office/drawing/2014/main" id="{97DA1EE6-658C-258B-B10B-A3BBB065DB5E}"/>
              </a:ext>
            </a:extLst>
          </p:cNvPr>
          <p:cNvPicPr>
            <a:picLocks noChangeAspect="1"/>
          </p:cNvPicPr>
          <p:nvPr/>
        </p:nvPicPr>
        <p:blipFill rotWithShape="1">
          <a:blip r:embed="rId2"/>
          <a:srcRect l="23804" t="23622" r="31305" b="5971"/>
          <a:stretch/>
        </p:blipFill>
        <p:spPr>
          <a:xfrm>
            <a:off x="2763830" y="4551592"/>
            <a:ext cx="474479" cy="470395"/>
          </a:xfrm>
          <a:prstGeom prst="rect">
            <a:avLst/>
          </a:prstGeom>
        </p:spPr>
      </p:pic>
    </p:spTree>
    <p:extLst>
      <p:ext uri="{BB962C8B-B14F-4D97-AF65-F5344CB8AC3E}">
        <p14:creationId xmlns:p14="http://schemas.microsoft.com/office/powerpoint/2010/main" val="290837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13" name="3 CuadroTexto">
            <a:extLst>
              <a:ext uri="{FF2B5EF4-FFF2-40B4-BE49-F238E27FC236}">
                <a16:creationId xmlns:a16="http://schemas.microsoft.com/office/drawing/2014/main" id="{94187A7B-4C84-1147-A22F-A87DAF903CE8}"/>
              </a:ext>
            </a:extLst>
          </p:cNvPr>
          <p:cNvSpPr txBox="1"/>
          <p:nvPr/>
        </p:nvSpPr>
        <p:spPr>
          <a:xfrm>
            <a:off x="30294" y="3827465"/>
            <a:ext cx="3429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C49E41"/>
                </a:solidFill>
                <a:effectLst/>
                <a:uLnTx/>
                <a:uFillTx/>
                <a:latin typeface="Calibri (Cuerpo)"/>
                <a:ea typeface="+mn-ea"/>
                <a:cs typeface="+mn-cs"/>
              </a:rPr>
              <a:t>YENY VIVIANA GAMBOA MARTÍNEZ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Cuerpo)"/>
                <a:ea typeface="+mn-ea"/>
                <a:cs typeface="+mn-cs"/>
              </a:rPr>
              <a:t>Coordinadora Grupo de Talento Humano</a:t>
            </a:r>
          </a:p>
        </p:txBody>
      </p:sp>
      <p:sp>
        <p:nvSpPr>
          <p:cNvPr id="14" name="8 CuadroTexto">
            <a:extLst>
              <a:ext uri="{FF2B5EF4-FFF2-40B4-BE49-F238E27FC236}">
                <a16:creationId xmlns:a16="http://schemas.microsoft.com/office/drawing/2014/main" id="{7E1CBAF3-89C2-892C-3B6F-39A6863BB897}"/>
              </a:ext>
            </a:extLst>
          </p:cNvPr>
          <p:cNvSpPr txBox="1"/>
          <p:nvPr/>
        </p:nvSpPr>
        <p:spPr>
          <a:xfrm>
            <a:off x="743816" y="5534703"/>
            <a:ext cx="1941365"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1" u="none" strike="noStrike" kern="1200" cap="none" spc="0" normalizeH="0" baseline="0" noProof="0" dirty="0">
                <a:ln>
                  <a:noFill/>
                </a:ln>
                <a:solidFill>
                  <a:srgbClr val="C49E41"/>
                </a:solidFill>
                <a:effectLst/>
                <a:uLnTx/>
                <a:uFillTx/>
                <a:latin typeface="Calibri (Cuerpo)"/>
                <a:ea typeface="+mn-ea"/>
                <a:cs typeface="+mn-cs"/>
              </a:rPr>
              <a:t>NELSY JOHANA WILKEN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0" i="1" u="none" strike="noStrike" kern="1200" cap="none" spc="0" normalizeH="0" baseline="0" noProof="0" dirty="0">
                <a:ln>
                  <a:noFill/>
                </a:ln>
                <a:solidFill>
                  <a:prstClr val="black"/>
                </a:solidFill>
                <a:effectLst/>
                <a:uLnTx/>
                <a:uFillTx/>
                <a:latin typeface="Calibri (Cuerpo)"/>
                <a:ea typeface="+mn-ea"/>
                <a:cs typeface="+mn-cs"/>
              </a:rPr>
              <a:t>Enlace  Implementador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0" i="1" u="none" strike="noStrike" kern="1200" cap="none" spc="0" normalizeH="0" baseline="0" noProof="0" dirty="0">
                <a:ln>
                  <a:noFill/>
                </a:ln>
                <a:solidFill>
                  <a:prstClr val="black"/>
                </a:solidFill>
                <a:effectLst/>
                <a:uLnTx/>
                <a:uFillTx/>
                <a:latin typeface="Calibri (Cuerpo)"/>
                <a:ea typeface="+mn-ea"/>
                <a:cs typeface="+mn-cs"/>
              </a:rPr>
              <a:t>Talento Humano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Calibri (Cuerpo)"/>
              <a:ea typeface="+mn-ea"/>
              <a:cs typeface="+mn-cs"/>
            </a:endParaRPr>
          </a:p>
        </p:txBody>
      </p:sp>
      <p:graphicFrame>
        <p:nvGraphicFramePr>
          <p:cNvPr id="15" name="Tabla 17">
            <a:extLst>
              <a:ext uri="{FF2B5EF4-FFF2-40B4-BE49-F238E27FC236}">
                <a16:creationId xmlns:a16="http://schemas.microsoft.com/office/drawing/2014/main" id="{002009C5-B02B-C08F-D593-89CDBE730DAD}"/>
              </a:ext>
            </a:extLst>
          </p:cNvPr>
          <p:cNvGraphicFramePr>
            <a:graphicFrameLocks noGrp="1"/>
          </p:cNvGraphicFramePr>
          <p:nvPr/>
        </p:nvGraphicFramePr>
        <p:xfrm>
          <a:off x="3294744" y="1289742"/>
          <a:ext cx="8404617" cy="5377693"/>
        </p:xfrm>
        <a:graphic>
          <a:graphicData uri="http://schemas.openxmlformats.org/drawingml/2006/table">
            <a:tbl>
              <a:tblPr firstRow="1" bandRow="1">
                <a:tableStyleId>{1E171933-4619-4E11-9A3F-F7608DF75F80}</a:tableStyleId>
              </a:tblPr>
              <a:tblGrid>
                <a:gridCol w="3105371">
                  <a:extLst>
                    <a:ext uri="{9D8B030D-6E8A-4147-A177-3AD203B41FA5}">
                      <a16:colId xmlns:a16="http://schemas.microsoft.com/office/drawing/2014/main" val="2078639500"/>
                    </a:ext>
                  </a:extLst>
                </a:gridCol>
                <a:gridCol w="5299246">
                  <a:extLst>
                    <a:ext uri="{9D8B030D-6E8A-4147-A177-3AD203B41FA5}">
                      <a16:colId xmlns:a16="http://schemas.microsoft.com/office/drawing/2014/main" val="1859660369"/>
                    </a:ext>
                  </a:extLst>
                </a:gridCol>
              </a:tblGrid>
              <a:tr h="471105">
                <a:tc>
                  <a:txBody>
                    <a:bodyPr/>
                    <a:lstStyle/>
                    <a:p>
                      <a:pPr algn="ctr"/>
                      <a:r>
                        <a:rPr lang="es-CO" sz="1600" dirty="0"/>
                        <a:t>Plan </a:t>
                      </a:r>
                    </a:p>
                  </a:txBody>
                  <a:tcPr>
                    <a:solidFill>
                      <a:srgbClr val="C49E41"/>
                    </a:solidFill>
                  </a:tcPr>
                </a:tc>
                <a:tc>
                  <a:txBody>
                    <a:bodyPr/>
                    <a:lstStyle/>
                    <a:p>
                      <a:pPr algn="ctr"/>
                      <a:r>
                        <a:rPr lang="es-CO" sz="1600" dirty="0"/>
                        <a:t>Actividades Claves para 2024</a:t>
                      </a:r>
                    </a:p>
                  </a:txBody>
                  <a:tcPr>
                    <a:solidFill>
                      <a:srgbClr val="C49E41"/>
                    </a:solidFill>
                  </a:tcPr>
                </a:tc>
                <a:extLst>
                  <a:ext uri="{0D108BD9-81ED-4DB2-BD59-A6C34878D82A}">
                    <a16:rowId xmlns:a16="http://schemas.microsoft.com/office/drawing/2014/main" val="1411026174"/>
                  </a:ext>
                </a:extLst>
              </a:tr>
              <a:tr h="53308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1" dirty="0">
                          <a:solidFill>
                            <a:srgbClr val="95782F"/>
                          </a:solidFill>
                          <a:effectLst/>
                        </a:rPr>
                        <a:t>Plan Estratégico de Talento Humano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400" b="1" i="0" kern="1200" dirty="0">
                        <a:solidFill>
                          <a:srgbClr val="95782F"/>
                        </a:solidFill>
                        <a:effectLst/>
                        <a:latin typeface="Work Sans" pitchFamily="2" charset="77"/>
                        <a:ea typeface="+mn-ea"/>
                        <a:cs typeface="+mn-cs"/>
                      </a:endParaRPr>
                    </a:p>
                  </a:txBody>
                  <a:tcPr anchor="ctr">
                    <a:solidFill>
                      <a:schemeClr val="accent4">
                        <a:lumMod val="40000"/>
                        <a:lumOff val="60000"/>
                      </a:schemeClr>
                    </a:solidFill>
                  </a:tcPr>
                </a:tc>
                <a:tc>
                  <a:txBody>
                    <a:bodyPr/>
                    <a:lstStyle/>
                    <a:p>
                      <a:pPr marL="171450" indent="-171450" algn="just">
                        <a:buFont typeface="Arial" panose="020B0604020202020204" pitchFamily="34" charset="0"/>
                        <a:buChar char="•"/>
                      </a:pPr>
                      <a:r>
                        <a:rPr lang="es-CO" sz="1400" dirty="0"/>
                        <a:t>Implementación, control, seguimiento y evaluación de los planes determinados en el Decreto 612 de 2018</a:t>
                      </a:r>
                      <a:endParaRPr lang="es-CO" sz="1400" dirty="0">
                        <a:latin typeface=""/>
                      </a:endParaRPr>
                    </a:p>
                  </a:txBody>
                  <a:tcPr>
                    <a:solidFill>
                      <a:schemeClr val="accent4">
                        <a:lumMod val="40000"/>
                        <a:lumOff val="60000"/>
                      </a:schemeClr>
                    </a:solidFill>
                  </a:tcPr>
                </a:tc>
                <a:extLst>
                  <a:ext uri="{0D108BD9-81ED-4DB2-BD59-A6C34878D82A}">
                    <a16:rowId xmlns:a16="http://schemas.microsoft.com/office/drawing/2014/main" val="4220984310"/>
                  </a:ext>
                </a:extLst>
              </a:tr>
              <a:tr h="1295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dirty="0">
                          <a:solidFill>
                            <a:srgbClr val="95782F"/>
                          </a:solidFill>
                          <a:effectLst/>
                        </a:rPr>
                        <a:t>Plan de Previsión de Recursos Humanos. </a:t>
                      </a: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dk1"/>
                          </a:solidFill>
                          <a:latin typeface="+mn-lt"/>
                          <a:ea typeface="+mn-ea"/>
                          <a:cs typeface="+mn-cs"/>
                        </a:rPr>
                        <a:t>Realizar el Estudio Técnico de Plan de Formalización Laboral y Rediseño Institucional.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dk1"/>
                          </a:solidFill>
                          <a:latin typeface="+mn-lt"/>
                          <a:ea typeface="+mn-ea"/>
                          <a:cs typeface="+mn-cs"/>
                        </a:rPr>
                        <a:t>Actualizar el Manual Específico de Funciones y Competencias Laborales.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dk1"/>
                          </a:solidFill>
                          <a:latin typeface="+mn-lt"/>
                          <a:ea typeface="+mn-ea"/>
                          <a:cs typeface="+mn-cs"/>
                        </a:rPr>
                        <a:t>Apropiar los recursos requeridos para financiar el proceso de selección y que deben ser girados a la CNSC.</a:t>
                      </a:r>
                    </a:p>
                  </a:txBody>
                  <a:tcPr/>
                </a:tc>
                <a:extLst>
                  <a:ext uri="{0D108BD9-81ED-4DB2-BD59-A6C34878D82A}">
                    <a16:rowId xmlns:a16="http://schemas.microsoft.com/office/drawing/2014/main" val="3833758284"/>
                  </a:ext>
                </a:extLst>
              </a:tr>
              <a:tr h="414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dirty="0">
                          <a:solidFill>
                            <a:srgbClr val="95782F"/>
                          </a:solidFill>
                          <a:effectLst/>
                        </a:rPr>
                        <a:t>Plan Anual de Vacantes </a:t>
                      </a:r>
                      <a:endParaRPr lang="es-CO" sz="1400" b="0" i="0" kern="1200" dirty="0">
                        <a:solidFill>
                          <a:srgbClr val="95782F"/>
                        </a:solidFill>
                        <a:effectLst/>
                        <a:latin typeface="Work Sans" pitchFamily="2" charset="77"/>
                        <a:ea typeface="+mn-ea"/>
                        <a:cs typeface="+mn-cs"/>
                      </a:endParaRP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kern="1200" dirty="0">
                          <a:solidFill>
                            <a:schemeClr val="dk1"/>
                          </a:solidFill>
                          <a:latin typeface="+mn-lt"/>
                          <a:ea typeface="+mn-ea"/>
                          <a:cs typeface="+mn-cs"/>
                        </a:rPr>
                        <a:t>Mantener una caracterización de la planta de personal actualizada</a:t>
                      </a:r>
                      <a:endParaRPr lang="es-CO" sz="1400" kern="1200" dirty="0">
                        <a:solidFill>
                          <a:schemeClr val="dk1"/>
                        </a:solidFill>
                        <a:latin typeface="+mn-lt"/>
                        <a:ea typeface="+mn-ea"/>
                        <a:cs typeface="+mn-cs"/>
                      </a:endParaRPr>
                    </a:p>
                  </a:txBody>
                  <a:tcPr/>
                </a:tc>
                <a:extLst>
                  <a:ext uri="{0D108BD9-81ED-4DB2-BD59-A6C34878D82A}">
                    <a16:rowId xmlns:a16="http://schemas.microsoft.com/office/drawing/2014/main" val="3420155423"/>
                  </a:ext>
                </a:extLst>
              </a:tr>
              <a:tr h="6089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dirty="0">
                          <a:solidFill>
                            <a:srgbClr val="95782F"/>
                          </a:solidFill>
                          <a:effectLst/>
                        </a:rPr>
                        <a:t>Plan Institucional de Capacitación</a:t>
                      </a:r>
                    </a:p>
                  </a:txBody>
                  <a:tcPr anchor="ctr">
                    <a:solidFill>
                      <a:schemeClr val="accent4">
                        <a:lumMod val="40000"/>
                        <a:lumOff val="60000"/>
                      </a:schemeClr>
                    </a:solidFill>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dirty="0"/>
                        <a:t>Formular y desarrollar el plan de capacitación y ejecutar el 100% de las actividades previstas para el año 2024</a:t>
                      </a:r>
                      <a:endParaRPr lang="es-CO" sz="1400" dirty="0">
                        <a:latin typeface=""/>
                      </a:endParaRPr>
                    </a:p>
                  </a:txBody>
                  <a:tcPr>
                    <a:solidFill>
                      <a:schemeClr val="accent4">
                        <a:lumMod val="40000"/>
                        <a:lumOff val="60000"/>
                      </a:schemeClr>
                    </a:solidFill>
                  </a:tcPr>
                </a:tc>
                <a:extLst>
                  <a:ext uri="{0D108BD9-81ED-4DB2-BD59-A6C34878D82A}">
                    <a16:rowId xmlns:a16="http://schemas.microsoft.com/office/drawing/2014/main" val="3829226960"/>
                  </a:ext>
                </a:extLst>
              </a:tr>
              <a:tr h="588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dirty="0">
                          <a:solidFill>
                            <a:srgbClr val="95782F"/>
                          </a:solidFill>
                          <a:effectLst/>
                        </a:rPr>
                        <a:t>Plan de Bienestar</a:t>
                      </a:r>
                      <a:r>
                        <a:rPr lang="es-CO" sz="1400" b="1" baseline="0" dirty="0">
                          <a:solidFill>
                            <a:srgbClr val="95782F"/>
                          </a:solidFill>
                          <a:effectLst/>
                        </a:rPr>
                        <a:t> e </a:t>
                      </a:r>
                      <a:r>
                        <a:rPr lang="es-CO" sz="1400" b="1" dirty="0">
                          <a:solidFill>
                            <a:srgbClr val="95782F"/>
                          </a:solidFill>
                          <a:effectLst/>
                        </a:rPr>
                        <a:t>Incentivos Institucionales</a:t>
                      </a: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dirty="0"/>
                        <a:t>Formular y ejecutar el 100%  de las actividades  programadas  para  el  año  2024,  en el  marco  del  Plan  Institucional de Bienestar social e incentivos</a:t>
                      </a:r>
                      <a:endParaRPr lang="es-CO" sz="1400" dirty="0">
                        <a:latin typeface=""/>
                      </a:endParaRPr>
                    </a:p>
                  </a:txBody>
                  <a:tcPr/>
                </a:tc>
                <a:extLst>
                  <a:ext uri="{0D108BD9-81ED-4DB2-BD59-A6C34878D82A}">
                    <a16:rowId xmlns:a16="http://schemas.microsoft.com/office/drawing/2014/main" val="108071274"/>
                  </a:ext>
                </a:extLst>
              </a:tr>
              <a:tr h="8244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dirty="0">
                          <a:solidFill>
                            <a:srgbClr val="95782F"/>
                          </a:solidFill>
                          <a:effectLst/>
                        </a:rPr>
                        <a:t>Plan de Trabajo Anual en Seguridad y Salud en el Trabajo</a:t>
                      </a:r>
                      <a:endParaRPr lang="es-CO" sz="1400" b="1" dirty="0">
                        <a:solidFill>
                          <a:srgbClr val="95782F"/>
                        </a:solidFill>
                      </a:endParaRP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dirty="0"/>
                        <a:t>Formular y ejecutar el 100% de las actividades programadas   para   el   año 2024 en el marco del Sistema de Gestión de Seguridad y Salud en el Trabajo; e iniciar el plan para implementar la Norma ISO 45.001:2018. </a:t>
                      </a:r>
                      <a:endParaRPr lang="es-CO" sz="1400" dirty="0">
                        <a:latin typeface=""/>
                      </a:endParaRPr>
                    </a:p>
                  </a:txBody>
                  <a:tcPr/>
                </a:tc>
                <a:extLst>
                  <a:ext uri="{0D108BD9-81ED-4DB2-BD59-A6C34878D82A}">
                    <a16:rowId xmlns:a16="http://schemas.microsoft.com/office/drawing/2014/main" val="3569317291"/>
                  </a:ext>
                </a:extLst>
              </a:tr>
            </a:tbl>
          </a:graphicData>
        </a:graphic>
      </p:graphicFrame>
      <p:sp>
        <p:nvSpPr>
          <p:cNvPr id="16" name="CuadroTexto 15">
            <a:extLst>
              <a:ext uri="{FF2B5EF4-FFF2-40B4-BE49-F238E27FC236}">
                <a16:creationId xmlns:a16="http://schemas.microsoft.com/office/drawing/2014/main" id="{BB1A3D66-FE0A-BF9A-45AB-08429F632DCE}"/>
              </a:ext>
            </a:extLst>
          </p:cNvPr>
          <p:cNvSpPr txBox="1"/>
          <p:nvPr/>
        </p:nvSpPr>
        <p:spPr>
          <a:xfrm>
            <a:off x="1053629" y="279882"/>
            <a:ext cx="10084741" cy="6463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CO" sz="4000" b="1" i="0" u="none" strike="noStrike" kern="1200" cap="none" spc="0" normalizeH="0" baseline="0" noProof="0" dirty="0">
                <a:ln>
                  <a:noFill/>
                </a:ln>
                <a:solidFill>
                  <a:srgbClr val="C49E41"/>
                </a:solidFill>
                <a:effectLst/>
                <a:uLnTx/>
                <a:uFillTx/>
                <a:latin typeface="Calibri" panose="020F0502020204030204"/>
                <a:ea typeface="+mn-ea"/>
                <a:cs typeface="+mn-cs"/>
              </a:rPr>
              <a:t>Planes de talento humano 2024</a:t>
            </a:r>
            <a:endParaRPr kumimoji="0" lang="pt-PT" sz="4000" b="1" i="0" u="none" strike="noStrike" kern="1200" cap="none" spc="0" normalizeH="0" baseline="0" noProof="0" dirty="0">
              <a:ln>
                <a:noFill/>
              </a:ln>
              <a:solidFill>
                <a:srgbClr val="C49E41"/>
              </a:solidFill>
              <a:effectLst/>
              <a:uLnTx/>
              <a:uFillTx/>
              <a:latin typeface="Calibri" panose="020F0502020204030204"/>
              <a:ea typeface="+mn-ea"/>
              <a:cs typeface="+mn-cs"/>
            </a:endParaRPr>
          </a:p>
        </p:txBody>
      </p:sp>
      <p:pic>
        <p:nvPicPr>
          <p:cNvPr id="17" name="Imagen 16">
            <a:extLst>
              <a:ext uri="{FF2B5EF4-FFF2-40B4-BE49-F238E27FC236}">
                <a16:creationId xmlns:a16="http://schemas.microsoft.com/office/drawing/2014/main" id="{EA37C31D-8F46-A981-A628-419B061E52F1}"/>
              </a:ext>
            </a:extLst>
          </p:cNvPr>
          <p:cNvPicPr>
            <a:picLocks noChangeAspect="1"/>
          </p:cNvPicPr>
          <p:nvPr/>
        </p:nvPicPr>
        <p:blipFill>
          <a:blip r:embed="rId2"/>
          <a:stretch>
            <a:fillRect/>
          </a:stretch>
        </p:blipFill>
        <p:spPr>
          <a:xfrm>
            <a:off x="743816" y="1617923"/>
            <a:ext cx="1810628" cy="1979632"/>
          </a:xfrm>
          <a:prstGeom prst="rect">
            <a:avLst/>
          </a:prstGeom>
        </p:spPr>
      </p:pic>
    </p:spTree>
    <p:extLst>
      <p:ext uri="{BB962C8B-B14F-4D97-AF65-F5344CB8AC3E}">
        <p14:creationId xmlns:p14="http://schemas.microsoft.com/office/powerpoint/2010/main" val="2371573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4 CuadroTexto">
            <a:extLst>
              <a:ext uri="{FF2B5EF4-FFF2-40B4-BE49-F238E27FC236}">
                <a16:creationId xmlns:a16="http://schemas.microsoft.com/office/drawing/2014/main" id="{CC1C4BAF-389E-317F-6B2E-35EC8F6640F0}"/>
              </a:ext>
            </a:extLst>
          </p:cNvPr>
          <p:cNvSpPr txBox="1"/>
          <p:nvPr/>
        </p:nvSpPr>
        <p:spPr>
          <a:xfrm>
            <a:off x="2626267" y="483704"/>
            <a:ext cx="6364173" cy="369332"/>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2.1 Plan estratégico de talento humano</a:t>
            </a:r>
            <a:endParaRPr kumimoji="0" lang="es-CO" sz="1800" b="1" i="0" u="none" strike="noStrike" kern="1200" cap="none" spc="0" normalizeH="0" baseline="0" noProof="0" dirty="0">
              <a:ln>
                <a:noFill/>
              </a:ln>
              <a:solidFill>
                <a:prstClr val="white"/>
              </a:solidFill>
              <a:effectLst/>
              <a:uLnTx/>
              <a:uFillTx/>
              <a:latin typeface="Calibri (Cuerpo)"/>
              <a:ea typeface="+mn-ea"/>
              <a:cs typeface="+mn-cs"/>
            </a:endParaRPr>
          </a:p>
        </p:txBody>
      </p:sp>
      <p:sp>
        <p:nvSpPr>
          <p:cNvPr id="3" name="5 Rectángulo">
            <a:extLst>
              <a:ext uri="{FF2B5EF4-FFF2-40B4-BE49-F238E27FC236}">
                <a16:creationId xmlns:a16="http://schemas.microsoft.com/office/drawing/2014/main" id="{2CFCEAD0-172E-A444-997C-E52B5B318191}"/>
              </a:ext>
            </a:extLst>
          </p:cNvPr>
          <p:cNvSpPr/>
          <p:nvPr/>
        </p:nvSpPr>
        <p:spPr>
          <a:xfrm>
            <a:off x="398969" y="1136009"/>
            <a:ext cx="5461261" cy="2524694"/>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600" b="1" i="0" u="none" strike="noStrike" kern="1200" cap="none" spc="0" normalizeH="0" baseline="0" noProof="0" dirty="0">
                <a:ln>
                  <a:noFill/>
                </a:ln>
                <a:solidFill>
                  <a:srgbClr val="C49E41"/>
                </a:solidFill>
                <a:effectLst/>
                <a:uLnTx/>
                <a:uFillTx/>
                <a:latin typeface="Calibri (Cuerpo)"/>
                <a:ea typeface="+mn-ea"/>
                <a:cs typeface="+mn-cs"/>
              </a:rPr>
              <a:t>OBJETIVO</a:t>
            </a: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Implementar planes, programas y estrategias para cada una de las etapas del ciclo de vida laboral de los servidores del Ministerio de Agricultura y Desarrollo Rural, en cumplimiento de lo establecido en los lineamientos de MIPG en la dimensión del Talento Humano y demás lineamientos estratégicos de la Entidad, con el fin de contribuir al desarrollo integral, reconocimiento, bienestar, capacidades, competencias y motivación de los servidores públicos de la Entidad</a:t>
            </a:r>
          </a:p>
        </p:txBody>
      </p:sp>
      <p:sp>
        <p:nvSpPr>
          <p:cNvPr id="5" name="18 Rectángulo">
            <a:extLst>
              <a:ext uri="{FF2B5EF4-FFF2-40B4-BE49-F238E27FC236}">
                <a16:creationId xmlns:a16="http://schemas.microsoft.com/office/drawing/2014/main" id="{B2F43A79-BB24-8660-2204-DCA210DC42DB}"/>
              </a:ext>
            </a:extLst>
          </p:cNvPr>
          <p:cNvSpPr/>
          <p:nvPr/>
        </p:nvSpPr>
        <p:spPr>
          <a:xfrm>
            <a:off x="395923" y="5189220"/>
            <a:ext cx="5461259"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HORIZONTE DE IMPLEMENTACIÓN: </a:t>
            </a:r>
            <a:r>
              <a:rPr kumimoji="0" lang="es-CO" sz="1400" b="0" i="0" u="none" strike="noStrike" kern="1200" cap="none" spc="0" normalizeH="0" baseline="0" noProof="0" dirty="0">
                <a:ln>
                  <a:noFill/>
                </a:ln>
                <a:solidFill>
                  <a:prstClr val="black"/>
                </a:solidFill>
                <a:effectLst/>
                <a:uLnTx/>
                <a:uFillTx/>
                <a:latin typeface="Calibri (Cuerpo)"/>
                <a:ea typeface="+mn-ea"/>
                <a:cs typeface="+mn-cs"/>
              </a:rPr>
              <a:t>31-12-2024</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6" name="6 Rectángulo">
            <a:extLst>
              <a:ext uri="{FF2B5EF4-FFF2-40B4-BE49-F238E27FC236}">
                <a16:creationId xmlns:a16="http://schemas.microsoft.com/office/drawing/2014/main" id="{6EC0BDB8-7959-0D40-0D02-94CA80025C5B}"/>
              </a:ext>
            </a:extLst>
          </p:cNvPr>
          <p:cNvSpPr/>
          <p:nvPr/>
        </p:nvSpPr>
        <p:spPr>
          <a:xfrm>
            <a:off x="398970" y="3882843"/>
            <a:ext cx="5461260" cy="1062665"/>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1" i="0" u="none" strike="noStrike" kern="1200" cap="none" spc="0" normalizeH="0" baseline="0" noProof="0" dirty="0">
                <a:ln>
                  <a:noFill/>
                </a:ln>
                <a:solidFill>
                  <a:srgbClr val="C49E41"/>
                </a:solidFill>
                <a:effectLst/>
                <a:uLnTx/>
                <a:uFillTx/>
                <a:latin typeface="Calibri (Cuerpo)"/>
                <a:ea typeface="+mn-ea"/>
                <a:cs typeface="+mn-cs"/>
              </a:rPr>
              <a:t>MARCO NORMATIVO</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0" i="0" u="none" strike="noStrike" kern="1200" cap="none" spc="0" normalizeH="0" baseline="0" noProof="0" dirty="0">
                <a:ln>
                  <a:noFill/>
                </a:ln>
                <a:solidFill>
                  <a:prstClr val="black"/>
                </a:solidFill>
                <a:effectLst/>
                <a:uLnTx/>
                <a:uFillTx/>
                <a:latin typeface="Calibri (Cuerpo)"/>
                <a:ea typeface="+mn-ea"/>
                <a:cs typeface="+mn-cs"/>
              </a:rPr>
              <a:t>Decreto 612 de 2018</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0" i="0" u="none" strike="noStrike" kern="1200" cap="none" spc="0" normalizeH="0" baseline="0" noProof="0" dirty="0">
                <a:ln>
                  <a:noFill/>
                </a:ln>
                <a:solidFill>
                  <a:prstClr val="black"/>
                </a:solidFill>
                <a:effectLst/>
                <a:uLnTx/>
                <a:uFillTx/>
                <a:latin typeface="Calibri (Cuerpo)"/>
                <a:ea typeface="+mn-ea"/>
                <a:cs typeface="+mn-cs"/>
              </a:rPr>
              <a:t>Artículo 15 de la Ley 909 de 2004 </a:t>
            </a:r>
          </a:p>
        </p:txBody>
      </p:sp>
      <p:sp>
        <p:nvSpPr>
          <p:cNvPr id="7" name="23 Rectángulo">
            <a:extLst>
              <a:ext uri="{FF2B5EF4-FFF2-40B4-BE49-F238E27FC236}">
                <a16:creationId xmlns:a16="http://schemas.microsoft.com/office/drawing/2014/main" id="{FFBF9530-799B-42F9-A38D-A8EB2AC1CF80}"/>
              </a:ext>
            </a:extLst>
          </p:cNvPr>
          <p:cNvSpPr/>
          <p:nvPr/>
        </p:nvSpPr>
        <p:spPr>
          <a:xfrm>
            <a:off x="6350496" y="1970484"/>
            <a:ext cx="5098314" cy="4323091"/>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tIns="542400"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p:txBody>
      </p:sp>
      <p:sp>
        <p:nvSpPr>
          <p:cNvPr id="8" name="18 Rectángulo">
            <a:extLst>
              <a:ext uri="{FF2B5EF4-FFF2-40B4-BE49-F238E27FC236}">
                <a16:creationId xmlns:a16="http://schemas.microsoft.com/office/drawing/2014/main" id="{B80CA0B4-0378-E3FE-3347-9A5F48D9D61D}"/>
              </a:ext>
            </a:extLst>
          </p:cNvPr>
          <p:cNvSpPr/>
          <p:nvPr/>
        </p:nvSpPr>
        <p:spPr>
          <a:xfrm>
            <a:off x="395923" y="6008260"/>
            <a:ext cx="5461258"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PRESUPUESTO: </a:t>
            </a:r>
            <a:r>
              <a:rPr kumimoji="0" lang="es-CO" sz="1400" b="1" i="0" u="none" strike="noStrike" kern="1200" cap="none" spc="0" normalizeH="0" baseline="0" noProof="0" dirty="0">
                <a:ln>
                  <a:noFill/>
                </a:ln>
                <a:solidFill>
                  <a:prstClr val="black"/>
                </a:solidFill>
                <a:effectLst/>
                <a:uLnTx/>
                <a:uFillTx/>
                <a:latin typeface="Calibri (Cuerpo)"/>
                <a:ea typeface="+mn-ea"/>
                <a:cs typeface="+mn-cs"/>
              </a:rPr>
              <a:t>$310.700.000</a:t>
            </a:r>
            <a:endParaRPr kumimoji="0" lang="es-CO"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pic>
        <p:nvPicPr>
          <p:cNvPr id="9" name="Picture 2" descr="Símbolo de búsqueda de empleo empresarial - Iconos gratis de negocio">
            <a:extLst>
              <a:ext uri="{FF2B5EF4-FFF2-40B4-BE49-F238E27FC236}">
                <a16:creationId xmlns:a16="http://schemas.microsoft.com/office/drawing/2014/main" id="{D9DFEC71-9371-E678-F6A0-80AFA9211BE6}"/>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65733" y="200730"/>
            <a:ext cx="935279" cy="935279"/>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D78FF7E6-6EA2-1B0F-526E-742B6367A744}"/>
              </a:ext>
            </a:extLst>
          </p:cNvPr>
          <p:cNvSpPr txBox="1"/>
          <p:nvPr/>
        </p:nvSpPr>
        <p:spPr>
          <a:xfrm>
            <a:off x="6532068" y="2519464"/>
            <a:ext cx="4916742" cy="332398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Caracterización de la planta de personal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Cumplimiento Sistema de Información y Gestión del Empleo Público (SIGEP)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Resultados FURAG 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Resultados autodiagnóstico Matriz de Gestión Estratégica del Talento Humano (MGETH)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Diagnóstico necesidades de Aprendizaje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Medición de Clima Laboral y Cultura Organizacional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Resultados aplicación batería sicosocial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Acuerdos Sindicales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Encuesta EDI del DANE</a:t>
            </a:r>
          </a:p>
          <a:p>
            <a:pPr marR="0" lvl="0" algn="l" defTabSz="914400" rtl="0" eaLnBrk="1" fontAlgn="auto" latinLnBrk="0" hangingPunct="1">
              <a:lnSpc>
                <a:spcPct val="100000"/>
              </a:lnSpc>
              <a:spcBef>
                <a:spcPts val="0"/>
              </a:spcBef>
              <a:spcAft>
                <a:spcPts val="0"/>
              </a:spcAft>
              <a:buClrTx/>
              <a:buSzTx/>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uadroTexto 10">
            <a:extLst>
              <a:ext uri="{FF2B5EF4-FFF2-40B4-BE49-F238E27FC236}">
                <a16:creationId xmlns:a16="http://schemas.microsoft.com/office/drawing/2014/main" id="{8B09DF7E-9F92-0DF4-EB3F-8B6776ACD0BE}"/>
              </a:ext>
            </a:extLst>
          </p:cNvPr>
          <p:cNvSpPr txBox="1"/>
          <p:nvPr/>
        </p:nvSpPr>
        <p:spPr>
          <a:xfrm>
            <a:off x="6331770" y="1230081"/>
            <a:ext cx="53173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C49E41"/>
                </a:solidFill>
                <a:effectLst/>
                <a:uLnTx/>
                <a:uFillTx/>
                <a:latin typeface="Calibri (Cuerpo)"/>
                <a:ea typeface="+mn-ea"/>
                <a:cs typeface="+mn-cs"/>
              </a:rPr>
              <a:t>FUENTE DE INFORMACIÓN / RESULTADOS VIGENCIA 2023</a:t>
            </a:r>
            <a:endPar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455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CuadroTexto 1">
            <a:extLst>
              <a:ext uri="{FF2B5EF4-FFF2-40B4-BE49-F238E27FC236}">
                <a16:creationId xmlns:a16="http://schemas.microsoft.com/office/drawing/2014/main" id="{721EB680-5BBB-FCA4-CE6C-6FD880EFA11D}"/>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 minagricultura.gov.co</a:t>
            </a:r>
          </a:p>
        </p:txBody>
      </p:sp>
      <p:sp>
        <p:nvSpPr>
          <p:cNvPr id="3" name="4 CuadroTexto">
            <a:extLst>
              <a:ext uri="{FF2B5EF4-FFF2-40B4-BE49-F238E27FC236}">
                <a16:creationId xmlns:a16="http://schemas.microsoft.com/office/drawing/2014/main" id="{CE1DD1A7-1404-F832-2A4D-0A81DE52D474}"/>
              </a:ext>
            </a:extLst>
          </p:cNvPr>
          <p:cNvSpPr txBox="1"/>
          <p:nvPr/>
        </p:nvSpPr>
        <p:spPr>
          <a:xfrm>
            <a:off x="2626267" y="483704"/>
            <a:ext cx="6364173" cy="369332"/>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2.2 Plan de Previsión de Recursos Humanos </a:t>
            </a:r>
            <a:endParaRPr kumimoji="0" lang="es-CO" sz="1800" b="1" i="0" u="none" strike="noStrike" kern="1200" cap="none" spc="0" normalizeH="0" baseline="0" noProof="0" dirty="0">
              <a:ln>
                <a:noFill/>
              </a:ln>
              <a:solidFill>
                <a:prstClr val="white"/>
              </a:solidFill>
              <a:effectLst/>
              <a:uLnTx/>
              <a:uFillTx/>
              <a:latin typeface="Calibri (Cuerpo)"/>
              <a:ea typeface="+mn-ea"/>
              <a:cs typeface="+mn-cs"/>
            </a:endParaRPr>
          </a:p>
        </p:txBody>
      </p:sp>
      <p:sp>
        <p:nvSpPr>
          <p:cNvPr id="5" name="5 Rectángulo">
            <a:extLst>
              <a:ext uri="{FF2B5EF4-FFF2-40B4-BE49-F238E27FC236}">
                <a16:creationId xmlns:a16="http://schemas.microsoft.com/office/drawing/2014/main" id="{52A01FC2-C21C-CB01-3BA7-225EE5B234B2}"/>
              </a:ext>
            </a:extLst>
          </p:cNvPr>
          <p:cNvSpPr/>
          <p:nvPr/>
        </p:nvSpPr>
        <p:spPr>
          <a:xfrm>
            <a:off x="398970" y="1418983"/>
            <a:ext cx="5101498" cy="2010017"/>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Arial" panose="020B0604020202020204" pitchFamily="34" charset="0"/>
                <a:cs typeface="Arial" panose="020B0604020202020204" pitchFamily="34" charset="0"/>
              </a:rPr>
              <a:t>OBJETIVO</a:t>
            </a: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Identificar las necesidades de personal del Ministerio de Agricultura y Desarrollo Rural y definir la forma de provisión de los empleos vacantes en sus dos naturalezas jurídicas (carrera administrativa y Libre Nombramiento y Remoción), con el fin de fortalecer el funcionamiento institucional y la operación misional, de tal forma que la entidad cuente con el talento humano necesario para el cumplimiento de sus funciones y objetivos.</a:t>
            </a:r>
          </a:p>
        </p:txBody>
      </p:sp>
      <p:sp>
        <p:nvSpPr>
          <p:cNvPr id="6" name="18 Rectángulo">
            <a:extLst>
              <a:ext uri="{FF2B5EF4-FFF2-40B4-BE49-F238E27FC236}">
                <a16:creationId xmlns:a16="http://schemas.microsoft.com/office/drawing/2014/main" id="{415CE471-B14C-5B68-FB9D-475B69C9B109}"/>
              </a:ext>
            </a:extLst>
          </p:cNvPr>
          <p:cNvSpPr/>
          <p:nvPr/>
        </p:nvSpPr>
        <p:spPr>
          <a:xfrm>
            <a:off x="395923" y="5189220"/>
            <a:ext cx="5101497"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HORIZONTE DE IMPLEMENTACIÓN: </a:t>
            </a:r>
            <a:r>
              <a:rPr kumimoji="0" lang="es-CO" sz="1400" b="0" i="0" u="none" strike="noStrike" kern="1200" cap="none" spc="0" normalizeH="0" baseline="0" noProof="0" dirty="0">
                <a:ln>
                  <a:noFill/>
                </a:ln>
                <a:solidFill>
                  <a:prstClr val="black"/>
                </a:solidFill>
                <a:effectLst/>
                <a:uLnTx/>
                <a:uFillTx/>
                <a:latin typeface="Calibri (Cuerpo)"/>
                <a:ea typeface="+mn-ea"/>
                <a:cs typeface="+mn-cs"/>
              </a:rPr>
              <a:t>31-12-2024</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7" name="6 Rectángulo">
            <a:extLst>
              <a:ext uri="{FF2B5EF4-FFF2-40B4-BE49-F238E27FC236}">
                <a16:creationId xmlns:a16="http://schemas.microsoft.com/office/drawing/2014/main" id="{B0FE2713-6562-6396-25E2-A5D461464735}"/>
              </a:ext>
            </a:extLst>
          </p:cNvPr>
          <p:cNvSpPr/>
          <p:nvPr/>
        </p:nvSpPr>
        <p:spPr>
          <a:xfrm>
            <a:off x="398969" y="3711103"/>
            <a:ext cx="5101497" cy="1234405"/>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1" i="0" u="none" strike="noStrike" kern="1200" cap="none" spc="0" normalizeH="0" baseline="0" noProof="0" dirty="0">
                <a:ln>
                  <a:noFill/>
                </a:ln>
                <a:solidFill>
                  <a:srgbClr val="C49E41"/>
                </a:solidFill>
                <a:effectLst/>
                <a:uLnTx/>
                <a:uFillTx/>
                <a:latin typeface="Calibri (Cuerpo)"/>
                <a:ea typeface="+mn-ea"/>
                <a:cs typeface="+mn-cs"/>
              </a:rPr>
              <a:t>MARCO NORMATIVO</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0" i="0" u="none" strike="noStrike" kern="1200" cap="none" spc="0" normalizeH="0" baseline="0" noProof="0" dirty="0">
                <a:ln>
                  <a:noFill/>
                </a:ln>
                <a:solidFill>
                  <a:prstClr val="black"/>
                </a:solidFill>
                <a:effectLst/>
                <a:uLnTx/>
                <a:uFillTx/>
                <a:latin typeface="Calibri (Cuerpo)"/>
                <a:ea typeface="+mn-ea"/>
                <a:cs typeface="+mn-cs"/>
              </a:rPr>
              <a:t>Artículo 17 de la Ley 909 de 2004 </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0" i="0" u="none" strike="noStrike" kern="1200" cap="none" spc="0" normalizeH="0" baseline="0" noProof="0" dirty="0">
                <a:ln>
                  <a:noFill/>
                </a:ln>
                <a:solidFill>
                  <a:prstClr val="black"/>
                </a:solidFill>
                <a:effectLst/>
                <a:uLnTx/>
                <a:uFillTx/>
                <a:latin typeface="Calibri (Cuerpo)"/>
                <a:ea typeface="+mn-ea"/>
                <a:cs typeface="+mn-cs"/>
              </a:rPr>
              <a:t>Artículo 82 de la Ley 2294 de 2023</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0" i="0" u="none" strike="noStrike" kern="1200" cap="none" spc="0" normalizeH="0" baseline="0" noProof="0" dirty="0">
                <a:ln>
                  <a:noFill/>
                </a:ln>
                <a:solidFill>
                  <a:prstClr val="black"/>
                </a:solidFill>
                <a:effectLst/>
                <a:uLnTx/>
                <a:uFillTx/>
                <a:latin typeface="Calibri (Cuerpo)"/>
                <a:ea typeface="+mn-ea"/>
                <a:cs typeface="+mn-cs"/>
              </a:rPr>
              <a:t>Numeral 3 del artículo 32 de la Ley 80 de 1993 </a:t>
            </a:r>
            <a:endParaRPr kumimoji="0" lang="es-CO"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8" name="23 Rectángulo">
            <a:extLst>
              <a:ext uri="{FF2B5EF4-FFF2-40B4-BE49-F238E27FC236}">
                <a16:creationId xmlns:a16="http://schemas.microsoft.com/office/drawing/2014/main" id="{59C38A03-7AF4-161E-C336-B96EC0A80031}"/>
              </a:ext>
            </a:extLst>
          </p:cNvPr>
          <p:cNvSpPr/>
          <p:nvPr/>
        </p:nvSpPr>
        <p:spPr>
          <a:xfrm>
            <a:off x="6424744" y="4573508"/>
            <a:ext cx="4091585" cy="1927503"/>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tIns="542400" rtlCol="0" anchor="ctr"/>
          <a:lstStyle/>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3AAAD2"/>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Wingdings" pitchFamily="2" charset="2"/>
              <a:buChar char="§"/>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1" u="none" strike="noStrike" kern="1200" cap="none" spc="0" normalizeH="0" baseline="0" noProof="0" dirty="0">
              <a:ln>
                <a:noFill/>
              </a:ln>
              <a:solidFill>
                <a:prstClr val="black"/>
              </a:solidFill>
              <a:effectLst/>
              <a:uLnTx/>
              <a:uFillTx/>
              <a:latin typeface="Calibri (Cuerpo)"/>
              <a:ea typeface="+mn-ea"/>
              <a:cs typeface="+mn-cs"/>
            </a:endParaRPr>
          </a:p>
        </p:txBody>
      </p:sp>
      <p:sp>
        <p:nvSpPr>
          <p:cNvPr id="9" name="18 Rectángulo">
            <a:extLst>
              <a:ext uri="{FF2B5EF4-FFF2-40B4-BE49-F238E27FC236}">
                <a16:creationId xmlns:a16="http://schemas.microsoft.com/office/drawing/2014/main" id="{8EA5E2AF-01BF-ECD9-F431-706F023A370D}"/>
              </a:ext>
            </a:extLst>
          </p:cNvPr>
          <p:cNvSpPr/>
          <p:nvPr/>
        </p:nvSpPr>
        <p:spPr>
          <a:xfrm>
            <a:off x="395922" y="6008260"/>
            <a:ext cx="5101497"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PRESUPUESTO: </a:t>
            </a:r>
            <a:r>
              <a:rPr kumimoji="0" lang="es-CO" sz="1400" b="0" i="0" u="none" strike="noStrike" kern="1200" cap="none" spc="0" normalizeH="0" baseline="0" noProof="0" dirty="0">
                <a:ln>
                  <a:noFill/>
                </a:ln>
                <a:solidFill>
                  <a:prstClr val="black"/>
                </a:solidFill>
                <a:effectLst/>
                <a:uLnTx/>
                <a:uFillTx/>
                <a:latin typeface="Calibri (Cuerpo)"/>
                <a:ea typeface="+mn-ea"/>
                <a:cs typeface="+mn-cs"/>
              </a:rPr>
              <a:t>No asignado</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10" name="CuadroTexto 9">
            <a:extLst>
              <a:ext uri="{FF2B5EF4-FFF2-40B4-BE49-F238E27FC236}">
                <a16:creationId xmlns:a16="http://schemas.microsoft.com/office/drawing/2014/main" id="{B6C1CCB1-B56D-2AD4-86BF-A6461C36251B}"/>
              </a:ext>
            </a:extLst>
          </p:cNvPr>
          <p:cNvSpPr txBox="1"/>
          <p:nvPr/>
        </p:nvSpPr>
        <p:spPr>
          <a:xfrm>
            <a:off x="8179748" y="4004144"/>
            <a:ext cx="4187687"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kumimoji="0" lang="es-CO" sz="1000" b="1" i="0" u="none" strike="noStrike" kern="1200" cap="none" spc="0" normalizeH="0" baseline="0" noProof="0" dirty="0">
                <a:ln>
                  <a:noFill/>
                </a:ln>
                <a:solidFill>
                  <a:srgbClr val="C49E41"/>
                </a:solidFill>
                <a:effectLst/>
                <a:uLnTx/>
                <a:uFillTx/>
                <a:latin typeface="Work Sans" pitchFamily="2" charset="0"/>
                <a:ea typeface="+mn-ea"/>
                <a:cs typeface="+mn-cs"/>
              </a:rPr>
              <a:t>SITUACIÓN PLANTA DE PERSONAL ACTUAL</a:t>
            </a:r>
          </a:p>
        </p:txBody>
      </p:sp>
      <p:pic>
        <p:nvPicPr>
          <p:cNvPr id="11" name="Picture 2" descr="Símbolo de búsqueda de empleo empresarial - Iconos gratis de negocio">
            <a:extLst>
              <a:ext uri="{FF2B5EF4-FFF2-40B4-BE49-F238E27FC236}">
                <a16:creationId xmlns:a16="http://schemas.microsoft.com/office/drawing/2014/main" id="{9007CFBE-12CD-1DA3-CFC1-A070C1DAE489}"/>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1890" y="483704"/>
            <a:ext cx="935279" cy="9352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a 11">
            <a:extLst>
              <a:ext uri="{FF2B5EF4-FFF2-40B4-BE49-F238E27FC236}">
                <a16:creationId xmlns:a16="http://schemas.microsoft.com/office/drawing/2014/main" id="{A86D59F6-E3C7-2A4D-9814-185F5BAEC747}"/>
              </a:ext>
            </a:extLst>
          </p:cNvPr>
          <p:cNvGraphicFramePr>
            <a:graphicFrameLocks noGrp="1"/>
          </p:cNvGraphicFramePr>
          <p:nvPr>
            <p:extLst>
              <p:ext uri="{D42A27DB-BD31-4B8C-83A1-F6EECF244321}">
                <p14:modId xmlns:p14="http://schemas.microsoft.com/office/powerpoint/2010/main" val="2480330563"/>
              </p:ext>
            </p:extLst>
          </p:nvPr>
        </p:nvGraphicFramePr>
        <p:xfrm>
          <a:off x="6892974" y="4790194"/>
          <a:ext cx="3155124" cy="1553977"/>
        </p:xfrm>
        <a:graphic>
          <a:graphicData uri="http://schemas.openxmlformats.org/drawingml/2006/table">
            <a:tbl>
              <a:tblPr>
                <a:tableStyleId>{C4B1156A-380E-4F78-BDF5-A606A8083BF9}</a:tableStyleId>
              </a:tblPr>
              <a:tblGrid>
                <a:gridCol w="923240">
                  <a:extLst>
                    <a:ext uri="{9D8B030D-6E8A-4147-A177-3AD203B41FA5}">
                      <a16:colId xmlns:a16="http://schemas.microsoft.com/office/drawing/2014/main" val="742598622"/>
                    </a:ext>
                  </a:extLst>
                </a:gridCol>
                <a:gridCol w="885851">
                  <a:extLst>
                    <a:ext uri="{9D8B030D-6E8A-4147-A177-3AD203B41FA5}">
                      <a16:colId xmlns:a16="http://schemas.microsoft.com/office/drawing/2014/main" val="987597122"/>
                    </a:ext>
                  </a:extLst>
                </a:gridCol>
                <a:gridCol w="751273">
                  <a:extLst>
                    <a:ext uri="{9D8B030D-6E8A-4147-A177-3AD203B41FA5}">
                      <a16:colId xmlns:a16="http://schemas.microsoft.com/office/drawing/2014/main" val="2024088815"/>
                    </a:ext>
                  </a:extLst>
                </a:gridCol>
                <a:gridCol w="594760">
                  <a:extLst>
                    <a:ext uri="{9D8B030D-6E8A-4147-A177-3AD203B41FA5}">
                      <a16:colId xmlns:a16="http://schemas.microsoft.com/office/drawing/2014/main" val="3836529166"/>
                    </a:ext>
                  </a:extLst>
                </a:gridCol>
              </a:tblGrid>
              <a:tr h="490987">
                <a:tc>
                  <a:txBody>
                    <a:bodyPr/>
                    <a:lstStyle/>
                    <a:p>
                      <a:pPr algn="ctr" fontAlgn="ctr"/>
                      <a:r>
                        <a:rPr lang="es-CO" sz="1100" b="1" u="none" strike="noStrike" dirty="0">
                          <a:effectLst/>
                        </a:rPr>
                        <a:t>Nivel</a:t>
                      </a:r>
                      <a:endParaRPr lang="es-CO"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Total provista</a:t>
                      </a:r>
                      <a:endParaRPr lang="es-CO"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Vacantes</a:t>
                      </a:r>
                      <a:endParaRPr lang="es-CO"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Total general</a:t>
                      </a:r>
                      <a:endParaRPr lang="es-CO"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49632748"/>
                  </a:ext>
                </a:extLst>
              </a:tr>
              <a:tr h="163662">
                <a:tc>
                  <a:txBody>
                    <a:bodyPr/>
                    <a:lstStyle/>
                    <a:p>
                      <a:pPr algn="l" fontAlgn="b"/>
                      <a:r>
                        <a:rPr lang="es-CO" sz="1100" u="none" strike="noStrike">
                          <a:effectLst/>
                        </a:rPr>
                        <a:t>Asesor</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CO" sz="1100" u="none" strike="noStrike">
                          <a:effectLst/>
                        </a:rPr>
                        <a:t>15</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16</a:t>
                      </a:r>
                      <a:endParaRPr lang="es-CO"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53712687"/>
                  </a:ext>
                </a:extLst>
              </a:tr>
              <a:tr h="163662">
                <a:tc>
                  <a:txBody>
                    <a:bodyPr/>
                    <a:lstStyle/>
                    <a:p>
                      <a:pPr algn="l" fontAlgn="b"/>
                      <a:r>
                        <a:rPr lang="es-CO" sz="1100" u="none" strike="noStrike">
                          <a:effectLst/>
                        </a:rPr>
                        <a:t>Asistencial</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CO" sz="1100" u="none" strike="noStrike">
                          <a:effectLst/>
                        </a:rPr>
                        <a:t>69</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70</a:t>
                      </a:r>
                      <a:endParaRPr lang="es-CO"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67060925"/>
                  </a:ext>
                </a:extLst>
              </a:tr>
              <a:tr h="163662">
                <a:tc>
                  <a:txBody>
                    <a:bodyPr/>
                    <a:lstStyle/>
                    <a:p>
                      <a:pPr algn="l" fontAlgn="b"/>
                      <a:r>
                        <a:rPr lang="es-CO" sz="1100" u="none" strike="noStrike">
                          <a:effectLst/>
                        </a:rPr>
                        <a:t>Directivo</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CO" sz="1100" u="none" strike="noStrike" dirty="0">
                          <a:effectLst/>
                        </a:rPr>
                        <a:t>18</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19</a:t>
                      </a:r>
                      <a:endParaRPr lang="es-CO"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29802054"/>
                  </a:ext>
                </a:extLst>
              </a:tr>
              <a:tr h="163662">
                <a:tc>
                  <a:txBody>
                    <a:bodyPr/>
                    <a:lstStyle/>
                    <a:p>
                      <a:pPr algn="l" fontAlgn="b"/>
                      <a:r>
                        <a:rPr lang="es-CO" sz="1100" u="none" strike="noStrike">
                          <a:effectLst/>
                        </a:rPr>
                        <a:t>Profesional</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CO" sz="1100" u="none" strike="noStrike">
                          <a:effectLst/>
                        </a:rPr>
                        <a:t>125</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25</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150</a:t>
                      </a:r>
                      <a:endParaRPr lang="es-CO"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59575463"/>
                  </a:ext>
                </a:extLst>
              </a:tr>
              <a:tr h="163662">
                <a:tc>
                  <a:txBody>
                    <a:bodyPr/>
                    <a:lstStyle/>
                    <a:p>
                      <a:pPr algn="l" fontAlgn="b"/>
                      <a:r>
                        <a:rPr lang="es-CO" sz="1100" u="none" strike="noStrike" dirty="0">
                          <a:effectLst/>
                        </a:rPr>
                        <a:t>Técnico</a:t>
                      </a:r>
                      <a:endParaRPr lang="es-C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CO" sz="1100" u="none" strike="noStrike">
                          <a:effectLst/>
                        </a:rPr>
                        <a:t>34</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4</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38</a:t>
                      </a:r>
                      <a:endParaRPr lang="es-CO"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7281312"/>
                  </a:ext>
                </a:extLst>
              </a:tr>
              <a:tr h="163662">
                <a:tc>
                  <a:txBody>
                    <a:bodyPr/>
                    <a:lstStyle/>
                    <a:p>
                      <a:pPr algn="ctr" fontAlgn="ctr"/>
                      <a:r>
                        <a:rPr lang="es-CO" sz="1100" b="1" u="none" strike="noStrike" dirty="0">
                          <a:effectLst/>
                        </a:rPr>
                        <a:t>Total general</a:t>
                      </a:r>
                      <a:endParaRPr lang="es-CO"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261</a:t>
                      </a:r>
                      <a:endParaRPr lang="es-CO"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32</a:t>
                      </a:r>
                      <a:endParaRPr lang="es-CO"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293</a:t>
                      </a:r>
                      <a:endParaRPr lang="es-CO"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06322223"/>
                  </a:ext>
                </a:extLst>
              </a:tr>
            </a:tbl>
          </a:graphicData>
        </a:graphic>
      </p:graphicFrame>
      <p:pic>
        <p:nvPicPr>
          <p:cNvPr id="13" name="Imagen 12">
            <a:extLst>
              <a:ext uri="{FF2B5EF4-FFF2-40B4-BE49-F238E27FC236}">
                <a16:creationId xmlns:a16="http://schemas.microsoft.com/office/drawing/2014/main" id="{568D4DD2-0E7A-138C-79A2-CC3A8DCA8CEF}"/>
              </a:ext>
            </a:extLst>
          </p:cNvPr>
          <p:cNvPicPr>
            <a:picLocks noChangeAspect="1"/>
          </p:cNvPicPr>
          <p:nvPr/>
        </p:nvPicPr>
        <p:blipFill rotWithShape="1">
          <a:blip r:embed="rId3">
            <a:extLst>
              <a:ext uri="{28A0092B-C50C-407E-A947-70E740481C1C}">
                <a14:useLocalDpi xmlns:a14="http://schemas.microsoft.com/office/drawing/2010/main" val="0"/>
              </a:ext>
            </a:extLst>
          </a:blip>
          <a:srcRect l="7615" t="8483" r="22850" b="27603"/>
          <a:stretch/>
        </p:blipFill>
        <p:spPr bwMode="auto">
          <a:xfrm>
            <a:off x="5688231" y="1268643"/>
            <a:ext cx="6234430" cy="32232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154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grpSp>
        <p:nvGrpSpPr>
          <p:cNvPr id="2" name="Grupo 1">
            <a:extLst>
              <a:ext uri="{FF2B5EF4-FFF2-40B4-BE49-F238E27FC236}">
                <a16:creationId xmlns:a16="http://schemas.microsoft.com/office/drawing/2014/main" id="{038D87C5-05B8-E390-F93E-66F9D3F7E357}"/>
              </a:ext>
            </a:extLst>
          </p:cNvPr>
          <p:cNvGrpSpPr/>
          <p:nvPr/>
        </p:nvGrpSpPr>
        <p:grpSpPr>
          <a:xfrm>
            <a:off x="1803665" y="1883211"/>
            <a:ext cx="8230218" cy="828583"/>
            <a:chOff x="3609474" y="1832799"/>
            <a:chExt cx="5066660" cy="598343"/>
          </a:xfrm>
          <a:solidFill>
            <a:schemeClr val="accent4">
              <a:lumMod val="40000"/>
              <a:lumOff val="60000"/>
            </a:schemeClr>
          </a:solidFill>
        </p:grpSpPr>
        <p:sp>
          <p:nvSpPr>
            <p:cNvPr id="3" name="Rectángulo 2">
              <a:extLst>
                <a:ext uri="{FF2B5EF4-FFF2-40B4-BE49-F238E27FC236}">
                  <a16:creationId xmlns:a16="http://schemas.microsoft.com/office/drawing/2014/main" id="{80A3FCE0-2164-8F77-81B1-73A577BDB919}"/>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5" name="Rectángulo 4">
              <a:extLst>
                <a:ext uri="{FF2B5EF4-FFF2-40B4-BE49-F238E27FC236}">
                  <a16:creationId xmlns:a16="http://schemas.microsoft.com/office/drawing/2014/main" id="{ADA3682A-5662-C5F9-8116-57832B293640}"/>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6" name="Rectángulo 5">
              <a:extLst>
                <a:ext uri="{FF2B5EF4-FFF2-40B4-BE49-F238E27FC236}">
                  <a16:creationId xmlns:a16="http://schemas.microsoft.com/office/drawing/2014/main" id="{59BB6B25-2CD4-FC10-F830-5ED1700C9CFB}"/>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F24AC3EF-50B0-D4C3-C07B-46B9A221EA02}"/>
                </a:ext>
              </a:extLst>
            </p:cNvPr>
            <p:cNvSpPr/>
            <p:nvPr/>
          </p:nvSpPr>
          <p:spPr>
            <a:xfrm>
              <a:off x="740880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8" name="Grupo 7">
            <a:extLst>
              <a:ext uri="{FF2B5EF4-FFF2-40B4-BE49-F238E27FC236}">
                <a16:creationId xmlns:a16="http://schemas.microsoft.com/office/drawing/2014/main" id="{2DE65677-71A8-343C-EF41-3E84D5464BA3}"/>
              </a:ext>
            </a:extLst>
          </p:cNvPr>
          <p:cNvGrpSpPr/>
          <p:nvPr/>
        </p:nvGrpSpPr>
        <p:grpSpPr>
          <a:xfrm>
            <a:off x="1808644" y="2763610"/>
            <a:ext cx="8230218" cy="781345"/>
            <a:chOff x="3609474" y="1832799"/>
            <a:chExt cx="5066660" cy="598343"/>
          </a:xfrm>
        </p:grpSpPr>
        <p:sp>
          <p:nvSpPr>
            <p:cNvPr id="9" name="Rectángulo 8">
              <a:extLst>
                <a:ext uri="{FF2B5EF4-FFF2-40B4-BE49-F238E27FC236}">
                  <a16:creationId xmlns:a16="http://schemas.microsoft.com/office/drawing/2014/main" id="{18EA4A1B-DD1A-2DA8-AADB-9BAA7DE0E182}"/>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0" name="Rectángulo 9">
              <a:extLst>
                <a:ext uri="{FF2B5EF4-FFF2-40B4-BE49-F238E27FC236}">
                  <a16:creationId xmlns:a16="http://schemas.microsoft.com/office/drawing/2014/main" id="{6CDAF329-18AC-57A4-F60C-D069A64B69C7}"/>
                </a:ext>
              </a:extLst>
            </p:cNvPr>
            <p:cNvSpPr/>
            <p:nvPr/>
          </p:nvSpPr>
          <p:spPr>
            <a:xfrm>
              <a:off x="487547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1" name="Rectángulo 10">
              <a:extLst>
                <a:ext uri="{FF2B5EF4-FFF2-40B4-BE49-F238E27FC236}">
                  <a16:creationId xmlns:a16="http://schemas.microsoft.com/office/drawing/2014/main" id="{B471ED3E-DF4F-166B-DBE4-0A4AF67B5861}"/>
                </a:ext>
              </a:extLst>
            </p:cNvPr>
            <p:cNvSpPr/>
            <p:nvPr/>
          </p:nvSpPr>
          <p:spPr>
            <a:xfrm>
              <a:off x="614280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2" name="Rectángulo 11">
              <a:extLst>
                <a:ext uri="{FF2B5EF4-FFF2-40B4-BE49-F238E27FC236}">
                  <a16:creationId xmlns:a16="http://schemas.microsoft.com/office/drawing/2014/main" id="{03E23B4E-5650-F457-1E51-799D29B0CDC5}"/>
                </a:ext>
              </a:extLst>
            </p:cNvPr>
            <p:cNvSpPr/>
            <p:nvPr/>
          </p:nvSpPr>
          <p:spPr>
            <a:xfrm>
              <a:off x="740880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13" name="Grupo 12">
            <a:extLst>
              <a:ext uri="{FF2B5EF4-FFF2-40B4-BE49-F238E27FC236}">
                <a16:creationId xmlns:a16="http://schemas.microsoft.com/office/drawing/2014/main" id="{CA46BA94-17B6-7F5E-4D3D-4714F6AC191D}"/>
              </a:ext>
            </a:extLst>
          </p:cNvPr>
          <p:cNvGrpSpPr/>
          <p:nvPr/>
        </p:nvGrpSpPr>
        <p:grpSpPr>
          <a:xfrm>
            <a:off x="1802360" y="3612868"/>
            <a:ext cx="8230218" cy="1103416"/>
            <a:chOff x="3609474" y="1832799"/>
            <a:chExt cx="5066660" cy="598343"/>
          </a:xfrm>
          <a:solidFill>
            <a:schemeClr val="accent4">
              <a:lumMod val="40000"/>
              <a:lumOff val="60000"/>
            </a:schemeClr>
          </a:solidFill>
        </p:grpSpPr>
        <p:sp>
          <p:nvSpPr>
            <p:cNvPr id="14" name="Rectángulo 13">
              <a:extLst>
                <a:ext uri="{FF2B5EF4-FFF2-40B4-BE49-F238E27FC236}">
                  <a16:creationId xmlns:a16="http://schemas.microsoft.com/office/drawing/2014/main" id="{5573CEB9-F0B2-189F-E78B-B0273062114A}"/>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5" name="Rectángulo 14">
              <a:extLst>
                <a:ext uri="{FF2B5EF4-FFF2-40B4-BE49-F238E27FC236}">
                  <a16:creationId xmlns:a16="http://schemas.microsoft.com/office/drawing/2014/main" id="{16137FBD-A16A-28A2-A999-F7295BB87963}"/>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6" name="Rectángulo 15">
              <a:extLst>
                <a:ext uri="{FF2B5EF4-FFF2-40B4-BE49-F238E27FC236}">
                  <a16:creationId xmlns:a16="http://schemas.microsoft.com/office/drawing/2014/main" id="{FFA9F944-6CE0-1B0B-172F-AB978358C409}"/>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7" name="Rectángulo 16">
              <a:extLst>
                <a:ext uri="{FF2B5EF4-FFF2-40B4-BE49-F238E27FC236}">
                  <a16:creationId xmlns:a16="http://schemas.microsoft.com/office/drawing/2014/main" id="{77D9D1E0-ECFB-857D-D273-F13A02534F96}"/>
                </a:ext>
              </a:extLst>
            </p:cNvPr>
            <p:cNvSpPr/>
            <p:nvPr/>
          </p:nvSpPr>
          <p:spPr>
            <a:xfrm>
              <a:off x="740880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18" name="Grupo 17">
            <a:extLst>
              <a:ext uri="{FF2B5EF4-FFF2-40B4-BE49-F238E27FC236}">
                <a16:creationId xmlns:a16="http://schemas.microsoft.com/office/drawing/2014/main" id="{B0A96A79-5A2D-ED01-5E20-741C9CAB7039}"/>
              </a:ext>
            </a:extLst>
          </p:cNvPr>
          <p:cNvGrpSpPr/>
          <p:nvPr/>
        </p:nvGrpSpPr>
        <p:grpSpPr>
          <a:xfrm>
            <a:off x="1808644" y="4804462"/>
            <a:ext cx="8230218" cy="1130046"/>
            <a:chOff x="3609474" y="1832799"/>
            <a:chExt cx="5066660" cy="598343"/>
          </a:xfrm>
        </p:grpSpPr>
        <p:sp>
          <p:nvSpPr>
            <p:cNvPr id="19" name="Rectángulo 18">
              <a:extLst>
                <a:ext uri="{FF2B5EF4-FFF2-40B4-BE49-F238E27FC236}">
                  <a16:creationId xmlns:a16="http://schemas.microsoft.com/office/drawing/2014/main" id="{19FC0E88-BD2C-AC25-EF15-6E1A98D8E67C}"/>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0" name="Rectángulo 19">
              <a:extLst>
                <a:ext uri="{FF2B5EF4-FFF2-40B4-BE49-F238E27FC236}">
                  <a16:creationId xmlns:a16="http://schemas.microsoft.com/office/drawing/2014/main" id="{8F36FF29-D400-4145-679E-5E262425535E}"/>
                </a:ext>
              </a:extLst>
            </p:cNvPr>
            <p:cNvSpPr/>
            <p:nvPr/>
          </p:nvSpPr>
          <p:spPr>
            <a:xfrm>
              <a:off x="487547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1" name="Rectángulo 20">
              <a:extLst>
                <a:ext uri="{FF2B5EF4-FFF2-40B4-BE49-F238E27FC236}">
                  <a16:creationId xmlns:a16="http://schemas.microsoft.com/office/drawing/2014/main" id="{F226302C-903D-F29A-D6C8-DA7EC7703D9A}"/>
                </a:ext>
              </a:extLst>
            </p:cNvPr>
            <p:cNvSpPr/>
            <p:nvPr/>
          </p:nvSpPr>
          <p:spPr>
            <a:xfrm>
              <a:off x="614280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2" name="Rectángulo 21">
              <a:extLst>
                <a:ext uri="{FF2B5EF4-FFF2-40B4-BE49-F238E27FC236}">
                  <a16:creationId xmlns:a16="http://schemas.microsoft.com/office/drawing/2014/main" id="{9A2C72C1-69F2-29B7-E467-64A50FC64E26}"/>
                </a:ext>
              </a:extLst>
            </p:cNvPr>
            <p:cNvSpPr/>
            <p:nvPr/>
          </p:nvSpPr>
          <p:spPr>
            <a:xfrm>
              <a:off x="740880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23" name="Grupo 22">
            <a:extLst>
              <a:ext uri="{FF2B5EF4-FFF2-40B4-BE49-F238E27FC236}">
                <a16:creationId xmlns:a16="http://schemas.microsoft.com/office/drawing/2014/main" id="{41555332-AEAC-19A0-ADCA-619720322069}"/>
              </a:ext>
            </a:extLst>
          </p:cNvPr>
          <p:cNvGrpSpPr/>
          <p:nvPr/>
        </p:nvGrpSpPr>
        <p:grpSpPr>
          <a:xfrm>
            <a:off x="1247327" y="2860173"/>
            <a:ext cx="678143" cy="678143"/>
            <a:chOff x="3129305" y="1768771"/>
            <a:chExt cx="678143" cy="678143"/>
          </a:xfrm>
          <a:solidFill>
            <a:schemeClr val="accent4"/>
          </a:solidFill>
        </p:grpSpPr>
        <p:sp>
          <p:nvSpPr>
            <p:cNvPr id="24" name="Elipse 23">
              <a:extLst>
                <a:ext uri="{FF2B5EF4-FFF2-40B4-BE49-F238E27FC236}">
                  <a16:creationId xmlns:a16="http://schemas.microsoft.com/office/drawing/2014/main" id="{2EEEDF16-ABC8-CF22-F4CD-0FA5DBC9C8F2}"/>
                </a:ext>
              </a:extLst>
            </p:cNvPr>
            <p:cNvSpPr/>
            <p:nvPr/>
          </p:nvSpPr>
          <p:spPr>
            <a:xfrm>
              <a:off x="3129305" y="1768771"/>
              <a:ext cx="678143" cy="678143"/>
            </a:xfrm>
            <a:prstGeom prst="ellipse">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Google Shape;476;p17">
              <a:extLst>
                <a:ext uri="{FF2B5EF4-FFF2-40B4-BE49-F238E27FC236}">
                  <a16:creationId xmlns:a16="http://schemas.microsoft.com/office/drawing/2014/main" id="{B09535EE-1815-E4E7-6371-C1A8B7C49E7B}"/>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2</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26" name="Grupo 25">
            <a:extLst>
              <a:ext uri="{FF2B5EF4-FFF2-40B4-BE49-F238E27FC236}">
                <a16:creationId xmlns:a16="http://schemas.microsoft.com/office/drawing/2014/main" id="{ECEA235B-9CDA-EC54-CDF3-2AB96A33FDA7}"/>
              </a:ext>
            </a:extLst>
          </p:cNvPr>
          <p:cNvGrpSpPr/>
          <p:nvPr/>
        </p:nvGrpSpPr>
        <p:grpSpPr>
          <a:xfrm>
            <a:off x="1273828" y="3844446"/>
            <a:ext cx="678143" cy="678143"/>
            <a:chOff x="3129305" y="1768771"/>
            <a:chExt cx="678143" cy="678143"/>
          </a:xfrm>
          <a:solidFill>
            <a:schemeClr val="accent2">
              <a:lumMod val="20000"/>
              <a:lumOff val="80000"/>
            </a:schemeClr>
          </a:solidFill>
        </p:grpSpPr>
        <p:sp>
          <p:nvSpPr>
            <p:cNvPr id="27" name="Elipse 26">
              <a:extLst>
                <a:ext uri="{FF2B5EF4-FFF2-40B4-BE49-F238E27FC236}">
                  <a16:creationId xmlns:a16="http://schemas.microsoft.com/office/drawing/2014/main" id="{C7C0EE41-E9AF-9DE2-9EE0-B5FF9A9C95E4}"/>
                </a:ext>
              </a:extLst>
            </p:cNvPr>
            <p:cNvSpPr/>
            <p:nvPr/>
          </p:nvSpPr>
          <p:spPr>
            <a:xfrm>
              <a:off x="3129305" y="1768771"/>
              <a:ext cx="678143" cy="678143"/>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Google Shape;476;p17">
              <a:extLst>
                <a:ext uri="{FF2B5EF4-FFF2-40B4-BE49-F238E27FC236}">
                  <a16:creationId xmlns:a16="http://schemas.microsoft.com/office/drawing/2014/main" id="{CD5F371D-62E3-EF68-36C1-16C504D86323}"/>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3</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29" name="Grupo 28">
            <a:extLst>
              <a:ext uri="{FF2B5EF4-FFF2-40B4-BE49-F238E27FC236}">
                <a16:creationId xmlns:a16="http://schemas.microsoft.com/office/drawing/2014/main" id="{4DE37962-7937-0AB0-6838-0AAAC4EE1161}"/>
              </a:ext>
            </a:extLst>
          </p:cNvPr>
          <p:cNvGrpSpPr/>
          <p:nvPr/>
        </p:nvGrpSpPr>
        <p:grpSpPr>
          <a:xfrm>
            <a:off x="1280310" y="5032676"/>
            <a:ext cx="678143" cy="678143"/>
            <a:chOff x="3129305" y="1768771"/>
            <a:chExt cx="678143" cy="678143"/>
          </a:xfrm>
          <a:solidFill>
            <a:srgbClr val="C49E41"/>
          </a:solidFill>
        </p:grpSpPr>
        <p:sp>
          <p:nvSpPr>
            <p:cNvPr id="30" name="Elipse 29">
              <a:extLst>
                <a:ext uri="{FF2B5EF4-FFF2-40B4-BE49-F238E27FC236}">
                  <a16:creationId xmlns:a16="http://schemas.microsoft.com/office/drawing/2014/main" id="{2B1017B9-26D9-634E-0C87-E3912445B72A}"/>
                </a:ext>
              </a:extLst>
            </p:cNvPr>
            <p:cNvSpPr/>
            <p:nvPr/>
          </p:nvSpPr>
          <p:spPr>
            <a:xfrm>
              <a:off x="3129305" y="1768771"/>
              <a:ext cx="678143" cy="678143"/>
            </a:xfrm>
            <a:prstGeom prst="ellipse">
              <a:avLst/>
            </a:prstGeom>
            <a:grp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Google Shape;476;p17">
              <a:extLst>
                <a:ext uri="{FF2B5EF4-FFF2-40B4-BE49-F238E27FC236}">
                  <a16:creationId xmlns:a16="http://schemas.microsoft.com/office/drawing/2014/main" id="{D16086E6-6B76-08D0-C679-BFB0070EA14F}"/>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4</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32" name="Rectángulo 31">
            <a:extLst>
              <a:ext uri="{FF2B5EF4-FFF2-40B4-BE49-F238E27FC236}">
                <a16:creationId xmlns:a16="http://schemas.microsoft.com/office/drawing/2014/main" id="{ADAC7180-8660-711E-DD1C-459E6DBE63C0}"/>
              </a:ext>
            </a:extLst>
          </p:cNvPr>
          <p:cNvSpPr/>
          <p:nvPr/>
        </p:nvSpPr>
        <p:spPr>
          <a:xfrm>
            <a:off x="3863189" y="1166157"/>
            <a:ext cx="2021914"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ángulo 32">
            <a:extLst>
              <a:ext uri="{FF2B5EF4-FFF2-40B4-BE49-F238E27FC236}">
                <a16:creationId xmlns:a16="http://schemas.microsoft.com/office/drawing/2014/main" id="{51137E47-086B-6564-48E6-BDC75C922B53}"/>
              </a:ext>
            </a:extLst>
          </p:cNvPr>
          <p:cNvSpPr/>
          <p:nvPr/>
        </p:nvSpPr>
        <p:spPr>
          <a:xfrm>
            <a:off x="5927418" y="1141527"/>
            <a:ext cx="2021914"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ángulo 33">
            <a:extLst>
              <a:ext uri="{FF2B5EF4-FFF2-40B4-BE49-F238E27FC236}">
                <a16:creationId xmlns:a16="http://schemas.microsoft.com/office/drawing/2014/main" id="{76FDE140-7260-2F9E-32FF-35DA7B22EA2E}"/>
              </a:ext>
            </a:extLst>
          </p:cNvPr>
          <p:cNvSpPr/>
          <p:nvPr/>
        </p:nvSpPr>
        <p:spPr>
          <a:xfrm>
            <a:off x="7980234" y="1159314"/>
            <a:ext cx="2058628"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5" name="Grupo 34">
            <a:extLst>
              <a:ext uri="{FF2B5EF4-FFF2-40B4-BE49-F238E27FC236}">
                <a16:creationId xmlns:a16="http://schemas.microsoft.com/office/drawing/2014/main" id="{E87B1B0E-F795-5A24-D7D4-F5E5F6847DFE}"/>
              </a:ext>
            </a:extLst>
          </p:cNvPr>
          <p:cNvGrpSpPr/>
          <p:nvPr/>
        </p:nvGrpSpPr>
        <p:grpSpPr>
          <a:xfrm>
            <a:off x="1243239" y="1935721"/>
            <a:ext cx="678143" cy="678143"/>
            <a:chOff x="3129305" y="1768771"/>
            <a:chExt cx="678143" cy="678143"/>
          </a:xfrm>
          <a:solidFill>
            <a:srgbClr val="C49E41"/>
          </a:solidFill>
        </p:grpSpPr>
        <p:sp>
          <p:nvSpPr>
            <p:cNvPr id="36" name="Elipse 35">
              <a:extLst>
                <a:ext uri="{FF2B5EF4-FFF2-40B4-BE49-F238E27FC236}">
                  <a16:creationId xmlns:a16="http://schemas.microsoft.com/office/drawing/2014/main" id="{9F5A4E26-91D6-BD9A-92ED-89E6CC6782A6}"/>
                </a:ext>
              </a:extLst>
            </p:cNvPr>
            <p:cNvSpPr/>
            <p:nvPr/>
          </p:nvSpPr>
          <p:spPr>
            <a:xfrm>
              <a:off x="3129305" y="1768771"/>
              <a:ext cx="678143" cy="678143"/>
            </a:xfrm>
            <a:prstGeom prst="ellipse">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Google Shape;476;p17">
              <a:extLst>
                <a:ext uri="{FF2B5EF4-FFF2-40B4-BE49-F238E27FC236}">
                  <a16:creationId xmlns:a16="http://schemas.microsoft.com/office/drawing/2014/main" id="{8B7D720C-E410-0D02-20D8-1D2C81B79839}"/>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1</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38" name="TextBox 2">
            <a:extLst>
              <a:ext uri="{FF2B5EF4-FFF2-40B4-BE49-F238E27FC236}">
                <a16:creationId xmlns:a16="http://schemas.microsoft.com/office/drawing/2014/main" id="{3CAFCEB3-C9E3-C568-9E20-4A7684D0F52F}"/>
              </a:ext>
            </a:extLst>
          </p:cNvPr>
          <p:cNvSpPr txBox="1"/>
          <p:nvPr/>
        </p:nvSpPr>
        <p:spPr>
          <a:xfrm>
            <a:off x="4002719" y="1350359"/>
            <a:ext cx="1707269"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00" normalizeH="0" baseline="0" noProof="0" dirty="0" err="1">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Responsable</a:t>
            </a:r>
            <a:endParaRPr kumimoji="0" lang="en-US" sz="10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TextBox 2">
            <a:extLst>
              <a:ext uri="{FF2B5EF4-FFF2-40B4-BE49-F238E27FC236}">
                <a16:creationId xmlns:a16="http://schemas.microsoft.com/office/drawing/2014/main" id="{7A026AFB-946F-1297-F723-D6ACF23063C4}"/>
              </a:ext>
            </a:extLst>
          </p:cNvPr>
          <p:cNvSpPr txBox="1"/>
          <p:nvPr/>
        </p:nvSpPr>
        <p:spPr>
          <a:xfrm>
            <a:off x="6105716" y="1358060"/>
            <a:ext cx="1707269"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00" normalizeH="0" baseline="0" noProof="0" dirty="0" err="1">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Fecha</a:t>
            </a:r>
            <a:endParaRPr kumimoji="0" lang="en-US" sz="10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TextBox 2">
            <a:extLst>
              <a:ext uri="{FF2B5EF4-FFF2-40B4-BE49-F238E27FC236}">
                <a16:creationId xmlns:a16="http://schemas.microsoft.com/office/drawing/2014/main" id="{9BAE7642-E9B5-E053-1C4C-1788A1A462C8}"/>
              </a:ext>
            </a:extLst>
          </p:cNvPr>
          <p:cNvSpPr txBox="1"/>
          <p:nvPr/>
        </p:nvSpPr>
        <p:spPr>
          <a:xfrm>
            <a:off x="8155913" y="1323159"/>
            <a:ext cx="1707269"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00" normalizeH="0" baseline="0" noProof="0" dirty="0" err="1">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Producto</a:t>
            </a:r>
            <a:endParaRPr kumimoji="0" lang="en-US" sz="10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Subtitle 2">
            <a:extLst>
              <a:ext uri="{FF2B5EF4-FFF2-40B4-BE49-F238E27FC236}">
                <a16:creationId xmlns:a16="http://schemas.microsoft.com/office/drawing/2014/main" id="{0E714125-9047-C28E-09D7-0DE444421D86}"/>
              </a:ext>
            </a:extLst>
          </p:cNvPr>
          <p:cNvSpPr txBox="1">
            <a:spLocks/>
          </p:cNvSpPr>
          <p:nvPr/>
        </p:nvSpPr>
        <p:spPr>
          <a:xfrm>
            <a:off x="3929189" y="2121902"/>
            <a:ext cx="1942605"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Secretaria General y Coordinación de Talento Humano </a:t>
            </a:r>
          </a:p>
        </p:txBody>
      </p:sp>
      <p:sp>
        <p:nvSpPr>
          <p:cNvPr id="42" name="Subtitle 2">
            <a:extLst>
              <a:ext uri="{FF2B5EF4-FFF2-40B4-BE49-F238E27FC236}">
                <a16:creationId xmlns:a16="http://schemas.microsoft.com/office/drawing/2014/main" id="{31734AC6-F381-FB58-C04E-541BAD472098}"/>
              </a:ext>
            </a:extLst>
          </p:cNvPr>
          <p:cNvSpPr txBox="1">
            <a:spLocks/>
          </p:cNvSpPr>
          <p:nvPr/>
        </p:nvSpPr>
        <p:spPr>
          <a:xfrm>
            <a:off x="6093148" y="2288602"/>
            <a:ext cx="1622263"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43" name="Subtitle 2">
            <a:extLst>
              <a:ext uri="{FF2B5EF4-FFF2-40B4-BE49-F238E27FC236}">
                <a16:creationId xmlns:a16="http://schemas.microsoft.com/office/drawing/2014/main" id="{5E890C8D-4DE7-393E-1800-2815BE1A4582}"/>
              </a:ext>
            </a:extLst>
          </p:cNvPr>
          <p:cNvSpPr txBox="1">
            <a:spLocks/>
          </p:cNvSpPr>
          <p:nvPr/>
        </p:nvSpPr>
        <p:spPr>
          <a:xfrm>
            <a:off x="7923297" y="1999038"/>
            <a:ext cx="2095814" cy="73866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Estudio Técnico de formalización</a:t>
            </a:r>
          </a:p>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Actos Administrativos de Modificación de Estructura y Planta de Personal</a:t>
            </a:r>
          </a:p>
        </p:txBody>
      </p:sp>
      <p:sp>
        <p:nvSpPr>
          <p:cNvPr id="44" name="Subtitle 2">
            <a:extLst>
              <a:ext uri="{FF2B5EF4-FFF2-40B4-BE49-F238E27FC236}">
                <a16:creationId xmlns:a16="http://schemas.microsoft.com/office/drawing/2014/main" id="{2B7F7938-8FA6-8EBC-AC9E-5ECC18730725}"/>
              </a:ext>
            </a:extLst>
          </p:cNvPr>
          <p:cNvSpPr txBox="1">
            <a:spLocks/>
          </p:cNvSpPr>
          <p:nvPr/>
        </p:nvSpPr>
        <p:spPr>
          <a:xfrm>
            <a:off x="1972449" y="1957033"/>
            <a:ext cx="1941802" cy="73866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Realizar el Estudio Técnico de Plan de Formalización Laboral y Rediseño Institucional</a:t>
            </a:r>
          </a:p>
        </p:txBody>
      </p:sp>
      <p:sp>
        <p:nvSpPr>
          <p:cNvPr id="45" name="Subtitle 2">
            <a:extLst>
              <a:ext uri="{FF2B5EF4-FFF2-40B4-BE49-F238E27FC236}">
                <a16:creationId xmlns:a16="http://schemas.microsoft.com/office/drawing/2014/main" id="{A73FC5C4-BDAA-1B23-34CC-F5D4EA3F12DC}"/>
              </a:ext>
            </a:extLst>
          </p:cNvPr>
          <p:cNvSpPr txBox="1">
            <a:spLocks/>
          </p:cNvSpPr>
          <p:nvPr/>
        </p:nvSpPr>
        <p:spPr>
          <a:xfrm>
            <a:off x="2087418" y="2955833"/>
            <a:ext cx="1670907"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Actualizar el Manual Específico de Funciones y Competencias Laborales.</a:t>
            </a:r>
          </a:p>
        </p:txBody>
      </p:sp>
      <p:sp>
        <p:nvSpPr>
          <p:cNvPr id="46" name="Subtitle 2">
            <a:extLst>
              <a:ext uri="{FF2B5EF4-FFF2-40B4-BE49-F238E27FC236}">
                <a16:creationId xmlns:a16="http://schemas.microsoft.com/office/drawing/2014/main" id="{E7006B69-8A4C-8E55-8DAD-B65D48064999}"/>
              </a:ext>
            </a:extLst>
          </p:cNvPr>
          <p:cNvSpPr txBox="1">
            <a:spLocks/>
          </p:cNvSpPr>
          <p:nvPr/>
        </p:nvSpPr>
        <p:spPr>
          <a:xfrm>
            <a:off x="7971522" y="3109721"/>
            <a:ext cx="2174140"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Manual de funciones actualizado</a:t>
            </a:r>
          </a:p>
        </p:txBody>
      </p:sp>
      <p:sp>
        <p:nvSpPr>
          <p:cNvPr id="47" name="Subtitle 2">
            <a:extLst>
              <a:ext uri="{FF2B5EF4-FFF2-40B4-BE49-F238E27FC236}">
                <a16:creationId xmlns:a16="http://schemas.microsoft.com/office/drawing/2014/main" id="{72EE974E-FF9C-F388-9DD5-9C9FCCC18836}"/>
              </a:ext>
            </a:extLst>
          </p:cNvPr>
          <p:cNvSpPr txBox="1">
            <a:spLocks/>
          </p:cNvSpPr>
          <p:nvPr/>
        </p:nvSpPr>
        <p:spPr>
          <a:xfrm>
            <a:off x="2087418" y="3733689"/>
            <a:ext cx="1682504" cy="86177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Apropiar los recursos requeridos para financiar el proceso de selección que deben ser girados a la CNSC</a:t>
            </a:r>
          </a:p>
        </p:txBody>
      </p:sp>
      <p:sp>
        <p:nvSpPr>
          <p:cNvPr id="48" name="Subtitle 2">
            <a:extLst>
              <a:ext uri="{FF2B5EF4-FFF2-40B4-BE49-F238E27FC236}">
                <a16:creationId xmlns:a16="http://schemas.microsoft.com/office/drawing/2014/main" id="{562A39BB-CBA2-F873-377F-155FFF342565}"/>
              </a:ext>
            </a:extLst>
          </p:cNvPr>
          <p:cNvSpPr txBox="1">
            <a:spLocks/>
          </p:cNvSpPr>
          <p:nvPr/>
        </p:nvSpPr>
        <p:spPr>
          <a:xfrm>
            <a:off x="3996435" y="3725072"/>
            <a:ext cx="1818372"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Secretaria General y Subdirección Administrativa y Financiera</a:t>
            </a:r>
          </a:p>
        </p:txBody>
      </p:sp>
      <p:sp>
        <p:nvSpPr>
          <p:cNvPr id="49" name="Subtitle 2">
            <a:extLst>
              <a:ext uri="{FF2B5EF4-FFF2-40B4-BE49-F238E27FC236}">
                <a16:creationId xmlns:a16="http://schemas.microsoft.com/office/drawing/2014/main" id="{7CE4A711-8AB5-69D7-61ED-1CFA5F23DE08}"/>
              </a:ext>
            </a:extLst>
          </p:cNvPr>
          <p:cNvSpPr txBox="1">
            <a:spLocks/>
          </p:cNvSpPr>
          <p:nvPr/>
        </p:nvSpPr>
        <p:spPr>
          <a:xfrm>
            <a:off x="7971522" y="4037042"/>
            <a:ext cx="2174140"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Presupuesto asignado</a:t>
            </a:r>
          </a:p>
        </p:txBody>
      </p:sp>
      <p:sp>
        <p:nvSpPr>
          <p:cNvPr id="50" name="Subtitle 2">
            <a:extLst>
              <a:ext uri="{FF2B5EF4-FFF2-40B4-BE49-F238E27FC236}">
                <a16:creationId xmlns:a16="http://schemas.microsoft.com/office/drawing/2014/main" id="{88DA96B3-38DA-B7F9-0E28-DDEB172DBA0F}"/>
              </a:ext>
            </a:extLst>
          </p:cNvPr>
          <p:cNvSpPr txBox="1">
            <a:spLocks/>
          </p:cNvSpPr>
          <p:nvPr/>
        </p:nvSpPr>
        <p:spPr>
          <a:xfrm>
            <a:off x="2072025" y="4861653"/>
            <a:ext cx="1650570" cy="101566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Efectuar el cargue de las vacantes definitivas de carrera administrativa al Sistema de apoyo para la Igualdad, el Mérito y la Oportunidad – SIMO</a:t>
            </a:r>
          </a:p>
        </p:txBody>
      </p:sp>
      <p:sp>
        <p:nvSpPr>
          <p:cNvPr id="51" name="Subtitle 2">
            <a:extLst>
              <a:ext uri="{FF2B5EF4-FFF2-40B4-BE49-F238E27FC236}">
                <a16:creationId xmlns:a16="http://schemas.microsoft.com/office/drawing/2014/main" id="{C7D7DE1F-D072-FBDF-3ED1-1FFFFA32844B}"/>
              </a:ext>
            </a:extLst>
          </p:cNvPr>
          <p:cNvSpPr txBox="1">
            <a:spLocks/>
          </p:cNvSpPr>
          <p:nvPr/>
        </p:nvSpPr>
        <p:spPr>
          <a:xfrm>
            <a:off x="3968410" y="5109620"/>
            <a:ext cx="1729344"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Coordinación de Talento Humano</a:t>
            </a:r>
          </a:p>
        </p:txBody>
      </p:sp>
      <p:sp>
        <p:nvSpPr>
          <p:cNvPr id="52" name="Subtitle 2">
            <a:extLst>
              <a:ext uri="{FF2B5EF4-FFF2-40B4-BE49-F238E27FC236}">
                <a16:creationId xmlns:a16="http://schemas.microsoft.com/office/drawing/2014/main" id="{BFA6DC42-B45F-1C7B-27C2-15D2BBEBA374}"/>
              </a:ext>
            </a:extLst>
          </p:cNvPr>
          <p:cNvSpPr txBox="1">
            <a:spLocks/>
          </p:cNvSpPr>
          <p:nvPr/>
        </p:nvSpPr>
        <p:spPr>
          <a:xfrm>
            <a:off x="7943048" y="5014148"/>
            <a:ext cx="2174140"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Reporte de la OPEC en SIMO de la CNSC</a:t>
            </a:r>
          </a:p>
        </p:txBody>
      </p:sp>
      <p:sp>
        <p:nvSpPr>
          <p:cNvPr id="53" name="Subtitle 2">
            <a:extLst>
              <a:ext uri="{FF2B5EF4-FFF2-40B4-BE49-F238E27FC236}">
                <a16:creationId xmlns:a16="http://schemas.microsoft.com/office/drawing/2014/main" id="{12F4EA6D-48F2-5D9C-2AAC-88C8F38CD22C}"/>
              </a:ext>
            </a:extLst>
          </p:cNvPr>
          <p:cNvSpPr txBox="1">
            <a:spLocks/>
          </p:cNvSpPr>
          <p:nvPr/>
        </p:nvSpPr>
        <p:spPr>
          <a:xfrm>
            <a:off x="3935472" y="3091568"/>
            <a:ext cx="1818372"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Coordinación de Talento Humano</a:t>
            </a:r>
          </a:p>
        </p:txBody>
      </p:sp>
      <p:sp>
        <p:nvSpPr>
          <p:cNvPr id="54" name="Subtitle 2">
            <a:extLst>
              <a:ext uri="{FF2B5EF4-FFF2-40B4-BE49-F238E27FC236}">
                <a16:creationId xmlns:a16="http://schemas.microsoft.com/office/drawing/2014/main" id="{577C16FF-E48A-D58B-3542-3EA816AB69B9}"/>
              </a:ext>
            </a:extLst>
          </p:cNvPr>
          <p:cNvSpPr txBox="1">
            <a:spLocks/>
          </p:cNvSpPr>
          <p:nvPr/>
        </p:nvSpPr>
        <p:spPr>
          <a:xfrm>
            <a:off x="6120959" y="3111350"/>
            <a:ext cx="1622263"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55" name="Subtitle 2">
            <a:extLst>
              <a:ext uri="{FF2B5EF4-FFF2-40B4-BE49-F238E27FC236}">
                <a16:creationId xmlns:a16="http://schemas.microsoft.com/office/drawing/2014/main" id="{55E109D0-9C8E-2FC8-64C7-1A8464979FC4}"/>
              </a:ext>
            </a:extLst>
          </p:cNvPr>
          <p:cNvSpPr txBox="1">
            <a:spLocks/>
          </p:cNvSpPr>
          <p:nvPr/>
        </p:nvSpPr>
        <p:spPr>
          <a:xfrm>
            <a:off x="6132150" y="4002070"/>
            <a:ext cx="1622263"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56" name="Subtitle 2">
            <a:extLst>
              <a:ext uri="{FF2B5EF4-FFF2-40B4-BE49-F238E27FC236}">
                <a16:creationId xmlns:a16="http://schemas.microsoft.com/office/drawing/2014/main" id="{A4E15000-C8E5-EF3A-9A74-ECDC28593375}"/>
              </a:ext>
            </a:extLst>
          </p:cNvPr>
          <p:cNvSpPr txBox="1">
            <a:spLocks/>
          </p:cNvSpPr>
          <p:nvPr/>
        </p:nvSpPr>
        <p:spPr>
          <a:xfrm>
            <a:off x="6089716" y="5095981"/>
            <a:ext cx="1622263"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57" name="4 CuadroTexto">
            <a:extLst>
              <a:ext uri="{FF2B5EF4-FFF2-40B4-BE49-F238E27FC236}">
                <a16:creationId xmlns:a16="http://schemas.microsoft.com/office/drawing/2014/main" id="{5C15B243-EE01-5421-A9A8-5B0D9FD71B6D}"/>
              </a:ext>
            </a:extLst>
          </p:cNvPr>
          <p:cNvSpPr txBox="1"/>
          <p:nvPr/>
        </p:nvSpPr>
        <p:spPr>
          <a:xfrm>
            <a:off x="2897310" y="542530"/>
            <a:ext cx="6364173" cy="369332"/>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Actividades 2024</a:t>
            </a:r>
            <a:endParaRPr kumimoji="0" lang="es-CO" sz="1800" b="1" i="0" u="none" strike="noStrike" kern="1200" cap="none" spc="0" normalizeH="0" baseline="0" noProof="0" dirty="0">
              <a:ln>
                <a:noFill/>
              </a:ln>
              <a:solidFill>
                <a:prstClr val="white"/>
              </a:solidFill>
              <a:effectLst/>
              <a:uLnTx/>
              <a:uFillTx/>
              <a:latin typeface="Calibri (Cuerpo)"/>
              <a:ea typeface="+mn-ea"/>
              <a:cs typeface="+mn-cs"/>
            </a:endParaRPr>
          </a:p>
        </p:txBody>
      </p:sp>
    </p:spTree>
    <p:extLst>
      <p:ext uri="{BB962C8B-B14F-4D97-AF65-F5344CB8AC3E}">
        <p14:creationId xmlns:p14="http://schemas.microsoft.com/office/powerpoint/2010/main" val="33682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4 CuadroTexto">
            <a:extLst>
              <a:ext uri="{FF2B5EF4-FFF2-40B4-BE49-F238E27FC236}">
                <a16:creationId xmlns:a16="http://schemas.microsoft.com/office/drawing/2014/main" id="{609D6A98-2F39-ABA9-98E4-61A7700CCDF1}"/>
              </a:ext>
            </a:extLst>
          </p:cNvPr>
          <p:cNvSpPr txBox="1"/>
          <p:nvPr/>
        </p:nvSpPr>
        <p:spPr>
          <a:xfrm>
            <a:off x="2383894" y="425945"/>
            <a:ext cx="6364173" cy="369332"/>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2.3 Plan Anual de Vacantes </a:t>
            </a:r>
            <a:endParaRPr kumimoji="0" lang="es-CO" sz="1800" b="1" i="0" u="none" strike="noStrike" kern="1200" cap="none" spc="0" normalizeH="0" baseline="0" noProof="0" dirty="0">
              <a:ln>
                <a:noFill/>
              </a:ln>
              <a:solidFill>
                <a:prstClr val="white"/>
              </a:solidFill>
              <a:effectLst/>
              <a:uLnTx/>
              <a:uFillTx/>
              <a:latin typeface="Calibri (Cuerpo)"/>
              <a:ea typeface="+mn-ea"/>
              <a:cs typeface="+mn-cs"/>
            </a:endParaRPr>
          </a:p>
        </p:txBody>
      </p:sp>
      <p:sp>
        <p:nvSpPr>
          <p:cNvPr id="3" name="5 Rectángulo">
            <a:extLst>
              <a:ext uri="{FF2B5EF4-FFF2-40B4-BE49-F238E27FC236}">
                <a16:creationId xmlns:a16="http://schemas.microsoft.com/office/drawing/2014/main" id="{F6C40D9F-ABB0-C70F-443C-3756DC0B3A6C}"/>
              </a:ext>
            </a:extLst>
          </p:cNvPr>
          <p:cNvSpPr/>
          <p:nvPr/>
        </p:nvSpPr>
        <p:spPr>
          <a:xfrm>
            <a:off x="133229" y="1440717"/>
            <a:ext cx="3226198" cy="1726173"/>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OBJETIVO</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200" b="0" i="0" u="none" strike="noStrike" kern="1200" cap="none" spc="0" normalizeH="0" baseline="0" noProof="0" dirty="0">
                <a:ln>
                  <a:noFill/>
                </a:ln>
                <a:solidFill>
                  <a:prstClr val="black"/>
                </a:solidFill>
                <a:effectLst/>
                <a:uLnTx/>
                <a:uFillTx/>
                <a:latin typeface="Calibri (Cuerpo)"/>
                <a:ea typeface="+mn-ea"/>
                <a:cs typeface="+mn-cs"/>
              </a:rPr>
              <a:t>Identificar las vacantes de la planta de personal del Ministerio de Agricultura y Desarrollo Rural, con el fin de proveerlas a corto plazo de acuerdo con la normatividad vigente y la disponibilidad presupuestal.</a:t>
            </a:r>
          </a:p>
        </p:txBody>
      </p:sp>
      <p:sp>
        <p:nvSpPr>
          <p:cNvPr id="5" name="18 Rectángulo">
            <a:extLst>
              <a:ext uri="{FF2B5EF4-FFF2-40B4-BE49-F238E27FC236}">
                <a16:creationId xmlns:a16="http://schemas.microsoft.com/office/drawing/2014/main" id="{ABDEFA0B-5828-29ED-F242-DBD4A4A6CF76}"/>
              </a:ext>
            </a:extLst>
          </p:cNvPr>
          <p:cNvSpPr/>
          <p:nvPr/>
        </p:nvSpPr>
        <p:spPr>
          <a:xfrm>
            <a:off x="133228" y="4430850"/>
            <a:ext cx="3226199"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HORIZONTE DE IMPLEMENTACIÓN: </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0" i="0" u="none" strike="noStrike" kern="1200" cap="none" spc="0" normalizeH="0" baseline="0" noProof="0" dirty="0">
                <a:ln>
                  <a:noFill/>
                </a:ln>
                <a:solidFill>
                  <a:prstClr val="black"/>
                </a:solidFill>
                <a:effectLst/>
                <a:uLnTx/>
                <a:uFillTx/>
                <a:latin typeface="Calibri (Cuerpo)"/>
                <a:ea typeface="+mn-ea"/>
                <a:cs typeface="+mn-cs"/>
              </a:rPr>
              <a:t>31-12-2024</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6" name="6 Rectángulo">
            <a:extLst>
              <a:ext uri="{FF2B5EF4-FFF2-40B4-BE49-F238E27FC236}">
                <a16:creationId xmlns:a16="http://schemas.microsoft.com/office/drawing/2014/main" id="{E63A13DB-6DD2-3CFE-35DC-1FFB3254B2D7}"/>
              </a:ext>
            </a:extLst>
          </p:cNvPr>
          <p:cNvSpPr/>
          <p:nvPr/>
        </p:nvSpPr>
        <p:spPr>
          <a:xfrm>
            <a:off x="133228" y="3350157"/>
            <a:ext cx="3226199" cy="850522"/>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1" i="0" u="none" strike="noStrike" kern="1200" cap="none" spc="0" normalizeH="0" baseline="0" noProof="0" dirty="0">
                <a:ln>
                  <a:noFill/>
                </a:ln>
                <a:solidFill>
                  <a:srgbClr val="C49E41"/>
                </a:solidFill>
                <a:effectLst/>
                <a:uLnTx/>
                <a:uFillTx/>
                <a:latin typeface="Calibri (Cuerpo)"/>
                <a:ea typeface="+mn-ea"/>
                <a:cs typeface="+mn-cs"/>
              </a:rPr>
              <a:t>MARCO NORMATIVO</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0" i="0" u="none" strike="noStrike" kern="1200" cap="none" spc="0" normalizeH="0" baseline="0" noProof="0" dirty="0">
                <a:ln>
                  <a:noFill/>
                </a:ln>
                <a:solidFill>
                  <a:prstClr val="black"/>
                </a:solidFill>
                <a:effectLst/>
                <a:uLnTx/>
                <a:uFillTx/>
                <a:latin typeface="Calibri (Cuerpo)"/>
                <a:ea typeface="+mn-ea"/>
                <a:cs typeface="+mn-cs"/>
              </a:rPr>
              <a:t>Artículo 17 de la Ley 909 de 2004 </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0" i="0" u="none" strike="noStrike" kern="1200" cap="none" spc="0" normalizeH="0" baseline="0" noProof="0" dirty="0">
                <a:ln>
                  <a:noFill/>
                </a:ln>
                <a:solidFill>
                  <a:prstClr val="black"/>
                </a:solidFill>
                <a:effectLst/>
                <a:uLnTx/>
                <a:uFillTx/>
                <a:latin typeface="Calibri (Cuerpo)"/>
                <a:ea typeface="+mn-ea"/>
                <a:cs typeface="+mn-cs"/>
              </a:rPr>
              <a:t>Decreto 1083 de 2015</a:t>
            </a:r>
            <a:endParaRPr kumimoji="0" lang="es-CO" sz="1400" b="0"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7" name="23 Rectángulo">
            <a:extLst>
              <a:ext uri="{FF2B5EF4-FFF2-40B4-BE49-F238E27FC236}">
                <a16:creationId xmlns:a16="http://schemas.microsoft.com/office/drawing/2014/main" id="{EBFE35A4-F712-7CF1-3822-6C317EB6A34E}"/>
              </a:ext>
            </a:extLst>
          </p:cNvPr>
          <p:cNvSpPr/>
          <p:nvPr/>
        </p:nvSpPr>
        <p:spPr>
          <a:xfrm>
            <a:off x="3520189" y="1442608"/>
            <a:ext cx="4091585" cy="4901414"/>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tIns="542400" rtlCol="0" anchor="ctr"/>
          <a:lstStyle/>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CARACTERIZACIÓN DE LA PLANTA DE PERSONAL:</a:t>
            </a: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1" u="none" strike="noStrike" kern="1200" cap="none" spc="0" normalizeH="0" baseline="0" noProof="0" dirty="0">
              <a:ln>
                <a:noFill/>
              </a:ln>
              <a:solidFill>
                <a:srgbClr val="A5A5A5">
                  <a:lumMod val="75000"/>
                </a:srgbClr>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Wingdings" pitchFamily="2" charset="2"/>
              <a:buChar char="§"/>
              <a:tabLst/>
              <a:defRPr/>
            </a:pPr>
            <a:r>
              <a:rPr kumimoji="0" lang="es-ES" sz="1400" b="1" i="0" u="none" strike="noStrike" kern="1200" cap="none" spc="0" normalizeH="0" baseline="0" noProof="0" dirty="0">
                <a:ln>
                  <a:noFill/>
                </a:ln>
                <a:solidFill>
                  <a:srgbClr val="C49E41"/>
                </a:solidFill>
                <a:effectLst/>
                <a:uLnTx/>
                <a:uFillTx/>
                <a:latin typeface="Calibri (Cuerpo)"/>
                <a:ea typeface="+mn-ea"/>
                <a:cs typeface="+mn-cs"/>
              </a:rPr>
              <a:t>VACANTES DEFINITIVAS AL 31/12/2023:</a:t>
            </a: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Wingdings" pitchFamily="2" charset="2"/>
              <a:buChar char="§"/>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1" u="none" strike="noStrike" kern="1200" cap="none" spc="0" normalizeH="0" baseline="0" noProof="0" dirty="0">
              <a:ln>
                <a:noFill/>
              </a:ln>
              <a:solidFill>
                <a:prstClr val="black"/>
              </a:solidFill>
              <a:effectLst/>
              <a:uLnTx/>
              <a:uFillTx/>
              <a:latin typeface="Calibri (Cuerpo)"/>
              <a:ea typeface="+mn-ea"/>
              <a:cs typeface="+mn-cs"/>
            </a:endParaRPr>
          </a:p>
        </p:txBody>
      </p:sp>
      <p:pic>
        <p:nvPicPr>
          <p:cNvPr id="8" name="Picture 2" descr="vector de contorno de icono de cv de oficina. Vacante laboral 15213893  Vector en Vecteezy">
            <a:extLst>
              <a:ext uri="{FF2B5EF4-FFF2-40B4-BE49-F238E27FC236}">
                <a16:creationId xmlns:a16="http://schemas.microsoft.com/office/drawing/2014/main" id="{0A2BC87B-2B6E-A06B-09E1-E099A528A60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91636" y="283692"/>
            <a:ext cx="1071562" cy="1071562"/>
          </a:xfrm>
          <a:prstGeom prst="rect">
            <a:avLst/>
          </a:prstGeom>
          <a:noFill/>
          <a:extLst>
            <a:ext uri="{909E8E84-426E-40DD-AFC4-6F175D3DCCD1}">
              <a14:hiddenFill xmlns:a14="http://schemas.microsoft.com/office/drawing/2010/main">
                <a:solidFill>
                  <a:srgbClr val="FFFFFF"/>
                </a:solidFill>
              </a14:hiddenFill>
            </a:ext>
          </a:extLst>
        </p:spPr>
      </p:pic>
      <p:sp>
        <p:nvSpPr>
          <p:cNvPr id="9" name="18 Rectángulo">
            <a:extLst>
              <a:ext uri="{FF2B5EF4-FFF2-40B4-BE49-F238E27FC236}">
                <a16:creationId xmlns:a16="http://schemas.microsoft.com/office/drawing/2014/main" id="{6D7083D1-02B1-56E7-59DD-D0B49D905F5E}"/>
              </a:ext>
            </a:extLst>
          </p:cNvPr>
          <p:cNvSpPr/>
          <p:nvPr/>
        </p:nvSpPr>
        <p:spPr>
          <a:xfrm>
            <a:off x="133228" y="5234469"/>
            <a:ext cx="3226199"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PRESUPUESTO: </a:t>
            </a:r>
            <a:r>
              <a:rPr kumimoji="0" lang="es-CO" sz="1400" b="1" i="0" u="none" strike="noStrike" kern="1200" cap="none" spc="0" normalizeH="0" baseline="0" noProof="0" dirty="0">
                <a:ln>
                  <a:noFill/>
                </a:ln>
                <a:solidFill>
                  <a:prstClr val="black"/>
                </a:solidFill>
                <a:effectLst/>
                <a:uLnTx/>
                <a:uFillTx/>
                <a:latin typeface="Calibri (Cuerpo)"/>
                <a:ea typeface="+mn-ea"/>
                <a:cs typeface="+mn-cs"/>
              </a:rPr>
              <a:t>Asignado</a:t>
            </a:r>
            <a:endParaRPr kumimoji="0" lang="es-CO"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pic>
        <p:nvPicPr>
          <p:cNvPr id="10" name="Imagen 9">
            <a:extLst>
              <a:ext uri="{FF2B5EF4-FFF2-40B4-BE49-F238E27FC236}">
                <a16:creationId xmlns:a16="http://schemas.microsoft.com/office/drawing/2014/main" id="{13891F4C-9470-8751-5AA2-16293FE2236A}"/>
              </a:ext>
            </a:extLst>
          </p:cNvPr>
          <p:cNvPicPr>
            <a:picLocks noChangeAspect="1"/>
          </p:cNvPicPr>
          <p:nvPr/>
        </p:nvPicPr>
        <p:blipFill rotWithShape="1">
          <a:blip r:embed="rId3"/>
          <a:srcRect l="16237" r="16652" b="14654"/>
          <a:stretch/>
        </p:blipFill>
        <p:spPr>
          <a:xfrm>
            <a:off x="3755831" y="1840701"/>
            <a:ext cx="3775047" cy="1735112"/>
          </a:xfrm>
          <a:prstGeom prst="rect">
            <a:avLst/>
          </a:prstGeom>
        </p:spPr>
      </p:pic>
      <p:pic>
        <p:nvPicPr>
          <p:cNvPr id="11" name="Imagen 10">
            <a:extLst>
              <a:ext uri="{FF2B5EF4-FFF2-40B4-BE49-F238E27FC236}">
                <a16:creationId xmlns:a16="http://schemas.microsoft.com/office/drawing/2014/main" id="{9F476EAA-7947-E006-1E5E-1A5498F29757}"/>
              </a:ext>
            </a:extLst>
          </p:cNvPr>
          <p:cNvPicPr>
            <a:picLocks noChangeAspect="1"/>
          </p:cNvPicPr>
          <p:nvPr/>
        </p:nvPicPr>
        <p:blipFill>
          <a:blip r:embed="rId4"/>
          <a:stretch>
            <a:fillRect/>
          </a:stretch>
        </p:blipFill>
        <p:spPr>
          <a:xfrm>
            <a:off x="3581174" y="4221253"/>
            <a:ext cx="4033152" cy="1477329"/>
          </a:xfrm>
          <a:prstGeom prst="rect">
            <a:avLst/>
          </a:prstGeom>
        </p:spPr>
      </p:pic>
      <p:pic>
        <p:nvPicPr>
          <p:cNvPr id="12" name="Imagen 11">
            <a:extLst>
              <a:ext uri="{FF2B5EF4-FFF2-40B4-BE49-F238E27FC236}">
                <a16:creationId xmlns:a16="http://schemas.microsoft.com/office/drawing/2014/main" id="{1DDD3DE8-51C2-8425-EF92-35B4FB033F3F}"/>
              </a:ext>
            </a:extLst>
          </p:cNvPr>
          <p:cNvPicPr>
            <a:picLocks noChangeAspect="1"/>
          </p:cNvPicPr>
          <p:nvPr/>
        </p:nvPicPr>
        <p:blipFill>
          <a:blip r:embed="rId5"/>
          <a:stretch>
            <a:fillRect/>
          </a:stretch>
        </p:blipFill>
        <p:spPr>
          <a:xfrm>
            <a:off x="7938673" y="2343044"/>
            <a:ext cx="3884862" cy="2199139"/>
          </a:xfrm>
          <a:prstGeom prst="rect">
            <a:avLst/>
          </a:prstGeom>
        </p:spPr>
      </p:pic>
      <p:sp>
        <p:nvSpPr>
          <p:cNvPr id="13" name="23 Rectángulo">
            <a:extLst>
              <a:ext uri="{FF2B5EF4-FFF2-40B4-BE49-F238E27FC236}">
                <a16:creationId xmlns:a16="http://schemas.microsoft.com/office/drawing/2014/main" id="{FDCBA9A3-43A7-187D-252D-05919633F1F2}"/>
              </a:ext>
            </a:extLst>
          </p:cNvPr>
          <p:cNvSpPr/>
          <p:nvPr/>
        </p:nvSpPr>
        <p:spPr>
          <a:xfrm>
            <a:off x="7847416" y="2078270"/>
            <a:ext cx="4091585" cy="2728686"/>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tIns="542400" rtlCol="0" anchor="ctr"/>
          <a:lstStyle/>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VACANTES SIN PROVEER AL 31/12/2023</a:t>
            </a: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1" u="none" strike="noStrike" kern="1200" cap="none" spc="0" normalizeH="0" baseline="0" noProof="0" dirty="0">
              <a:ln>
                <a:noFill/>
              </a:ln>
              <a:solidFill>
                <a:srgbClr val="A5A5A5">
                  <a:lumMod val="75000"/>
                </a:srgbClr>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Wingdings" pitchFamily="2" charset="2"/>
              <a:buChar char="§"/>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1" u="none" strike="noStrike" kern="1200" cap="none" spc="0" normalizeH="0" baseline="0" noProof="0" dirty="0">
              <a:ln>
                <a:noFill/>
              </a:ln>
              <a:solidFill>
                <a:prstClr val="black"/>
              </a:solidFill>
              <a:effectLst/>
              <a:uLnTx/>
              <a:uFillTx/>
              <a:latin typeface="Calibri (Cuerpo)"/>
              <a:ea typeface="+mn-ea"/>
              <a:cs typeface="+mn-cs"/>
            </a:endParaRPr>
          </a:p>
        </p:txBody>
      </p:sp>
    </p:spTree>
    <p:extLst>
      <p:ext uri="{BB962C8B-B14F-4D97-AF65-F5344CB8AC3E}">
        <p14:creationId xmlns:p14="http://schemas.microsoft.com/office/powerpoint/2010/main" val="436162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CuadroTexto 1">
            <a:extLst>
              <a:ext uri="{FF2B5EF4-FFF2-40B4-BE49-F238E27FC236}">
                <a16:creationId xmlns:a16="http://schemas.microsoft.com/office/drawing/2014/main" id="{75CE3611-F58A-6C8D-E95F-3AA1A40EE673}"/>
              </a:ext>
            </a:extLst>
          </p:cNvPr>
          <p:cNvSpPr txBox="1"/>
          <p:nvPr/>
        </p:nvSpPr>
        <p:spPr>
          <a:xfrm>
            <a:off x="661575" y="5195516"/>
            <a:ext cx="2248249" cy="923330"/>
          </a:xfrm>
          <a:prstGeom prst="rect">
            <a:avLst/>
          </a:prstGeom>
          <a:solidFill>
            <a:srgbClr val="C49E4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Hombres vinculados a la planta</a:t>
            </a: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6A44E6E9-F6C4-A034-91CA-1ABFEE513D8D}"/>
              </a:ext>
            </a:extLst>
          </p:cNvPr>
          <p:cNvSpPr txBox="1"/>
          <p:nvPr/>
        </p:nvSpPr>
        <p:spPr>
          <a:xfrm>
            <a:off x="4664765" y="5191017"/>
            <a:ext cx="2862469" cy="923330"/>
          </a:xfrm>
          <a:prstGeom prst="rect">
            <a:avLst/>
          </a:prstGeom>
          <a:solidFill>
            <a:srgbClr val="C49E4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De funcionarios en la denominación de empleo profesional</a:t>
            </a: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B6440B4D-9816-3306-A376-5C398A784E05}"/>
              </a:ext>
            </a:extLst>
          </p:cNvPr>
          <p:cNvSpPr txBox="1"/>
          <p:nvPr/>
        </p:nvSpPr>
        <p:spPr>
          <a:xfrm>
            <a:off x="9051022" y="5212063"/>
            <a:ext cx="2607578" cy="923330"/>
          </a:xfrm>
          <a:prstGeom prst="rect">
            <a:avLst/>
          </a:prstGeom>
          <a:solidFill>
            <a:srgbClr val="C49E4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De la planta de personal está vinculada de forma provisional</a:t>
            </a: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67B787EA-BCFC-6F35-4AB3-B6B00C7FBC8C}"/>
              </a:ext>
            </a:extLst>
          </p:cNvPr>
          <p:cNvSpPr txBox="1"/>
          <p:nvPr/>
        </p:nvSpPr>
        <p:spPr>
          <a:xfrm>
            <a:off x="602524" y="4093761"/>
            <a:ext cx="236635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FF9900"/>
                </a:solidFill>
                <a:effectLst/>
                <a:uLnTx/>
                <a:uFillTx/>
                <a:latin typeface="Calibri" panose="020F0502020204030204"/>
                <a:ea typeface="+mn-ea"/>
                <a:cs typeface="+mn-cs"/>
              </a:rPr>
              <a:t>51,9%</a:t>
            </a:r>
            <a:endParaRPr kumimoji="0" lang="es-CO" sz="6000" b="1" i="0" u="none" strike="noStrike" kern="1200" cap="none" spc="0" normalizeH="0" baseline="0" noProof="0" dirty="0">
              <a:ln>
                <a:noFill/>
              </a:ln>
              <a:solidFill>
                <a:srgbClr val="FF9900"/>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93E81C07-DE38-1E3C-7118-54C1C3F9D923}"/>
              </a:ext>
            </a:extLst>
          </p:cNvPr>
          <p:cNvSpPr txBox="1"/>
          <p:nvPr/>
        </p:nvSpPr>
        <p:spPr>
          <a:xfrm>
            <a:off x="5065911" y="4093761"/>
            <a:ext cx="236635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FF9900"/>
                </a:solidFill>
                <a:effectLst/>
                <a:uLnTx/>
                <a:uFillTx/>
                <a:latin typeface="Calibri" panose="020F0502020204030204"/>
                <a:ea typeface="+mn-ea"/>
                <a:cs typeface="+mn-cs"/>
              </a:rPr>
              <a:t>48,0%</a:t>
            </a:r>
            <a:endParaRPr kumimoji="0" lang="es-CO" sz="6000" b="1" i="0" u="none" strike="noStrike" kern="1200" cap="none" spc="0" normalizeH="0" baseline="0" noProof="0" dirty="0">
              <a:ln>
                <a:noFill/>
              </a:ln>
              <a:solidFill>
                <a:srgbClr val="FF9900"/>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50258B-DFD0-C7D7-0E9D-5D148093E81D}"/>
              </a:ext>
            </a:extLst>
          </p:cNvPr>
          <p:cNvSpPr txBox="1"/>
          <p:nvPr/>
        </p:nvSpPr>
        <p:spPr>
          <a:xfrm>
            <a:off x="9051022" y="4175354"/>
            <a:ext cx="2366353"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1" i="0" u="none" strike="noStrike" kern="1200" cap="none" spc="0" normalizeH="0" baseline="0" noProof="0" dirty="0">
                <a:ln>
                  <a:noFill/>
                </a:ln>
                <a:solidFill>
                  <a:srgbClr val="FF9900"/>
                </a:solidFill>
                <a:effectLst/>
                <a:uLnTx/>
                <a:uFillTx/>
                <a:latin typeface="Calibri" panose="020F0502020204030204"/>
                <a:ea typeface="+mn-ea"/>
                <a:cs typeface="+mn-cs"/>
              </a:rPr>
              <a:t>53,0%</a:t>
            </a:r>
            <a:endParaRPr kumimoji="0" lang="es-CO" sz="6000" b="1" i="0" u="none" strike="noStrike" kern="1200" cap="none" spc="0" normalizeH="0" baseline="0" noProof="0" dirty="0">
              <a:ln>
                <a:noFill/>
              </a:ln>
              <a:solidFill>
                <a:srgbClr val="FF9900"/>
              </a:solidFill>
              <a:effectLst/>
              <a:uLnTx/>
              <a:uFillTx/>
              <a:latin typeface="Calibri" panose="020F0502020204030204"/>
              <a:ea typeface="+mn-ea"/>
              <a:cs typeface="+mn-cs"/>
            </a:endParaRPr>
          </a:p>
        </p:txBody>
      </p:sp>
      <p:grpSp>
        <p:nvGrpSpPr>
          <p:cNvPr id="9" name="Grupo 8">
            <a:extLst>
              <a:ext uri="{FF2B5EF4-FFF2-40B4-BE49-F238E27FC236}">
                <a16:creationId xmlns:a16="http://schemas.microsoft.com/office/drawing/2014/main" id="{7AA7E529-4461-4B0B-7E80-151FEF4DB333}"/>
              </a:ext>
            </a:extLst>
          </p:cNvPr>
          <p:cNvGrpSpPr/>
          <p:nvPr/>
        </p:nvGrpSpPr>
        <p:grpSpPr>
          <a:xfrm>
            <a:off x="462318" y="1087999"/>
            <a:ext cx="2989630" cy="941947"/>
            <a:chOff x="462318" y="1087999"/>
            <a:chExt cx="2989630" cy="941947"/>
          </a:xfrm>
        </p:grpSpPr>
        <p:pic>
          <p:nvPicPr>
            <p:cNvPr id="10" name="Gráfico 9" descr="Hombre contorno">
              <a:extLst>
                <a:ext uri="{FF2B5EF4-FFF2-40B4-BE49-F238E27FC236}">
                  <a16:creationId xmlns:a16="http://schemas.microsoft.com/office/drawing/2014/main" id="{60A9E687-F11F-3B0C-98F8-E70BB8F308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2318" y="1093111"/>
              <a:ext cx="914400" cy="914400"/>
            </a:xfrm>
            <a:prstGeom prst="rect">
              <a:avLst/>
            </a:prstGeom>
          </p:spPr>
        </p:pic>
        <p:pic>
          <p:nvPicPr>
            <p:cNvPr id="11" name="Gráfico 10" descr="Mujer contorno">
              <a:extLst>
                <a:ext uri="{FF2B5EF4-FFF2-40B4-BE49-F238E27FC236}">
                  <a16:creationId xmlns:a16="http://schemas.microsoft.com/office/drawing/2014/main" id="{B59030A8-2CA1-7FAC-F148-9670F05925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2891" y="1109650"/>
              <a:ext cx="914400" cy="914400"/>
            </a:xfrm>
            <a:prstGeom prst="rect">
              <a:avLst/>
            </a:prstGeom>
          </p:spPr>
        </p:pic>
        <p:pic>
          <p:nvPicPr>
            <p:cNvPr id="12" name="Gráfico 11" descr="Hombre contorno">
              <a:extLst>
                <a:ext uri="{FF2B5EF4-FFF2-40B4-BE49-F238E27FC236}">
                  <a16:creationId xmlns:a16="http://schemas.microsoft.com/office/drawing/2014/main" id="{198C64EF-9BAC-7DE9-BB77-E20F0C06A8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992" y="1087999"/>
              <a:ext cx="914400" cy="914400"/>
            </a:xfrm>
            <a:prstGeom prst="rect">
              <a:avLst/>
            </a:prstGeom>
          </p:spPr>
        </p:pic>
        <p:pic>
          <p:nvPicPr>
            <p:cNvPr id="13" name="Gráfico 12" descr="Hombre contorno">
              <a:extLst>
                <a:ext uri="{FF2B5EF4-FFF2-40B4-BE49-F238E27FC236}">
                  <a16:creationId xmlns:a16="http://schemas.microsoft.com/office/drawing/2014/main" id="{A5EB5664-FCE2-4C3F-3D40-B254DEC696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8008" y="1109650"/>
              <a:ext cx="914400" cy="914400"/>
            </a:xfrm>
            <a:prstGeom prst="rect">
              <a:avLst/>
            </a:prstGeom>
          </p:spPr>
        </p:pic>
        <p:pic>
          <p:nvPicPr>
            <p:cNvPr id="14" name="Gráfico 13" descr="Hombre contorno">
              <a:extLst>
                <a:ext uri="{FF2B5EF4-FFF2-40B4-BE49-F238E27FC236}">
                  <a16:creationId xmlns:a16="http://schemas.microsoft.com/office/drawing/2014/main" id="{0B3822E8-DE0C-E866-7AF3-E69997C2CA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0875" y="1109650"/>
              <a:ext cx="914400" cy="914400"/>
            </a:xfrm>
            <a:prstGeom prst="rect">
              <a:avLst/>
            </a:prstGeom>
          </p:spPr>
        </p:pic>
        <p:pic>
          <p:nvPicPr>
            <p:cNvPr id="15" name="Gráfico 14" descr="Mujer contorno">
              <a:extLst>
                <a:ext uri="{FF2B5EF4-FFF2-40B4-BE49-F238E27FC236}">
                  <a16:creationId xmlns:a16="http://schemas.microsoft.com/office/drawing/2014/main" id="{8E1A4E69-E73A-1CAB-3E67-F805602536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06565" y="1103754"/>
              <a:ext cx="914400" cy="914400"/>
            </a:xfrm>
            <a:prstGeom prst="rect">
              <a:avLst/>
            </a:prstGeom>
          </p:spPr>
        </p:pic>
        <p:pic>
          <p:nvPicPr>
            <p:cNvPr id="16" name="Gráfico 15" descr="Mujer contorno">
              <a:extLst>
                <a:ext uri="{FF2B5EF4-FFF2-40B4-BE49-F238E27FC236}">
                  <a16:creationId xmlns:a16="http://schemas.microsoft.com/office/drawing/2014/main" id="{14D8E5DC-63F0-8D6D-35A9-463F8B4A88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37548" y="1115546"/>
              <a:ext cx="914400" cy="914400"/>
            </a:xfrm>
            <a:prstGeom prst="rect">
              <a:avLst/>
            </a:prstGeom>
          </p:spPr>
        </p:pic>
      </p:grpSp>
      <p:sp>
        <p:nvSpPr>
          <p:cNvPr id="17" name="CuadroTexto 16">
            <a:extLst>
              <a:ext uri="{FF2B5EF4-FFF2-40B4-BE49-F238E27FC236}">
                <a16:creationId xmlns:a16="http://schemas.microsoft.com/office/drawing/2014/main" id="{091798EB-5600-CEA9-6BAE-BFC8C1572BB1}"/>
              </a:ext>
            </a:extLst>
          </p:cNvPr>
          <p:cNvSpPr txBox="1"/>
          <p:nvPr/>
        </p:nvSpPr>
        <p:spPr>
          <a:xfrm>
            <a:off x="1034963" y="2090747"/>
            <a:ext cx="171232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002060"/>
                </a:solidFill>
                <a:effectLst/>
                <a:uLnTx/>
                <a:uFillTx/>
                <a:latin typeface="Calibri" panose="020F0502020204030204"/>
                <a:ea typeface="+mn-ea"/>
                <a:cs typeface="+mn-cs"/>
              </a:rPr>
              <a:t>135 / 51,9% Hombres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002060"/>
                </a:solidFill>
                <a:effectLst/>
                <a:uLnTx/>
                <a:uFillTx/>
                <a:latin typeface="Calibri" panose="020F0502020204030204"/>
                <a:ea typeface="+mn-ea"/>
                <a:cs typeface="+mn-cs"/>
              </a:rPr>
              <a:t>125 / 48,1% Mujeres</a:t>
            </a:r>
            <a:endParaRPr kumimoji="0" lang="es-CO" sz="1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8" name="4 CuadroTexto">
            <a:extLst>
              <a:ext uri="{FF2B5EF4-FFF2-40B4-BE49-F238E27FC236}">
                <a16:creationId xmlns:a16="http://schemas.microsoft.com/office/drawing/2014/main" id="{42FE5276-BD33-38BC-45C3-DE35169FAFF1}"/>
              </a:ext>
            </a:extLst>
          </p:cNvPr>
          <p:cNvSpPr txBox="1"/>
          <p:nvPr/>
        </p:nvSpPr>
        <p:spPr>
          <a:xfrm>
            <a:off x="3090048" y="219046"/>
            <a:ext cx="6364173" cy="369332"/>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Caracterización planta de personal </a:t>
            </a:r>
            <a:endParaRPr kumimoji="0" lang="es-CO" sz="1800" b="1" i="0" u="none" strike="noStrike" kern="1200" cap="none" spc="0" normalizeH="0" baseline="0" noProof="0" dirty="0">
              <a:ln>
                <a:noFill/>
              </a:ln>
              <a:solidFill>
                <a:prstClr val="white"/>
              </a:solidFill>
              <a:effectLst/>
              <a:uLnTx/>
              <a:uFillTx/>
              <a:latin typeface="Calibri (Cuerpo)"/>
              <a:ea typeface="+mn-ea"/>
              <a:cs typeface="+mn-cs"/>
            </a:endParaRPr>
          </a:p>
        </p:txBody>
      </p:sp>
      <p:pic>
        <p:nvPicPr>
          <p:cNvPr id="19" name="Imagen 18">
            <a:extLst>
              <a:ext uri="{FF2B5EF4-FFF2-40B4-BE49-F238E27FC236}">
                <a16:creationId xmlns:a16="http://schemas.microsoft.com/office/drawing/2014/main" id="{8219E708-CA39-9591-A12B-0844BFCBD05F}"/>
              </a:ext>
            </a:extLst>
          </p:cNvPr>
          <p:cNvPicPr>
            <a:picLocks noChangeAspect="1"/>
          </p:cNvPicPr>
          <p:nvPr/>
        </p:nvPicPr>
        <p:blipFill>
          <a:blip r:embed="rId6"/>
          <a:stretch>
            <a:fillRect/>
          </a:stretch>
        </p:blipFill>
        <p:spPr>
          <a:xfrm>
            <a:off x="3575778" y="1133241"/>
            <a:ext cx="4941791" cy="514304"/>
          </a:xfrm>
          <a:prstGeom prst="rect">
            <a:avLst/>
          </a:prstGeom>
        </p:spPr>
      </p:pic>
      <p:graphicFrame>
        <p:nvGraphicFramePr>
          <p:cNvPr id="20" name="Gráfico 19">
            <a:extLst>
              <a:ext uri="{FF2B5EF4-FFF2-40B4-BE49-F238E27FC236}">
                <a16:creationId xmlns:a16="http://schemas.microsoft.com/office/drawing/2014/main" id="{2F727E0C-DB48-CB99-4A09-FCF6C14167DD}"/>
              </a:ext>
            </a:extLst>
          </p:cNvPr>
          <p:cNvGraphicFramePr>
            <a:graphicFrameLocks/>
          </p:cNvGraphicFramePr>
          <p:nvPr/>
        </p:nvGraphicFramePr>
        <p:xfrm>
          <a:off x="4449090" y="1729690"/>
          <a:ext cx="3259817" cy="2101522"/>
        </p:xfrm>
        <a:graphic>
          <a:graphicData uri="http://schemas.openxmlformats.org/drawingml/2006/chart">
            <c:chart xmlns:c="http://schemas.openxmlformats.org/drawingml/2006/chart" xmlns:r="http://schemas.openxmlformats.org/officeDocument/2006/relationships" r:id="rId7"/>
          </a:graphicData>
        </a:graphic>
      </p:graphicFrame>
      <p:sp>
        <p:nvSpPr>
          <p:cNvPr id="21" name="CuadroTexto 20">
            <a:extLst>
              <a:ext uri="{FF2B5EF4-FFF2-40B4-BE49-F238E27FC236}">
                <a16:creationId xmlns:a16="http://schemas.microsoft.com/office/drawing/2014/main" id="{49FA3DA9-28A0-64A5-C8B8-525CF5C7C3EC}"/>
              </a:ext>
            </a:extLst>
          </p:cNvPr>
          <p:cNvSpPr txBox="1"/>
          <p:nvPr/>
        </p:nvSpPr>
        <p:spPr>
          <a:xfrm>
            <a:off x="4683736" y="882335"/>
            <a:ext cx="24336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Número de funcionarios por nivel</a:t>
            </a: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Imagen 21">
            <a:extLst>
              <a:ext uri="{FF2B5EF4-FFF2-40B4-BE49-F238E27FC236}">
                <a16:creationId xmlns:a16="http://schemas.microsoft.com/office/drawing/2014/main" id="{521CC9AC-3FFD-6840-165F-428072B4C1D3}"/>
              </a:ext>
            </a:extLst>
          </p:cNvPr>
          <p:cNvPicPr>
            <a:picLocks noChangeAspect="1"/>
          </p:cNvPicPr>
          <p:nvPr/>
        </p:nvPicPr>
        <p:blipFill>
          <a:blip r:embed="rId8"/>
          <a:stretch>
            <a:fillRect/>
          </a:stretch>
        </p:blipFill>
        <p:spPr>
          <a:xfrm>
            <a:off x="8861663" y="1133241"/>
            <a:ext cx="3193504" cy="559546"/>
          </a:xfrm>
          <a:prstGeom prst="rect">
            <a:avLst/>
          </a:prstGeom>
        </p:spPr>
      </p:pic>
      <p:graphicFrame>
        <p:nvGraphicFramePr>
          <p:cNvPr id="23" name="Gráfico 22">
            <a:extLst>
              <a:ext uri="{FF2B5EF4-FFF2-40B4-BE49-F238E27FC236}">
                <a16:creationId xmlns:a16="http://schemas.microsoft.com/office/drawing/2014/main" id="{A8558F69-F449-68E9-F012-3276A9859203}"/>
              </a:ext>
            </a:extLst>
          </p:cNvPr>
          <p:cNvGraphicFramePr>
            <a:graphicFrameLocks/>
          </p:cNvGraphicFramePr>
          <p:nvPr/>
        </p:nvGraphicFramePr>
        <p:xfrm>
          <a:off x="8507896" y="1750184"/>
          <a:ext cx="3626903" cy="2101522"/>
        </p:xfrm>
        <a:graphic>
          <a:graphicData uri="http://schemas.openxmlformats.org/drawingml/2006/chart">
            <c:chart xmlns:c="http://schemas.openxmlformats.org/drawingml/2006/chart" xmlns:r="http://schemas.openxmlformats.org/officeDocument/2006/relationships" r:id="rId9"/>
          </a:graphicData>
        </a:graphic>
      </p:graphicFrame>
      <p:sp>
        <p:nvSpPr>
          <p:cNvPr id="24" name="CuadroTexto 23">
            <a:extLst>
              <a:ext uri="{FF2B5EF4-FFF2-40B4-BE49-F238E27FC236}">
                <a16:creationId xmlns:a16="http://schemas.microsoft.com/office/drawing/2014/main" id="{F68B4754-D2A3-E991-DBCF-9A01D0B39BD6}"/>
              </a:ext>
            </a:extLst>
          </p:cNvPr>
          <p:cNvSpPr txBox="1"/>
          <p:nvPr/>
        </p:nvSpPr>
        <p:spPr>
          <a:xfrm>
            <a:off x="8861663" y="857692"/>
            <a:ext cx="317426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rPr>
              <a:t>Distribución empleos por tipo de vinculación</a:t>
            </a:r>
            <a:endParaRPr kumimoji="0" lang="es-C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76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637971" y="2884789"/>
            <a:ext cx="6965988" cy="1350445"/>
          </a:xfrm>
        </p:spPr>
        <p:txBody>
          <a:bodyPr>
            <a:normAutofit fontScale="90000"/>
          </a:bodyPr>
          <a:lstStyle/>
          <a:p>
            <a:r>
              <a:rPr lang="es-CO" sz="4800" b="1" dirty="0">
                <a:solidFill>
                  <a:schemeClr val="bg1"/>
                </a:solidFill>
                <a:latin typeface="Helvetica" pitchFamily="2" charset="0"/>
              </a:rPr>
              <a:t>Primer comité Institucional de Gestión y Desempeño</a:t>
            </a:r>
          </a:p>
        </p:txBody>
      </p:sp>
      <p:sp>
        <p:nvSpPr>
          <p:cNvPr id="2" name="Rectángulo 1">
            <a:extLst>
              <a:ext uri="{FF2B5EF4-FFF2-40B4-BE49-F238E27FC236}">
                <a16:creationId xmlns:a16="http://schemas.microsoft.com/office/drawing/2014/main" id="{03BC9F8C-475D-C281-F6D1-C60763A5CA2E}"/>
              </a:ext>
            </a:extLst>
          </p:cNvPr>
          <p:cNvSpPr/>
          <p:nvPr/>
        </p:nvSpPr>
        <p:spPr>
          <a:xfrm>
            <a:off x="7411453" y="5763127"/>
            <a:ext cx="1515979" cy="8662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200" b="1" dirty="0">
                <a:latin typeface="ADLaM Display" panose="02010000000000000000" pitchFamily="2" charset="0"/>
                <a:ea typeface="ADLaM Display" panose="02010000000000000000" pitchFamily="2" charset="0"/>
                <a:cs typeface="ADLaM Display" panose="02010000000000000000" pitchFamily="2" charset="0"/>
              </a:rPr>
              <a:t>ENERO </a:t>
            </a:r>
            <a:r>
              <a:rPr lang="es-CO" sz="2000" b="1" dirty="0">
                <a:latin typeface="ADLaM Display" panose="02010000000000000000" pitchFamily="2" charset="0"/>
                <a:ea typeface="ADLaM Display" panose="02010000000000000000" pitchFamily="2" charset="0"/>
                <a:cs typeface="ADLaM Display" panose="02010000000000000000" pitchFamily="2" charset="0"/>
              </a:rPr>
              <a:t>2024</a:t>
            </a:r>
          </a:p>
        </p:txBody>
      </p:sp>
      <p:sp>
        <p:nvSpPr>
          <p:cNvPr id="6" name="Rectángulo 5">
            <a:extLst>
              <a:ext uri="{FF2B5EF4-FFF2-40B4-BE49-F238E27FC236}">
                <a16:creationId xmlns:a16="http://schemas.microsoft.com/office/drawing/2014/main" id="{C48F00DF-DFE4-0BE8-86D3-489E3E018D4C}"/>
              </a:ext>
            </a:extLst>
          </p:cNvPr>
          <p:cNvSpPr/>
          <p:nvPr/>
        </p:nvSpPr>
        <p:spPr>
          <a:xfrm>
            <a:off x="321634" y="408083"/>
            <a:ext cx="3977411" cy="96078"/>
          </a:xfrm>
          <a:prstGeom prst="rect">
            <a:avLst/>
          </a:prstGeom>
          <a:solidFill>
            <a:schemeClr val="bg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400"/>
          </a:p>
        </p:txBody>
      </p:sp>
      <p:sp>
        <p:nvSpPr>
          <p:cNvPr id="7" name="Rectángulo 6">
            <a:extLst>
              <a:ext uri="{FF2B5EF4-FFF2-40B4-BE49-F238E27FC236}">
                <a16:creationId xmlns:a16="http://schemas.microsoft.com/office/drawing/2014/main" id="{90770ADB-784A-D507-3FB5-342F5A686CC9}"/>
              </a:ext>
            </a:extLst>
          </p:cNvPr>
          <p:cNvSpPr/>
          <p:nvPr/>
        </p:nvSpPr>
        <p:spPr>
          <a:xfrm>
            <a:off x="633870" y="504161"/>
            <a:ext cx="3977411" cy="96078"/>
          </a:xfrm>
          <a:prstGeom prst="rect">
            <a:avLst/>
          </a:prstGeom>
          <a:solidFill>
            <a:schemeClr val="accent4"/>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400" dirty="0"/>
          </a:p>
        </p:txBody>
      </p:sp>
      <p:sp>
        <p:nvSpPr>
          <p:cNvPr id="8" name="CuadroTexto 7">
            <a:extLst>
              <a:ext uri="{FF2B5EF4-FFF2-40B4-BE49-F238E27FC236}">
                <a16:creationId xmlns:a16="http://schemas.microsoft.com/office/drawing/2014/main" id="{5E7BF31D-DE87-32DF-81F9-2A7B4DB95055}"/>
              </a:ext>
            </a:extLst>
          </p:cNvPr>
          <p:cNvSpPr txBox="1"/>
          <p:nvPr/>
        </p:nvSpPr>
        <p:spPr>
          <a:xfrm>
            <a:off x="180933" y="86790"/>
            <a:ext cx="6821907" cy="307777"/>
          </a:xfrm>
          <a:prstGeom prst="rect">
            <a:avLst/>
          </a:prstGeom>
          <a:noFill/>
        </p:spPr>
        <p:txBody>
          <a:bodyPr wrap="square" rtlCol="0">
            <a:spAutoFit/>
          </a:bodyPr>
          <a:lstStyle/>
          <a:p>
            <a:r>
              <a:rPr lang="es-CO" sz="1400" b="1" dirty="0">
                <a:solidFill>
                  <a:schemeClr val="bg1"/>
                </a:solidFill>
              </a:rPr>
              <a:t>Oficina Asesora De Planeación Y Prospectiva</a:t>
            </a:r>
          </a:p>
        </p:txBody>
      </p:sp>
    </p:spTree>
    <p:extLst>
      <p:ext uri="{BB962C8B-B14F-4D97-AF65-F5344CB8AC3E}">
        <p14:creationId xmlns:p14="http://schemas.microsoft.com/office/powerpoint/2010/main" val="148297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grpSp>
        <p:nvGrpSpPr>
          <p:cNvPr id="2" name="Grupo 1">
            <a:extLst>
              <a:ext uri="{FF2B5EF4-FFF2-40B4-BE49-F238E27FC236}">
                <a16:creationId xmlns:a16="http://schemas.microsoft.com/office/drawing/2014/main" id="{C369182E-1E30-5360-F068-20CFE3CA3895}"/>
              </a:ext>
            </a:extLst>
          </p:cNvPr>
          <p:cNvGrpSpPr/>
          <p:nvPr/>
        </p:nvGrpSpPr>
        <p:grpSpPr>
          <a:xfrm>
            <a:off x="2210513" y="2689851"/>
            <a:ext cx="7313682" cy="1558853"/>
            <a:chOff x="3609474" y="1832799"/>
            <a:chExt cx="3862689" cy="609546"/>
          </a:xfrm>
          <a:solidFill>
            <a:schemeClr val="accent4">
              <a:lumMod val="40000"/>
              <a:lumOff val="60000"/>
            </a:schemeClr>
          </a:solidFill>
        </p:grpSpPr>
        <p:sp>
          <p:nvSpPr>
            <p:cNvPr id="3" name="Rectángulo 2">
              <a:extLst>
                <a:ext uri="{FF2B5EF4-FFF2-40B4-BE49-F238E27FC236}">
                  <a16:creationId xmlns:a16="http://schemas.microsoft.com/office/drawing/2014/main" id="{DFFB5EDF-693F-09B7-7D9A-01158BD2B431}"/>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5" name="Rectángulo 4">
              <a:extLst>
                <a:ext uri="{FF2B5EF4-FFF2-40B4-BE49-F238E27FC236}">
                  <a16:creationId xmlns:a16="http://schemas.microsoft.com/office/drawing/2014/main" id="{DD8A9B9A-D96F-6A21-3982-05C93840DC38}"/>
                </a:ext>
              </a:extLst>
            </p:cNvPr>
            <p:cNvSpPr/>
            <p:nvPr/>
          </p:nvSpPr>
          <p:spPr>
            <a:xfrm>
              <a:off x="4891819" y="1838705"/>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6" name="Rectángulo 5">
              <a:extLst>
                <a:ext uri="{FF2B5EF4-FFF2-40B4-BE49-F238E27FC236}">
                  <a16:creationId xmlns:a16="http://schemas.microsoft.com/office/drawing/2014/main" id="{8A669F15-4BE0-B76D-8868-264B0B576DCC}"/>
                </a:ext>
              </a:extLst>
            </p:cNvPr>
            <p:cNvSpPr/>
            <p:nvPr/>
          </p:nvSpPr>
          <p:spPr>
            <a:xfrm>
              <a:off x="6204837" y="1844002"/>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7" name="Grupo 6">
            <a:extLst>
              <a:ext uri="{FF2B5EF4-FFF2-40B4-BE49-F238E27FC236}">
                <a16:creationId xmlns:a16="http://schemas.microsoft.com/office/drawing/2014/main" id="{40FE278A-2688-800A-EA8A-C1280B2888EE}"/>
              </a:ext>
            </a:extLst>
          </p:cNvPr>
          <p:cNvGrpSpPr/>
          <p:nvPr/>
        </p:nvGrpSpPr>
        <p:grpSpPr>
          <a:xfrm>
            <a:off x="2229810" y="3429000"/>
            <a:ext cx="7330840" cy="819704"/>
            <a:chOff x="3609474" y="1832799"/>
            <a:chExt cx="3871751" cy="610655"/>
          </a:xfrm>
        </p:grpSpPr>
        <p:sp>
          <p:nvSpPr>
            <p:cNvPr id="8" name="Rectángulo 7">
              <a:extLst>
                <a:ext uri="{FF2B5EF4-FFF2-40B4-BE49-F238E27FC236}">
                  <a16:creationId xmlns:a16="http://schemas.microsoft.com/office/drawing/2014/main" id="{2AC3E622-800B-DFBB-5036-BA5D1353CD82}"/>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3DDF9F18-3E97-6D19-CD39-19D99B158D35}"/>
                </a:ext>
              </a:extLst>
            </p:cNvPr>
            <p:cNvSpPr/>
            <p:nvPr/>
          </p:nvSpPr>
          <p:spPr>
            <a:xfrm>
              <a:off x="4903273" y="1843556"/>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0" name="Rectángulo 9">
              <a:extLst>
                <a:ext uri="{FF2B5EF4-FFF2-40B4-BE49-F238E27FC236}">
                  <a16:creationId xmlns:a16="http://schemas.microsoft.com/office/drawing/2014/main" id="{DD095E78-CEEF-B57C-7248-12E8AE057383}"/>
                </a:ext>
              </a:extLst>
            </p:cNvPr>
            <p:cNvSpPr/>
            <p:nvPr/>
          </p:nvSpPr>
          <p:spPr>
            <a:xfrm>
              <a:off x="6213899" y="1845111"/>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11" name="Grupo 10">
            <a:extLst>
              <a:ext uri="{FF2B5EF4-FFF2-40B4-BE49-F238E27FC236}">
                <a16:creationId xmlns:a16="http://schemas.microsoft.com/office/drawing/2014/main" id="{796432A0-2F48-1037-D794-C3062A3651D8}"/>
              </a:ext>
            </a:extLst>
          </p:cNvPr>
          <p:cNvGrpSpPr/>
          <p:nvPr/>
        </p:nvGrpSpPr>
        <p:grpSpPr>
          <a:xfrm>
            <a:off x="1555222" y="3467390"/>
            <a:ext cx="790457" cy="681571"/>
            <a:chOff x="3129305" y="1768771"/>
            <a:chExt cx="678143" cy="678143"/>
          </a:xfrm>
          <a:solidFill>
            <a:schemeClr val="accent4"/>
          </a:solidFill>
        </p:grpSpPr>
        <p:sp>
          <p:nvSpPr>
            <p:cNvPr id="12" name="Elipse 11">
              <a:extLst>
                <a:ext uri="{FF2B5EF4-FFF2-40B4-BE49-F238E27FC236}">
                  <a16:creationId xmlns:a16="http://schemas.microsoft.com/office/drawing/2014/main" id="{03DD537B-9A80-D1C0-4C98-67B1803BDF79}"/>
                </a:ext>
              </a:extLst>
            </p:cNvPr>
            <p:cNvSpPr/>
            <p:nvPr/>
          </p:nvSpPr>
          <p:spPr>
            <a:xfrm>
              <a:off x="3129305" y="1768771"/>
              <a:ext cx="678143" cy="678143"/>
            </a:xfrm>
            <a:prstGeom prst="ellipse">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Google Shape;476;p17">
              <a:extLst>
                <a:ext uri="{FF2B5EF4-FFF2-40B4-BE49-F238E27FC236}">
                  <a16:creationId xmlns:a16="http://schemas.microsoft.com/office/drawing/2014/main" id="{D7E870AA-9442-3DDD-5FC7-D1BA4A42DEBC}"/>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2</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14" name="Rectángulo 13">
            <a:extLst>
              <a:ext uri="{FF2B5EF4-FFF2-40B4-BE49-F238E27FC236}">
                <a16:creationId xmlns:a16="http://schemas.microsoft.com/office/drawing/2014/main" id="{A5069FE2-124C-80DB-C900-1F1DF989402B}"/>
              </a:ext>
            </a:extLst>
          </p:cNvPr>
          <p:cNvSpPr/>
          <p:nvPr/>
        </p:nvSpPr>
        <p:spPr>
          <a:xfrm>
            <a:off x="4622406" y="2098243"/>
            <a:ext cx="2418702" cy="537179"/>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ángulo 14">
            <a:extLst>
              <a:ext uri="{FF2B5EF4-FFF2-40B4-BE49-F238E27FC236}">
                <a16:creationId xmlns:a16="http://schemas.microsoft.com/office/drawing/2014/main" id="{BAA974F4-B1B1-9638-00B4-1306DCCBDAF2}"/>
              </a:ext>
            </a:extLst>
          </p:cNvPr>
          <p:cNvSpPr/>
          <p:nvPr/>
        </p:nvSpPr>
        <p:spPr>
          <a:xfrm>
            <a:off x="7124619" y="2087079"/>
            <a:ext cx="2399577" cy="537180"/>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upo 15">
            <a:extLst>
              <a:ext uri="{FF2B5EF4-FFF2-40B4-BE49-F238E27FC236}">
                <a16:creationId xmlns:a16="http://schemas.microsoft.com/office/drawing/2014/main" id="{27870469-BEE0-9F35-8034-CDA4A7D7A8D9}"/>
              </a:ext>
            </a:extLst>
          </p:cNvPr>
          <p:cNvGrpSpPr/>
          <p:nvPr/>
        </p:nvGrpSpPr>
        <p:grpSpPr>
          <a:xfrm>
            <a:off x="1526618" y="2648973"/>
            <a:ext cx="790457" cy="729486"/>
            <a:chOff x="3129305" y="1768771"/>
            <a:chExt cx="678143" cy="678143"/>
          </a:xfrm>
          <a:solidFill>
            <a:srgbClr val="C49E41"/>
          </a:solidFill>
        </p:grpSpPr>
        <p:sp>
          <p:nvSpPr>
            <p:cNvPr id="17" name="Elipse 16">
              <a:extLst>
                <a:ext uri="{FF2B5EF4-FFF2-40B4-BE49-F238E27FC236}">
                  <a16:creationId xmlns:a16="http://schemas.microsoft.com/office/drawing/2014/main" id="{B9C5FF49-38A6-C9D8-3537-1CA8C946D8E3}"/>
                </a:ext>
              </a:extLst>
            </p:cNvPr>
            <p:cNvSpPr/>
            <p:nvPr/>
          </p:nvSpPr>
          <p:spPr>
            <a:xfrm>
              <a:off x="3129305" y="1768771"/>
              <a:ext cx="678143" cy="678143"/>
            </a:xfrm>
            <a:prstGeom prst="ellipse">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Google Shape;476;p17">
              <a:extLst>
                <a:ext uri="{FF2B5EF4-FFF2-40B4-BE49-F238E27FC236}">
                  <a16:creationId xmlns:a16="http://schemas.microsoft.com/office/drawing/2014/main" id="{6868F0B9-905A-5AC5-D4A3-AE3DA6DFAD3C}"/>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1</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19" name="TextBox 2">
            <a:extLst>
              <a:ext uri="{FF2B5EF4-FFF2-40B4-BE49-F238E27FC236}">
                <a16:creationId xmlns:a16="http://schemas.microsoft.com/office/drawing/2014/main" id="{60E8D065-0047-943C-FEF6-95256CBA5249}"/>
              </a:ext>
            </a:extLst>
          </p:cNvPr>
          <p:cNvSpPr txBox="1"/>
          <p:nvPr/>
        </p:nvSpPr>
        <p:spPr>
          <a:xfrm>
            <a:off x="4784233" y="2155614"/>
            <a:ext cx="1990026" cy="400110"/>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100" normalizeH="0" baseline="0" noProof="0" dirty="0" err="1">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Fecha</a:t>
            </a:r>
            <a:endParaRPr kumimoji="0" lang="en-US" sz="20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Box 2">
            <a:extLst>
              <a:ext uri="{FF2B5EF4-FFF2-40B4-BE49-F238E27FC236}">
                <a16:creationId xmlns:a16="http://schemas.microsoft.com/office/drawing/2014/main" id="{44F70AC1-8DAB-7BCC-15C6-3A71CCA83080}"/>
              </a:ext>
            </a:extLst>
          </p:cNvPr>
          <p:cNvSpPr txBox="1"/>
          <p:nvPr/>
        </p:nvSpPr>
        <p:spPr>
          <a:xfrm>
            <a:off x="7412648" y="2111110"/>
            <a:ext cx="1990026" cy="461665"/>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00" normalizeH="0" baseline="0" noProof="0" dirty="0" err="1">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Producto</a:t>
            </a:r>
            <a:endParaRPr kumimoji="0" lang="en-US" sz="24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Subtitle 2">
            <a:extLst>
              <a:ext uri="{FF2B5EF4-FFF2-40B4-BE49-F238E27FC236}">
                <a16:creationId xmlns:a16="http://schemas.microsoft.com/office/drawing/2014/main" id="{529DEEEB-CAF7-732B-8FCE-C91806C1DA99}"/>
              </a:ext>
            </a:extLst>
          </p:cNvPr>
          <p:cNvSpPr txBox="1">
            <a:spLocks/>
          </p:cNvSpPr>
          <p:nvPr/>
        </p:nvSpPr>
        <p:spPr>
          <a:xfrm>
            <a:off x="4846904" y="2860010"/>
            <a:ext cx="1890941" cy="36933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s-ES" sz="18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31/03/2024</a:t>
            </a:r>
          </a:p>
        </p:txBody>
      </p:sp>
      <p:sp>
        <p:nvSpPr>
          <p:cNvPr id="22" name="Subtitle 2">
            <a:extLst>
              <a:ext uri="{FF2B5EF4-FFF2-40B4-BE49-F238E27FC236}">
                <a16:creationId xmlns:a16="http://schemas.microsoft.com/office/drawing/2014/main" id="{5917288F-20AE-D992-21F9-2EF6092675B5}"/>
              </a:ext>
            </a:extLst>
          </p:cNvPr>
          <p:cNvSpPr txBox="1">
            <a:spLocks/>
          </p:cNvSpPr>
          <p:nvPr/>
        </p:nvSpPr>
        <p:spPr>
          <a:xfrm>
            <a:off x="7139400" y="2730237"/>
            <a:ext cx="2442921" cy="64633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8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Caracterización planta de personal</a:t>
            </a:r>
          </a:p>
        </p:txBody>
      </p:sp>
      <p:sp>
        <p:nvSpPr>
          <p:cNvPr id="23" name="Subtitle 2">
            <a:extLst>
              <a:ext uri="{FF2B5EF4-FFF2-40B4-BE49-F238E27FC236}">
                <a16:creationId xmlns:a16="http://schemas.microsoft.com/office/drawing/2014/main" id="{63E96545-2EAB-810F-52ED-CF5EA875F996}"/>
              </a:ext>
            </a:extLst>
          </p:cNvPr>
          <p:cNvSpPr txBox="1">
            <a:spLocks/>
          </p:cNvSpPr>
          <p:nvPr/>
        </p:nvSpPr>
        <p:spPr>
          <a:xfrm>
            <a:off x="2517974" y="2820133"/>
            <a:ext cx="1891216" cy="52322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400" b="1"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Caracterizar la planta de personal</a:t>
            </a:r>
          </a:p>
        </p:txBody>
      </p:sp>
      <p:sp>
        <p:nvSpPr>
          <p:cNvPr id="24" name="Subtitle 2">
            <a:extLst>
              <a:ext uri="{FF2B5EF4-FFF2-40B4-BE49-F238E27FC236}">
                <a16:creationId xmlns:a16="http://schemas.microsoft.com/office/drawing/2014/main" id="{811A1C22-8059-412B-45D1-5F8D5A2D8576}"/>
              </a:ext>
            </a:extLst>
          </p:cNvPr>
          <p:cNvSpPr txBox="1">
            <a:spLocks/>
          </p:cNvSpPr>
          <p:nvPr/>
        </p:nvSpPr>
        <p:spPr>
          <a:xfrm>
            <a:off x="2461549" y="3474336"/>
            <a:ext cx="1947641" cy="73866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400" b="1"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Actualización mensual del estado de las vacantes</a:t>
            </a:r>
          </a:p>
        </p:txBody>
      </p:sp>
      <p:sp>
        <p:nvSpPr>
          <p:cNvPr id="25" name="Subtitle 2">
            <a:extLst>
              <a:ext uri="{FF2B5EF4-FFF2-40B4-BE49-F238E27FC236}">
                <a16:creationId xmlns:a16="http://schemas.microsoft.com/office/drawing/2014/main" id="{B254679D-88FD-2A80-E361-CA84509C5675}"/>
              </a:ext>
            </a:extLst>
          </p:cNvPr>
          <p:cNvSpPr txBox="1">
            <a:spLocks/>
          </p:cNvSpPr>
          <p:nvPr/>
        </p:nvSpPr>
        <p:spPr>
          <a:xfrm>
            <a:off x="7192368" y="3502630"/>
            <a:ext cx="2534220" cy="64633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8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Identificación de vacantes</a:t>
            </a:r>
          </a:p>
        </p:txBody>
      </p:sp>
      <p:sp>
        <p:nvSpPr>
          <p:cNvPr id="26" name="Subtitle 2">
            <a:extLst>
              <a:ext uri="{FF2B5EF4-FFF2-40B4-BE49-F238E27FC236}">
                <a16:creationId xmlns:a16="http://schemas.microsoft.com/office/drawing/2014/main" id="{65565BE7-CA47-6F8A-BD1A-0D5EF760B25B}"/>
              </a:ext>
            </a:extLst>
          </p:cNvPr>
          <p:cNvSpPr txBox="1">
            <a:spLocks/>
          </p:cNvSpPr>
          <p:nvPr/>
        </p:nvSpPr>
        <p:spPr>
          <a:xfrm>
            <a:off x="4833775" y="3598690"/>
            <a:ext cx="1890941" cy="36933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s-ES" sz="18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31/03/2024</a:t>
            </a:r>
          </a:p>
        </p:txBody>
      </p:sp>
      <p:sp>
        <p:nvSpPr>
          <p:cNvPr id="27" name="4 CuadroTexto">
            <a:extLst>
              <a:ext uri="{FF2B5EF4-FFF2-40B4-BE49-F238E27FC236}">
                <a16:creationId xmlns:a16="http://schemas.microsoft.com/office/drawing/2014/main" id="{487422DB-98D0-5711-2DC5-161CBCDBAF73}"/>
              </a:ext>
            </a:extLst>
          </p:cNvPr>
          <p:cNvSpPr txBox="1"/>
          <p:nvPr/>
        </p:nvSpPr>
        <p:spPr>
          <a:xfrm>
            <a:off x="2913913" y="656368"/>
            <a:ext cx="6364173" cy="369332"/>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Actividades 2024</a:t>
            </a:r>
            <a:endParaRPr kumimoji="0" lang="es-CO" sz="1800" b="1" i="0" u="none" strike="noStrike" kern="1200" cap="none" spc="0" normalizeH="0" baseline="0" noProof="0" dirty="0">
              <a:ln>
                <a:noFill/>
              </a:ln>
              <a:solidFill>
                <a:prstClr val="white"/>
              </a:solidFill>
              <a:effectLst/>
              <a:uLnTx/>
              <a:uFillTx/>
              <a:latin typeface="Calibri (Cuerpo)"/>
              <a:ea typeface="+mn-ea"/>
              <a:cs typeface="+mn-cs"/>
            </a:endParaRPr>
          </a:p>
        </p:txBody>
      </p:sp>
    </p:spTree>
    <p:extLst>
      <p:ext uri="{BB962C8B-B14F-4D97-AF65-F5344CB8AC3E}">
        <p14:creationId xmlns:p14="http://schemas.microsoft.com/office/powerpoint/2010/main" val="2573354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4 CuadroTexto">
            <a:extLst>
              <a:ext uri="{FF2B5EF4-FFF2-40B4-BE49-F238E27FC236}">
                <a16:creationId xmlns:a16="http://schemas.microsoft.com/office/drawing/2014/main" id="{7A9AE38A-60D9-E776-A564-978B0A525B34}"/>
              </a:ext>
            </a:extLst>
          </p:cNvPr>
          <p:cNvSpPr txBox="1"/>
          <p:nvPr/>
        </p:nvSpPr>
        <p:spPr>
          <a:xfrm>
            <a:off x="2481652" y="418922"/>
            <a:ext cx="6364173" cy="369332"/>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2.4 Plan Institucional de capacitación</a:t>
            </a:r>
          </a:p>
        </p:txBody>
      </p:sp>
      <p:sp>
        <p:nvSpPr>
          <p:cNvPr id="3" name="5 Rectángulo">
            <a:extLst>
              <a:ext uri="{FF2B5EF4-FFF2-40B4-BE49-F238E27FC236}">
                <a16:creationId xmlns:a16="http://schemas.microsoft.com/office/drawing/2014/main" id="{BD49E4CC-D16E-4C87-1EFB-AF43B4F818E4}"/>
              </a:ext>
            </a:extLst>
          </p:cNvPr>
          <p:cNvSpPr/>
          <p:nvPr/>
        </p:nvSpPr>
        <p:spPr>
          <a:xfrm>
            <a:off x="2595053" y="1471259"/>
            <a:ext cx="3951985" cy="1726173"/>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OBJETIVO</a:t>
            </a: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200" b="0" i="0" u="none" strike="noStrike" kern="1200" cap="none" spc="0" normalizeH="0" baseline="0" noProof="0" dirty="0">
                <a:ln>
                  <a:noFill/>
                </a:ln>
                <a:solidFill>
                  <a:prstClr val="black"/>
                </a:solidFill>
                <a:effectLst/>
                <a:uLnTx/>
                <a:uFillTx/>
                <a:latin typeface="Calibri (Cuerpo)"/>
                <a:ea typeface="+mn-ea"/>
                <a:cs typeface="+mn-cs"/>
              </a:rPr>
              <a:t>Contribuir al proceso de formación y capacitación enfocado a la mejora continua del desempeño individual e institucional, la consolidación de una cultura organizacional, a través del desarrollo y fortalecimiento de las competencias laborales en los funcionarios del Ministerio de Agricultura y Desarrollo Rural. </a:t>
            </a:r>
          </a:p>
        </p:txBody>
      </p:sp>
      <p:sp>
        <p:nvSpPr>
          <p:cNvPr id="5" name="18 Rectángulo">
            <a:extLst>
              <a:ext uri="{FF2B5EF4-FFF2-40B4-BE49-F238E27FC236}">
                <a16:creationId xmlns:a16="http://schemas.microsoft.com/office/drawing/2014/main" id="{DB056127-4DA6-0F51-34C5-7A0156BA2E49}"/>
              </a:ext>
            </a:extLst>
          </p:cNvPr>
          <p:cNvSpPr/>
          <p:nvPr/>
        </p:nvSpPr>
        <p:spPr>
          <a:xfrm>
            <a:off x="2595052" y="5023294"/>
            <a:ext cx="3926861"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HORIZONTE DE IMPLEMENTACIÓN: </a:t>
            </a:r>
            <a:r>
              <a:rPr kumimoji="0" lang="es-CO" sz="1400" b="0" i="0" u="none" strike="noStrike" kern="1200" cap="none" spc="0" normalizeH="0" baseline="0" noProof="0" dirty="0">
                <a:ln>
                  <a:noFill/>
                </a:ln>
                <a:solidFill>
                  <a:prstClr val="black"/>
                </a:solidFill>
                <a:effectLst/>
                <a:uLnTx/>
                <a:uFillTx/>
                <a:latin typeface="Calibri (Cuerpo)"/>
                <a:ea typeface="+mn-ea"/>
                <a:cs typeface="+mn-cs"/>
              </a:rPr>
              <a:t>31-12-2024</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6" name="6 Rectángulo">
            <a:extLst>
              <a:ext uri="{FF2B5EF4-FFF2-40B4-BE49-F238E27FC236}">
                <a16:creationId xmlns:a16="http://schemas.microsoft.com/office/drawing/2014/main" id="{EE851F15-1878-A91D-159C-745ABC33BB59}"/>
              </a:ext>
            </a:extLst>
          </p:cNvPr>
          <p:cNvSpPr/>
          <p:nvPr/>
        </p:nvSpPr>
        <p:spPr>
          <a:xfrm>
            <a:off x="2595053" y="3658945"/>
            <a:ext cx="3926861" cy="1249399"/>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1" i="0" u="none" strike="noStrike" kern="1200" cap="none" spc="0" normalizeH="0" baseline="0" noProof="0" dirty="0">
                <a:ln>
                  <a:noFill/>
                </a:ln>
                <a:solidFill>
                  <a:srgbClr val="C49E41"/>
                </a:solidFill>
                <a:effectLst/>
                <a:uLnTx/>
                <a:uFillTx/>
                <a:latin typeface="Calibri (Cuerpo)"/>
                <a:ea typeface="+mn-ea"/>
                <a:cs typeface="+mn-cs"/>
              </a:rPr>
              <a:t>MARCO NORMATIVO</a:t>
            </a:r>
          </a:p>
          <a:p>
            <a:pPr marL="171450" marR="0" lvl="0" indent="-171450" algn="l"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r>
              <a:rPr kumimoji="0" lang="es-CO"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Ley 489 de 1998</a:t>
            </a:r>
            <a:endParaRPr kumimoji="0" lang="es-CO"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r>
              <a:rPr kumimoji="0" lang="es-CO" sz="10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Decreto Ley 1567 </a:t>
            </a:r>
            <a:r>
              <a:rPr kumimoji="0" lang="es-CO" sz="1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de 1998</a:t>
            </a:r>
            <a:r>
              <a:rPr kumimoji="0" lang="es-CO"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r>
              <a:rPr kumimoji="0" lang="es-CO"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Ley 734 de 2002, Art</a:t>
            </a:r>
            <a:r>
              <a:rPr kumimoji="0" lang="es-CO"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33</a:t>
            </a:r>
            <a:r>
              <a:rPr kumimoji="0" lang="es-CO"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numeral 3 y Art. 34, numeral 40. </a:t>
            </a:r>
          </a:p>
          <a:p>
            <a:pPr marL="171450" marR="0" lvl="0" indent="-171450" algn="l"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r>
              <a:rPr kumimoji="0" lang="es-CO" sz="1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Ley 909 de 2004.</a:t>
            </a:r>
          </a:p>
          <a:p>
            <a:pPr marL="171450" marR="0" lvl="0" indent="-171450" algn="l"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r>
              <a:rPr kumimoji="0" lang="es-CO" sz="1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Ley 1064 de 2006- Decreto 1083 de 2015</a:t>
            </a:r>
          </a:p>
          <a:p>
            <a:pPr marL="171450" marR="0" lvl="0" indent="-171450" algn="l"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r>
              <a:rPr kumimoji="0" lang="es-CO" sz="1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Decreto Ley 894 de 2017 </a:t>
            </a:r>
          </a:p>
          <a:p>
            <a:pPr marL="171450" marR="0" lvl="0" indent="-171450" algn="l"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r>
              <a:rPr kumimoji="0" lang="es-CO" sz="1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Ley 2294 de 2023</a:t>
            </a:r>
          </a:p>
          <a:p>
            <a:pPr marL="171450" marR="0" lvl="0" indent="-171450" algn="l"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r>
              <a:rPr kumimoji="0" lang="es-CO" sz="1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Ley 1960 de 2019</a:t>
            </a:r>
            <a:endParaRPr kumimoji="0" lang="es-CO"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7" name="23 Rectángulo">
            <a:extLst>
              <a:ext uri="{FF2B5EF4-FFF2-40B4-BE49-F238E27FC236}">
                <a16:creationId xmlns:a16="http://schemas.microsoft.com/office/drawing/2014/main" id="{9F992DFC-C5BF-FE67-D27F-CCF18F6797AA}"/>
              </a:ext>
            </a:extLst>
          </p:cNvPr>
          <p:cNvSpPr/>
          <p:nvPr/>
        </p:nvSpPr>
        <p:spPr>
          <a:xfrm>
            <a:off x="6674811" y="1472882"/>
            <a:ext cx="5118220" cy="4901414"/>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tIns="542400" rtlCol="0" anchor="ctr"/>
          <a:lstStyle/>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3AAAD2"/>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Arial" panose="020B0604020202020204" pitchFamily="34" charset="0"/>
              <a:buChar char="•"/>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just" defTabSz="914400" rtl="0" eaLnBrk="1" fontAlgn="auto" latinLnBrk="0" hangingPunct="1">
              <a:lnSpc>
                <a:spcPct val="100000"/>
              </a:lnSpc>
              <a:spcBef>
                <a:spcPts val="0"/>
              </a:spcBef>
              <a:spcAft>
                <a:spcPts val="0"/>
              </a:spcAft>
              <a:buClr>
                <a:srgbClr val="A5A5A5">
                  <a:lumMod val="75000"/>
                </a:srgbClr>
              </a:buClr>
              <a:buSzTx/>
              <a:buFont typeface="Wingdings" pitchFamily="2" charset="2"/>
              <a:buChar char="§"/>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1" u="none" strike="noStrike" kern="1200" cap="none" spc="0" normalizeH="0" baseline="0" noProof="0" dirty="0">
              <a:ln>
                <a:noFill/>
              </a:ln>
              <a:solidFill>
                <a:prstClr val="black"/>
              </a:solidFill>
              <a:effectLst/>
              <a:uLnTx/>
              <a:uFillTx/>
              <a:latin typeface="Calibri (Cuerpo)"/>
              <a:ea typeface="+mn-ea"/>
              <a:cs typeface="+mn-cs"/>
            </a:endParaRPr>
          </a:p>
        </p:txBody>
      </p:sp>
      <p:sp>
        <p:nvSpPr>
          <p:cNvPr id="8" name="18 Rectángulo">
            <a:extLst>
              <a:ext uri="{FF2B5EF4-FFF2-40B4-BE49-F238E27FC236}">
                <a16:creationId xmlns:a16="http://schemas.microsoft.com/office/drawing/2014/main" id="{E649A225-B9EF-F47D-FBE7-32B942E7C1E7}"/>
              </a:ext>
            </a:extLst>
          </p:cNvPr>
          <p:cNvSpPr/>
          <p:nvPr/>
        </p:nvSpPr>
        <p:spPr>
          <a:xfrm>
            <a:off x="2595051" y="5742184"/>
            <a:ext cx="3926861"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PRESUPUESTO: </a:t>
            </a:r>
            <a:r>
              <a:rPr kumimoji="0" lang="es-CO" sz="1400" b="0" i="0" u="none" strike="noStrike" kern="1200" cap="none" spc="0" normalizeH="0" baseline="0" noProof="0" dirty="0">
                <a:ln>
                  <a:noFill/>
                </a:ln>
                <a:solidFill>
                  <a:prstClr val="black"/>
                </a:solidFill>
                <a:effectLst/>
                <a:uLnTx/>
                <a:uFillTx/>
                <a:latin typeface="Calibri (Cuerpo)"/>
                <a:ea typeface="+mn-ea"/>
                <a:cs typeface="+mn-cs"/>
              </a:rPr>
              <a:t>$18.000.000</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pic>
        <p:nvPicPr>
          <p:cNvPr id="9" name="Picture 2" descr="icono de línea de capital humano 14640421 Vector en Vecteezy">
            <a:extLst>
              <a:ext uri="{FF2B5EF4-FFF2-40B4-BE49-F238E27FC236}">
                <a16:creationId xmlns:a16="http://schemas.microsoft.com/office/drawing/2014/main" id="{50E51453-10D3-41EE-971E-BC24C05D4D85}"/>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23500" y="431791"/>
            <a:ext cx="975134" cy="97513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4356729A-ACB0-09A7-BAB0-65B97AEC99EF}"/>
              </a:ext>
            </a:extLst>
          </p:cNvPr>
          <p:cNvPicPr>
            <a:picLocks noChangeAspect="1"/>
          </p:cNvPicPr>
          <p:nvPr/>
        </p:nvPicPr>
        <p:blipFill>
          <a:blip r:embed="rId3"/>
          <a:stretch>
            <a:fillRect/>
          </a:stretch>
        </p:blipFill>
        <p:spPr>
          <a:xfrm>
            <a:off x="7025651" y="1781956"/>
            <a:ext cx="4514402" cy="4532459"/>
          </a:xfrm>
          <a:prstGeom prst="rect">
            <a:avLst/>
          </a:prstGeom>
        </p:spPr>
      </p:pic>
      <p:sp>
        <p:nvSpPr>
          <p:cNvPr id="11" name="3 CuadroTexto">
            <a:extLst>
              <a:ext uri="{FF2B5EF4-FFF2-40B4-BE49-F238E27FC236}">
                <a16:creationId xmlns:a16="http://schemas.microsoft.com/office/drawing/2014/main" id="{C3577E3F-12A2-0CE2-BB41-25637E79E157}"/>
              </a:ext>
            </a:extLst>
          </p:cNvPr>
          <p:cNvSpPr txBox="1"/>
          <p:nvPr/>
        </p:nvSpPr>
        <p:spPr>
          <a:xfrm>
            <a:off x="118855" y="3658945"/>
            <a:ext cx="2476198"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C49E41"/>
                </a:solidFill>
                <a:effectLst/>
                <a:uLnTx/>
                <a:uFillTx/>
                <a:latin typeface="Calibri (Cuerpo)"/>
                <a:ea typeface="+mn-ea"/>
                <a:cs typeface="+mn-cs"/>
              </a:rPr>
              <a:t>FLOR ALBA ROCHA 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C49E41"/>
                </a:solidFill>
                <a:effectLst/>
                <a:uLnTx/>
                <a:uFillTx/>
                <a:latin typeface="Calibri (Cuerpo)"/>
                <a:ea typeface="+mn-ea"/>
                <a:cs typeface="+mn-cs"/>
              </a:rPr>
              <a:t>RICARDO PEDRAZA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Cuerpo)"/>
                <a:ea typeface="+mn-ea"/>
                <a:cs typeface="+mn-cs"/>
              </a:rPr>
              <a:t>Oficina de Talento Humano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Cuerpo)"/>
                <a:ea typeface="+mn-ea"/>
                <a:cs typeface="+mn-cs"/>
              </a:rPr>
              <a:t>Apoyos </a:t>
            </a:r>
          </a:p>
        </p:txBody>
      </p:sp>
      <p:pic>
        <p:nvPicPr>
          <p:cNvPr id="12" name="Imagen 11">
            <a:extLst>
              <a:ext uri="{FF2B5EF4-FFF2-40B4-BE49-F238E27FC236}">
                <a16:creationId xmlns:a16="http://schemas.microsoft.com/office/drawing/2014/main" id="{7F026751-BAFC-07BD-9A41-FD7DF78BECDE}"/>
              </a:ext>
            </a:extLst>
          </p:cNvPr>
          <p:cNvPicPr>
            <a:picLocks noChangeAspect="1"/>
          </p:cNvPicPr>
          <p:nvPr/>
        </p:nvPicPr>
        <p:blipFill>
          <a:blip r:embed="rId4"/>
          <a:stretch>
            <a:fillRect/>
          </a:stretch>
        </p:blipFill>
        <p:spPr>
          <a:xfrm>
            <a:off x="1031258" y="2642548"/>
            <a:ext cx="1085182" cy="786452"/>
          </a:xfrm>
          <a:prstGeom prst="rect">
            <a:avLst/>
          </a:prstGeom>
        </p:spPr>
      </p:pic>
      <p:pic>
        <p:nvPicPr>
          <p:cNvPr id="13" name="Imagen 12">
            <a:extLst>
              <a:ext uri="{FF2B5EF4-FFF2-40B4-BE49-F238E27FC236}">
                <a16:creationId xmlns:a16="http://schemas.microsoft.com/office/drawing/2014/main" id="{847C4620-D234-B066-AD8B-03D68036E614}"/>
              </a:ext>
            </a:extLst>
          </p:cNvPr>
          <p:cNvPicPr>
            <a:picLocks noChangeAspect="1"/>
          </p:cNvPicPr>
          <p:nvPr/>
        </p:nvPicPr>
        <p:blipFill>
          <a:blip r:embed="rId5"/>
          <a:stretch>
            <a:fillRect/>
          </a:stretch>
        </p:blipFill>
        <p:spPr>
          <a:xfrm>
            <a:off x="1049548" y="1472882"/>
            <a:ext cx="1066892" cy="1097375"/>
          </a:xfrm>
          <a:prstGeom prst="rect">
            <a:avLst/>
          </a:prstGeom>
        </p:spPr>
      </p:pic>
    </p:spTree>
    <p:extLst>
      <p:ext uri="{BB962C8B-B14F-4D97-AF65-F5344CB8AC3E}">
        <p14:creationId xmlns:p14="http://schemas.microsoft.com/office/powerpoint/2010/main" val="1351270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grpSp>
        <p:nvGrpSpPr>
          <p:cNvPr id="2" name="Grupo 1">
            <a:extLst>
              <a:ext uri="{FF2B5EF4-FFF2-40B4-BE49-F238E27FC236}">
                <a16:creationId xmlns:a16="http://schemas.microsoft.com/office/drawing/2014/main" id="{2507CCD2-B379-F2CA-5D6A-38A7021846D7}"/>
              </a:ext>
            </a:extLst>
          </p:cNvPr>
          <p:cNvGrpSpPr/>
          <p:nvPr/>
        </p:nvGrpSpPr>
        <p:grpSpPr>
          <a:xfrm>
            <a:off x="2290373" y="1751175"/>
            <a:ext cx="8108413" cy="591020"/>
            <a:chOff x="3609474" y="1832799"/>
            <a:chExt cx="5066660" cy="598343"/>
          </a:xfrm>
          <a:solidFill>
            <a:schemeClr val="accent4">
              <a:lumMod val="40000"/>
              <a:lumOff val="60000"/>
            </a:schemeClr>
          </a:solidFill>
        </p:grpSpPr>
        <p:sp>
          <p:nvSpPr>
            <p:cNvPr id="3" name="Rectángulo 2">
              <a:extLst>
                <a:ext uri="{FF2B5EF4-FFF2-40B4-BE49-F238E27FC236}">
                  <a16:creationId xmlns:a16="http://schemas.microsoft.com/office/drawing/2014/main" id="{7D4FC97F-C6DC-8E37-F6EA-337D03FCE6C1}"/>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5" name="Rectángulo 4">
              <a:extLst>
                <a:ext uri="{FF2B5EF4-FFF2-40B4-BE49-F238E27FC236}">
                  <a16:creationId xmlns:a16="http://schemas.microsoft.com/office/drawing/2014/main" id="{0E4A6DF4-1BFE-57F3-2036-16BAB9DD0F11}"/>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6" name="Rectángulo 5">
              <a:extLst>
                <a:ext uri="{FF2B5EF4-FFF2-40B4-BE49-F238E27FC236}">
                  <a16:creationId xmlns:a16="http://schemas.microsoft.com/office/drawing/2014/main" id="{BCAF31B4-FF11-E96A-E520-FFF0246CE3C1}"/>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1D44C6B0-07F6-B151-7133-82201FB10A1E}"/>
                </a:ext>
              </a:extLst>
            </p:cNvPr>
            <p:cNvSpPr/>
            <p:nvPr/>
          </p:nvSpPr>
          <p:spPr>
            <a:xfrm>
              <a:off x="740880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8" name="Grupo 7">
            <a:extLst>
              <a:ext uri="{FF2B5EF4-FFF2-40B4-BE49-F238E27FC236}">
                <a16:creationId xmlns:a16="http://schemas.microsoft.com/office/drawing/2014/main" id="{1909BE2B-A2F5-13E9-600D-894608395F0D}"/>
              </a:ext>
            </a:extLst>
          </p:cNvPr>
          <p:cNvGrpSpPr/>
          <p:nvPr/>
        </p:nvGrpSpPr>
        <p:grpSpPr>
          <a:xfrm>
            <a:off x="2167265" y="2478716"/>
            <a:ext cx="8230218" cy="598343"/>
            <a:chOff x="3609474" y="1832799"/>
            <a:chExt cx="5066660" cy="598343"/>
          </a:xfrm>
        </p:grpSpPr>
        <p:sp>
          <p:nvSpPr>
            <p:cNvPr id="9" name="Rectángulo 8">
              <a:extLst>
                <a:ext uri="{FF2B5EF4-FFF2-40B4-BE49-F238E27FC236}">
                  <a16:creationId xmlns:a16="http://schemas.microsoft.com/office/drawing/2014/main" id="{78BC9427-4E36-2E67-AFEA-94E7FEEF6205}"/>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0" name="Rectángulo 9">
              <a:extLst>
                <a:ext uri="{FF2B5EF4-FFF2-40B4-BE49-F238E27FC236}">
                  <a16:creationId xmlns:a16="http://schemas.microsoft.com/office/drawing/2014/main" id="{7ABD10C1-0B83-41A4-F957-A50BC24456F3}"/>
                </a:ext>
              </a:extLst>
            </p:cNvPr>
            <p:cNvSpPr/>
            <p:nvPr/>
          </p:nvSpPr>
          <p:spPr>
            <a:xfrm>
              <a:off x="487547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1" name="Rectángulo 10">
              <a:extLst>
                <a:ext uri="{FF2B5EF4-FFF2-40B4-BE49-F238E27FC236}">
                  <a16:creationId xmlns:a16="http://schemas.microsoft.com/office/drawing/2014/main" id="{0E5AC3D2-F38A-55D1-A4D7-949AD1BBCBBD}"/>
                </a:ext>
              </a:extLst>
            </p:cNvPr>
            <p:cNvSpPr/>
            <p:nvPr/>
          </p:nvSpPr>
          <p:spPr>
            <a:xfrm>
              <a:off x="614280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2" name="Rectángulo 11">
              <a:extLst>
                <a:ext uri="{FF2B5EF4-FFF2-40B4-BE49-F238E27FC236}">
                  <a16:creationId xmlns:a16="http://schemas.microsoft.com/office/drawing/2014/main" id="{E315AA03-164F-29AC-66DB-90DCB50A5CD1}"/>
                </a:ext>
              </a:extLst>
            </p:cNvPr>
            <p:cNvSpPr/>
            <p:nvPr/>
          </p:nvSpPr>
          <p:spPr>
            <a:xfrm>
              <a:off x="740880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13" name="Grupo 12">
            <a:extLst>
              <a:ext uri="{FF2B5EF4-FFF2-40B4-BE49-F238E27FC236}">
                <a16:creationId xmlns:a16="http://schemas.microsoft.com/office/drawing/2014/main" id="{D8A418D7-5C5E-0230-32A9-10AE99473FC0}"/>
              </a:ext>
            </a:extLst>
          </p:cNvPr>
          <p:cNvGrpSpPr/>
          <p:nvPr/>
        </p:nvGrpSpPr>
        <p:grpSpPr>
          <a:xfrm>
            <a:off x="2167265" y="3240471"/>
            <a:ext cx="8230218" cy="598343"/>
            <a:chOff x="3609474" y="1832799"/>
            <a:chExt cx="5066660" cy="598343"/>
          </a:xfrm>
          <a:solidFill>
            <a:schemeClr val="accent4">
              <a:lumMod val="40000"/>
              <a:lumOff val="60000"/>
            </a:schemeClr>
          </a:solidFill>
        </p:grpSpPr>
        <p:sp>
          <p:nvSpPr>
            <p:cNvPr id="14" name="Rectángulo 13">
              <a:extLst>
                <a:ext uri="{FF2B5EF4-FFF2-40B4-BE49-F238E27FC236}">
                  <a16:creationId xmlns:a16="http://schemas.microsoft.com/office/drawing/2014/main" id="{1CC5440C-DB32-DFAF-C50E-E8AC329E99FB}"/>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5" name="Rectángulo 14">
              <a:extLst>
                <a:ext uri="{FF2B5EF4-FFF2-40B4-BE49-F238E27FC236}">
                  <a16:creationId xmlns:a16="http://schemas.microsoft.com/office/drawing/2014/main" id="{760E9ABF-E072-BCBD-7A75-B07C6AC3EFEC}"/>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6" name="Rectángulo 15">
              <a:extLst>
                <a:ext uri="{FF2B5EF4-FFF2-40B4-BE49-F238E27FC236}">
                  <a16:creationId xmlns:a16="http://schemas.microsoft.com/office/drawing/2014/main" id="{799F2C38-6E02-1369-FE86-AE09F4ED991B}"/>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7" name="Rectángulo 16">
              <a:extLst>
                <a:ext uri="{FF2B5EF4-FFF2-40B4-BE49-F238E27FC236}">
                  <a16:creationId xmlns:a16="http://schemas.microsoft.com/office/drawing/2014/main" id="{6CF24387-7B8A-3201-7FB4-E4D434DB0098}"/>
                </a:ext>
              </a:extLst>
            </p:cNvPr>
            <p:cNvSpPr/>
            <p:nvPr/>
          </p:nvSpPr>
          <p:spPr>
            <a:xfrm>
              <a:off x="740880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18" name="Grupo 17">
            <a:extLst>
              <a:ext uri="{FF2B5EF4-FFF2-40B4-BE49-F238E27FC236}">
                <a16:creationId xmlns:a16="http://schemas.microsoft.com/office/drawing/2014/main" id="{E913AAC0-5E2C-7664-5A16-C37B6AFFAB0F}"/>
              </a:ext>
            </a:extLst>
          </p:cNvPr>
          <p:cNvGrpSpPr/>
          <p:nvPr/>
        </p:nvGrpSpPr>
        <p:grpSpPr>
          <a:xfrm>
            <a:off x="2167265" y="3999758"/>
            <a:ext cx="8230218" cy="598343"/>
            <a:chOff x="3609474" y="1832799"/>
            <a:chExt cx="5066660" cy="598343"/>
          </a:xfrm>
        </p:grpSpPr>
        <p:sp>
          <p:nvSpPr>
            <p:cNvPr id="19" name="Rectángulo 18">
              <a:extLst>
                <a:ext uri="{FF2B5EF4-FFF2-40B4-BE49-F238E27FC236}">
                  <a16:creationId xmlns:a16="http://schemas.microsoft.com/office/drawing/2014/main" id="{1638DC3E-5018-CC41-0593-B8D8F80B7882}"/>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0" name="Rectángulo 19">
              <a:extLst>
                <a:ext uri="{FF2B5EF4-FFF2-40B4-BE49-F238E27FC236}">
                  <a16:creationId xmlns:a16="http://schemas.microsoft.com/office/drawing/2014/main" id="{EA711B97-AEDE-747E-F569-2B6D49E713D7}"/>
                </a:ext>
              </a:extLst>
            </p:cNvPr>
            <p:cNvSpPr/>
            <p:nvPr/>
          </p:nvSpPr>
          <p:spPr>
            <a:xfrm>
              <a:off x="487547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1" name="Rectángulo 20">
              <a:extLst>
                <a:ext uri="{FF2B5EF4-FFF2-40B4-BE49-F238E27FC236}">
                  <a16:creationId xmlns:a16="http://schemas.microsoft.com/office/drawing/2014/main" id="{2495BFF4-AC2F-E4AA-3DA1-730D3FC76ABE}"/>
                </a:ext>
              </a:extLst>
            </p:cNvPr>
            <p:cNvSpPr/>
            <p:nvPr/>
          </p:nvSpPr>
          <p:spPr>
            <a:xfrm>
              <a:off x="614280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2" name="Rectángulo 21">
              <a:extLst>
                <a:ext uri="{FF2B5EF4-FFF2-40B4-BE49-F238E27FC236}">
                  <a16:creationId xmlns:a16="http://schemas.microsoft.com/office/drawing/2014/main" id="{3D8271CE-EAE0-D17C-7764-8B629EF673EC}"/>
                </a:ext>
              </a:extLst>
            </p:cNvPr>
            <p:cNvSpPr/>
            <p:nvPr/>
          </p:nvSpPr>
          <p:spPr>
            <a:xfrm>
              <a:off x="740880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23" name="Grupo 22">
            <a:extLst>
              <a:ext uri="{FF2B5EF4-FFF2-40B4-BE49-F238E27FC236}">
                <a16:creationId xmlns:a16="http://schemas.microsoft.com/office/drawing/2014/main" id="{DB2BD51C-F7BA-C754-2E61-CF225361C63E}"/>
              </a:ext>
            </a:extLst>
          </p:cNvPr>
          <p:cNvGrpSpPr/>
          <p:nvPr/>
        </p:nvGrpSpPr>
        <p:grpSpPr>
          <a:xfrm>
            <a:off x="2167265" y="4753362"/>
            <a:ext cx="8230218" cy="598343"/>
            <a:chOff x="3609474" y="1832799"/>
            <a:chExt cx="5066660" cy="598343"/>
          </a:xfrm>
          <a:solidFill>
            <a:schemeClr val="accent4">
              <a:lumMod val="40000"/>
              <a:lumOff val="60000"/>
            </a:schemeClr>
          </a:solidFill>
        </p:grpSpPr>
        <p:sp>
          <p:nvSpPr>
            <p:cNvPr id="24" name="Rectángulo 23">
              <a:extLst>
                <a:ext uri="{FF2B5EF4-FFF2-40B4-BE49-F238E27FC236}">
                  <a16:creationId xmlns:a16="http://schemas.microsoft.com/office/drawing/2014/main" id="{771DEE8C-B393-2D5A-D3F7-070E4BD6C3A0}"/>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5" name="Rectángulo 24">
              <a:extLst>
                <a:ext uri="{FF2B5EF4-FFF2-40B4-BE49-F238E27FC236}">
                  <a16:creationId xmlns:a16="http://schemas.microsoft.com/office/drawing/2014/main" id="{E70B5B2D-02AB-1753-2A1F-C7415AC3F1B1}"/>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6" name="Rectángulo 25">
              <a:extLst>
                <a:ext uri="{FF2B5EF4-FFF2-40B4-BE49-F238E27FC236}">
                  <a16:creationId xmlns:a16="http://schemas.microsoft.com/office/drawing/2014/main" id="{1A56DE24-8882-60E7-BA95-FA5BF8BE56DD}"/>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7" name="Rectángulo 26">
              <a:extLst>
                <a:ext uri="{FF2B5EF4-FFF2-40B4-BE49-F238E27FC236}">
                  <a16:creationId xmlns:a16="http://schemas.microsoft.com/office/drawing/2014/main" id="{B70E4270-48EB-4CEB-C34B-6E035FA0F2CE}"/>
                </a:ext>
              </a:extLst>
            </p:cNvPr>
            <p:cNvSpPr/>
            <p:nvPr/>
          </p:nvSpPr>
          <p:spPr>
            <a:xfrm>
              <a:off x="740880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28" name="Grupo 27">
            <a:extLst>
              <a:ext uri="{FF2B5EF4-FFF2-40B4-BE49-F238E27FC236}">
                <a16:creationId xmlns:a16="http://schemas.microsoft.com/office/drawing/2014/main" id="{D10696BE-DD4A-9CA4-ADED-C869BF655CD9}"/>
              </a:ext>
            </a:extLst>
          </p:cNvPr>
          <p:cNvGrpSpPr/>
          <p:nvPr/>
        </p:nvGrpSpPr>
        <p:grpSpPr>
          <a:xfrm>
            <a:off x="1983996" y="5408979"/>
            <a:ext cx="8452764" cy="692463"/>
            <a:chOff x="3609474" y="1821817"/>
            <a:chExt cx="4946002" cy="609325"/>
          </a:xfrm>
          <a:solidFill>
            <a:schemeClr val="accent4">
              <a:lumMod val="40000"/>
              <a:lumOff val="60000"/>
            </a:schemeClr>
          </a:solidFill>
        </p:grpSpPr>
        <p:sp>
          <p:nvSpPr>
            <p:cNvPr id="29" name="Rectángulo 28">
              <a:extLst>
                <a:ext uri="{FF2B5EF4-FFF2-40B4-BE49-F238E27FC236}">
                  <a16:creationId xmlns:a16="http://schemas.microsoft.com/office/drawing/2014/main" id="{265C153B-EA42-F034-6398-C5A56C3BA079}"/>
                </a:ext>
              </a:extLst>
            </p:cNvPr>
            <p:cNvSpPr/>
            <p:nvPr/>
          </p:nvSpPr>
          <p:spPr>
            <a:xfrm>
              <a:off x="3609474" y="1832799"/>
              <a:ext cx="1335370"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30" name="Rectángulo 29">
              <a:extLst>
                <a:ext uri="{FF2B5EF4-FFF2-40B4-BE49-F238E27FC236}">
                  <a16:creationId xmlns:a16="http://schemas.microsoft.com/office/drawing/2014/main" id="{8101637F-1528-A4D6-9DF8-F14E6C6C7389}"/>
                </a:ext>
              </a:extLst>
            </p:cNvPr>
            <p:cNvSpPr/>
            <p:nvPr/>
          </p:nvSpPr>
          <p:spPr>
            <a:xfrm>
              <a:off x="4920028" y="1832799"/>
              <a:ext cx="122277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a:ln w="0"/>
                  <a:solidFill>
                    <a:prstClr val="white">
                      <a:lumMod val="50000"/>
                    </a:prstClr>
                  </a:solidFill>
                  <a:effectLst>
                    <a:outerShdw blurRad="38100" dist="25400" dir="5400000" algn="ctr" rotWithShape="0">
                      <a:srgbClr val="6E747A">
                        <a:alpha val="43000"/>
                      </a:srgbClr>
                    </a:outerShdw>
                  </a:effectLst>
                  <a:uLnTx/>
                  <a:uFillTx/>
                  <a:latin typeface="Open Sans SemiBold" panose="020F0502020204030204" pitchFamily="34" charset="0"/>
                  <a:ea typeface="Open Sans SemiBold" panose="020F0502020204030204" pitchFamily="34" charset="0"/>
                  <a:cs typeface="Open Sans SemiBold" panose="020F0502020204030204" pitchFamily="34" charset="0"/>
                </a:rPr>
                <a:t>- </a:t>
              </a:r>
              <a:r>
                <a:rPr kumimoji="0" lang="es-CO" sz="1000" b="0" i="0" u="none" strike="noStrike" kern="1200" cap="none" spc="0" normalizeH="0" baseline="0" noProof="0" dirty="0">
                  <a:ln w="0"/>
                  <a:solidFill>
                    <a:prstClr val="white">
                      <a:lumMod val="50000"/>
                    </a:prstClr>
                  </a:solidFill>
                  <a:effectLst>
                    <a:outerShdw blurRad="38100" dist="25400" dir="5400000" algn="ctr" rotWithShape="0">
                      <a:srgbClr val="6E747A">
                        <a:alpha val="43000"/>
                      </a:srgbClr>
                    </a:outerShdw>
                  </a:effectLst>
                  <a:uLnTx/>
                  <a:uFillTx/>
                  <a:latin typeface="Open Sans Light" panose="020B0306030504020204" pitchFamily="34" charset="0"/>
                  <a:ea typeface="Open Sans Light" panose="020B0306030504020204" pitchFamily="34" charset="0"/>
                  <a:cs typeface="Open Sans Light" panose="020B0306030504020204" pitchFamily="34" charset="0"/>
                </a:rPr>
                <a:t>Gestión Documental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a:ln w="0"/>
                  <a:solidFill>
                    <a:prstClr val="white">
                      <a:lumMod val="50000"/>
                    </a:prstClr>
                  </a:solidFill>
                  <a:effectLst>
                    <a:outerShdw blurRad="38100" dist="25400" dir="5400000" algn="ctr" rotWithShape="0">
                      <a:srgbClr val="6E747A">
                        <a:alpha val="43000"/>
                      </a:srgbClr>
                    </a:outerShdw>
                  </a:effectLst>
                  <a:uLnTx/>
                  <a:uFillTx/>
                  <a:latin typeface="Open Sans Light" panose="020B0306030504020204" pitchFamily="34" charset="0"/>
                  <a:ea typeface="Open Sans Light" panose="020B0306030504020204" pitchFamily="34" charset="0"/>
                  <a:cs typeface="Open Sans Light" panose="020B0306030504020204" pitchFamily="34" charset="0"/>
                </a:rPr>
                <a:t>- Actualización herramientas ofimáticas ( Excel básico y Avanzado)</a:t>
              </a:r>
            </a:p>
          </p:txBody>
        </p:sp>
        <p:sp>
          <p:nvSpPr>
            <p:cNvPr id="31" name="Rectángulo 30">
              <a:extLst>
                <a:ext uri="{FF2B5EF4-FFF2-40B4-BE49-F238E27FC236}">
                  <a16:creationId xmlns:a16="http://schemas.microsoft.com/office/drawing/2014/main" id="{B04838EE-1110-019B-1254-454CB24C8742}"/>
                </a:ext>
              </a:extLst>
            </p:cNvPr>
            <p:cNvSpPr/>
            <p:nvPr/>
          </p:nvSpPr>
          <p:spPr>
            <a:xfrm>
              <a:off x="6142804" y="1832799"/>
              <a:ext cx="120370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32" name="Rectángulo 31">
              <a:extLst>
                <a:ext uri="{FF2B5EF4-FFF2-40B4-BE49-F238E27FC236}">
                  <a16:creationId xmlns:a16="http://schemas.microsoft.com/office/drawing/2014/main" id="{BBD21511-57AC-F9E3-9C94-807D2A1DD736}"/>
                </a:ext>
              </a:extLst>
            </p:cNvPr>
            <p:cNvSpPr/>
            <p:nvPr/>
          </p:nvSpPr>
          <p:spPr>
            <a:xfrm>
              <a:off x="7351770" y="1821817"/>
              <a:ext cx="120370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33" name="Grupo 32">
            <a:extLst>
              <a:ext uri="{FF2B5EF4-FFF2-40B4-BE49-F238E27FC236}">
                <a16:creationId xmlns:a16="http://schemas.microsoft.com/office/drawing/2014/main" id="{F09742DB-5746-18DF-38BA-5054B047DCA4}"/>
              </a:ext>
            </a:extLst>
          </p:cNvPr>
          <p:cNvGrpSpPr/>
          <p:nvPr/>
        </p:nvGrpSpPr>
        <p:grpSpPr>
          <a:xfrm>
            <a:off x="1687096" y="2416535"/>
            <a:ext cx="678143" cy="678143"/>
            <a:chOff x="3129305" y="1768771"/>
            <a:chExt cx="678143" cy="678143"/>
          </a:xfrm>
          <a:solidFill>
            <a:schemeClr val="accent4"/>
          </a:solidFill>
        </p:grpSpPr>
        <p:sp>
          <p:nvSpPr>
            <p:cNvPr id="34" name="Elipse 33">
              <a:extLst>
                <a:ext uri="{FF2B5EF4-FFF2-40B4-BE49-F238E27FC236}">
                  <a16:creationId xmlns:a16="http://schemas.microsoft.com/office/drawing/2014/main" id="{106FA251-4ED9-E98A-6D56-6203FC36FC61}"/>
                </a:ext>
              </a:extLst>
            </p:cNvPr>
            <p:cNvSpPr/>
            <p:nvPr/>
          </p:nvSpPr>
          <p:spPr>
            <a:xfrm>
              <a:off x="3129305" y="1768771"/>
              <a:ext cx="678143" cy="678143"/>
            </a:xfrm>
            <a:prstGeom prst="ellipse">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Google Shape;476;p17">
              <a:extLst>
                <a:ext uri="{FF2B5EF4-FFF2-40B4-BE49-F238E27FC236}">
                  <a16:creationId xmlns:a16="http://schemas.microsoft.com/office/drawing/2014/main" id="{EFA0704F-D611-2C2D-5656-B8CD3D0514D2}"/>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2</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36" name="Grupo 35">
            <a:extLst>
              <a:ext uri="{FF2B5EF4-FFF2-40B4-BE49-F238E27FC236}">
                <a16:creationId xmlns:a16="http://schemas.microsoft.com/office/drawing/2014/main" id="{DE9F0E78-782F-E135-09A5-EF44AAD204B6}"/>
              </a:ext>
            </a:extLst>
          </p:cNvPr>
          <p:cNvGrpSpPr/>
          <p:nvPr/>
        </p:nvGrpSpPr>
        <p:grpSpPr>
          <a:xfrm>
            <a:off x="1687096" y="3176508"/>
            <a:ext cx="678143" cy="678143"/>
            <a:chOff x="3129305" y="1768771"/>
            <a:chExt cx="678143" cy="678143"/>
          </a:xfrm>
          <a:solidFill>
            <a:schemeClr val="accent2">
              <a:lumMod val="20000"/>
              <a:lumOff val="80000"/>
            </a:schemeClr>
          </a:solidFill>
        </p:grpSpPr>
        <p:sp>
          <p:nvSpPr>
            <p:cNvPr id="37" name="Elipse 36">
              <a:extLst>
                <a:ext uri="{FF2B5EF4-FFF2-40B4-BE49-F238E27FC236}">
                  <a16:creationId xmlns:a16="http://schemas.microsoft.com/office/drawing/2014/main" id="{8153B30E-261D-587A-68D0-8F02430AA6DC}"/>
                </a:ext>
              </a:extLst>
            </p:cNvPr>
            <p:cNvSpPr/>
            <p:nvPr/>
          </p:nvSpPr>
          <p:spPr>
            <a:xfrm>
              <a:off x="3129305" y="1768771"/>
              <a:ext cx="678143" cy="678143"/>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Google Shape;476;p17">
              <a:extLst>
                <a:ext uri="{FF2B5EF4-FFF2-40B4-BE49-F238E27FC236}">
                  <a16:creationId xmlns:a16="http://schemas.microsoft.com/office/drawing/2014/main" id="{708EEA86-B6E9-FF08-1283-03299C72E457}"/>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3</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39" name="Grupo 38">
            <a:extLst>
              <a:ext uri="{FF2B5EF4-FFF2-40B4-BE49-F238E27FC236}">
                <a16:creationId xmlns:a16="http://schemas.microsoft.com/office/drawing/2014/main" id="{F525A643-D198-9AF6-4CC2-53BF8C9B22BD}"/>
              </a:ext>
            </a:extLst>
          </p:cNvPr>
          <p:cNvGrpSpPr/>
          <p:nvPr/>
        </p:nvGrpSpPr>
        <p:grpSpPr>
          <a:xfrm>
            <a:off x="1687096" y="3936481"/>
            <a:ext cx="678143" cy="678143"/>
            <a:chOff x="3129305" y="1768771"/>
            <a:chExt cx="678143" cy="678143"/>
          </a:xfrm>
          <a:solidFill>
            <a:srgbClr val="C49E41"/>
          </a:solidFill>
        </p:grpSpPr>
        <p:sp>
          <p:nvSpPr>
            <p:cNvPr id="40" name="Elipse 39">
              <a:extLst>
                <a:ext uri="{FF2B5EF4-FFF2-40B4-BE49-F238E27FC236}">
                  <a16:creationId xmlns:a16="http://schemas.microsoft.com/office/drawing/2014/main" id="{A057BD22-6628-1A3C-9686-EA553A76635D}"/>
                </a:ext>
              </a:extLst>
            </p:cNvPr>
            <p:cNvSpPr/>
            <p:nvPr/>
          </p:nvSpPr>
          <p:spPr>
            <a:xfrm>
              <a:off x="3129305" y="1768771"/>
              <a:ext cx="678143" cy="678143"/>
            </a:xfrm>
            <a:prstGeom prst="ellipse">
              <a:avLst/>
            </a:prstGeom>
            <a:grp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Google Shape;476;p17">
              <a:extLst>
                <a:ext uri="{FF2B5EF4-FFF2-40B4-BE49-F238E27FC236}">
                  <a16:creationId xmlns:a16="http://schemas.microsoft.com/office/drawing/2014/main" id="{3A6BEF8B-1F04-410B-5618-EFC8E23C6E59}"/>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4</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42" name="Grupo 41">
            <a:extLst>
              <a:ext uri="{FF2B5EF4-FFF2-40B4-BE49-F238E27FC236}">
                <a16:creationId xmlns:a16="http://schemas.microsoft.com/office/drawing/2014/main" id="{CCB1F6A1-DD7E-EB0B-F4D8-787D07B6C449}"/>
              </a:ext>
            </a:extLst>
          </p:cNvPr>
          <p:cNvGrpSpPr/>
          <p:nvPr/>
        </p:nvGrpSpPr>
        <p:grpSpPr>
          <a:xfrm>
            <a:off x="1687096" y="4691932"/>
            <a:ext cx="678143" cy="678143"/>
            <a:chOff x="3129305" y="1768771"/>
            <a:chExt cx="678143" cy="678143"/>
          </a:xfrm>
          <a:solidFill>
            <a:schemeClr val="accent4"/>
          </a:solidFill>
        </p:grpSpPr>
        <p:sp>
          <p:nvSpPr>
            <p:cNvPr id="43" name="Elipse 42">
              <a:extLst>
                <a:ext uri="{FF2B5EF4-FFF2-40B4-BE49-F238E27FC236}">
                  <a16:creationId xmlns:a16="http://schemas.microsoft.com/office/drawing/2014/main" id="{B7F29DE0-253C-2110-50D7-9B853F1DC702}"/>
                </a:ext>
              </a:extLst>
            </p:cNvPr>
            <p:cNvSpPr/>
            <p:nvPr/>
          </p:nvSpPr>
          <p:spPr>
            <a:xfrm>
              <a:off x="3129305" y="1768771"/>
              <a:ext cx="678143" cy="678143"/>
            </a:xfrm>
            <a:prstGeom prst="ellipse">
              <a:avLst/>
            </a:prstGeom>
            <a:grp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Google Shape;476;p17">
              <a:extLst>
                <a:ext uri="{FF2B5EF4-FFF2-40B4-BE49-F238E27FC236}">
                  <a16:creationId xmlns:a16="http://schemas.microsoft.com/office/drawing/2014/main" id="{5A60267F-BE8D-6F6A-4756-5C83BFCF55E2}"/>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5</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45" name="Grupo 44">
            <a:extLst>
              <a:ext uri="{FF2B5EF4-FFF2-40B4-BE49-F238E27FC236}">
                <a16:creationId xmlns:a16="http://schemas.microsoft.com/office/drawing/2014/main" id="{E9EAD0FC-9E0E-DCC4-F75C-69A33B1AA38F}"/>
              </a:ext>
            </a:extLst>
          </p:cNvPr>
          <p:cNvGrpSpPr/>
          <p:nvPr/>
        </p:nvGrpSpPr>
        <p:grpSpPr>
          <a:xfrm>
            <a:off x="1687096" y="5451905"/>
            <a:ext cx="678143" cy="678143"/>
            <a:chOff x="3129305" y="1768771"/>
            <a:chExt cx="678143" cy="678143"/>
          </a:xfrm>
          <a:solidFill>
            <a:schemeClr val="accent2">
              <a:lumMod val="20000"/>
              <a:lumOff val="80000"/>
            </a:schemeClr>
          </a:solidFill>
        </p:grpSpPr>
        <p:sp>
          <p:nvSpPr>
            <p:cNvPr id="46" name="Elipse 45">
              <a:extLst>
                <a:ext uri="{FF2B5EF4-FFF2-40B4-BE49-F238E27FC236}">
                  <a16:creationId xmlns:a16="http://schemas.microsoft.com/office/drawing/2014/main" id="{1DA6FF33-2368-FF28-7EE0-2C1397B37680}"/>
                </a:ext>
              </a:extLst>
            </p:cNvPr>
            <p:cNvSpPr/>
            <p:nvPr/>
          </p:nvSpPr>
          <p:spPr>
            <a:xfrm>
              <a:off x="3129305" y="1768771"/>
              <a:ext cx="678143" cy="678143"/>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Google Shape;476;p17">
              <a:extLst>
                <a:ext uri="{FF2B5EF4-FFF2-40B4-BE49-F238E27FC236}">
                  <a16:creationId xmlns:a16="http://schemas.microsoft.com/office/drawing/2014/main" id="{AD33EE73-E81F-695F-C0BA-0A94098E8165}"/>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6</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48" name="Rectángulo 47">
            <a:extLst>
              <a:ext uri="{FF2B5EF4-FFF2-40B4-BE49-F238E27FC236}">
                <a16:creationId xmlns:a16="http://schemas.microsoft.com/office/drawing/2014/main" id="{643BD607-7C5A-2EDA-D581-1C50E15B853B}"/>
              </a:ext>
            </a:extLst>
          </p:cNvPr>
          <p:cNvSpPr/>
          <p:nvPr/>
        </p:nvSpPr>
        <p:spPr>
          <a:xfrm>
            <a:off x="4253285" y="1119914"/>
            <a:ext cx="2021914"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ángulo 48">
            <a:extLst>
              <a:ext uri="{FF2B5EF4-FFF2-40B4-BE49-F238E27FC236}">
                <a16:creationId xmlns:a16="http://schemas.microsoft.com/office/drawing/2014/main" id="{7453142D-060F-20A8-F0CD-7F9141E99CCE}"/>
              </a:ext>
            </a:extLst>
          </p:cNvPr>
          <p:cNvSpPr/>
          <p:nvPr/>
        </p:nvSpPr>
        <p:spPr>
          <a:xfrm>
            <a:off x="6303201" y="1119694"/>
            <a:ext cx="2021914"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ángulo 49">
            <a:extLst>
              <a:ext uri="{FF2B5EF4-FFF2-40B4-BE49-F238E27FC236}">
                <a16:creationId xmlns:a16="http://schemas.microsoft.com/office/drawing/2014/main" id="{BBE48BA0-04DD-D949-D59C-084BF4515322}"/>
              </a:ext>
            </a:extLst>
          </p:cNvPr>
          <p:cNvSpPr/>
          <p:nvPr/>
        </p:nvSpPr>
        <p:spPr>
          <a:xfrm>
            <a:off x="8332571" y="1125758"/>
            <a:ext cx="2058628"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upo 50">
            <a:extLst>
              <a:ext uri="{FF2B5EF4-FFF2-40B4-BE49-F238E27FC236}">
                <a16:creationId xmlns:a16="http://schemas.microsoft.com/office/drawing/2014/main" id="{44316A14-485C-4D2E-5BCF-D818E32E24C3}"/>
              </a:ext>
            </a:extLst>
          </p:cNvPr>
          <p:cNvGrpSpPr/>
          <p:nvPr/>
        </p:nvGrpSpPr>
        <p:grpSpPr>
          <a:xfrm>
            <a:off x="1687096" y="1661084"/>
            <a:ext cx="678143" cy="678143"/>
            <a:chOff x="3129305" y="1768771"/>
            <a:chExt cx="678143" cy="678143"/>
          </a:xfrm>
          <a:solidFill>
            <a:srgbClr val="C49E41"/>
          </a:solidFill>
        </p:grpSpPr>
        <p:sp>
          <p:nvSpPr>
            <p:cNvPr id="52" name="Elipse 51">
              <a:extLst>
                <a:ext uri="{FF2B5EF4-FFF2-40B4-BE49-F238E27FC236}">
                  <a16:creationId xmlns:a16="http://schemas.microsoft.com/office/drawing/2014/main" id="{762B41E8-F2DE-1F6C-3FBF-DCC1499AE359}"/>
                </a:ext>
              </a:extLst>
            </p:cNvPr>
            <p:cNvSpPr/>
            <p:nvPr/>
          </p:nvSpPr>
          <p:spPr>
            <a:xfrm>
              <a:off x="3129305" y="1768771"/>
              <a:ext cx="678143" cy="678143"/>
            </a:xfrm>
            <a:prstGeom prst="ellipse">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Google Shape;476;p17">
              <a:extLst>
                <a:ext uri="{FF2B5EF4-FFF2-40B4-BE49-F238E27FC236}">
                  <a16:creationId xmlns:a16="http://schemas.microsoft.com/office/drawing/2014/main" id="{73D97883-FA3D-F5E4-ACA3-09AF74D05A90}"/>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1</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54" name="TextBox 2">
            <a:extLst>
              <a:ext uri="{FF2B5EF4-FFF2-40B4-BE49-F238E27FC236}">
                <a16:creationId xmlns:a16="http://schemas.microsoft.com/office/drawing/2014/main" id="{254B2721-10E7-0566-1130-768731BA0E20}"/>
              </a:ext>
            </a:extLst>
          </p:cNvPr>
          <p:cNvSpPr txBox="1"/>
          <p:nvPr/>
        </p:nvSpPr>
        <p:spPr>
          <a:xfrm>
            <a:off x="4355056" y="1316803"/>
            <a:ext cx="1707269"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SABERES</a:t>
            </a:r>
          </a:p>
        </p:txBody>
      </p:sp>
      <p:sp>
        <p:nvSpPr>
          <p:cNvPr id="55" name="TextBox 2">
            <a:extLst>
              <a:ext uri="{FF2B5EF4-FFF2-40B4-BE49-F238E27FC236}">
                <a16:creationId xmlns:a16="http://schemas.microsoft.com/office/drawing/2014/main" id="{ABE9D100-3C20-C6E0-C138-AB20BE863772}"/>
              </a:ext>
            </a:extLst>
          </p:cNvPr>
          <p:cNvSpPr txBox="1"/>
          <p:nvPr/>
        </p:nvSpPr>
        <p:spPr>
          <a:xfrm>
            <a:off x="6458053" y="1324504"/>
            <a:ext cx="1707269"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SABER HACER</a:t>
            </a:r>
          </a:p>
        </p:txBody>
      </p:sp>
      <p:sp>
        <p:nvSpPr>
          <p:cNvPr id="56" name="TextBox 2">
            <a:extLst>
              <a:ext uri="{FF2B5EF4-FFF2-40B4-BE49-F238E27FC236}">
                <a16:creationId xmlns:a16="http://schemas.microsoft.com/office/drawing/2014/main" id="{F7A9BA9E-2865-AB8E-9DD5-292CE8BD8703}"/>
              </a:ext>
            </a:extLst>
          </p:cNvPr>
          <p:cNvSpPr txBox="1"/>
          <p:nvPr/>
        </p:nvSpPr>
        <p:spPr>
          <a:xfrm>
            <a:off x="8508250" y="1289603"/>
            <a:ext cx="1707269"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SABER SER</a:t>
            </a:r>
          </a:p>
        </p:txBody>
      </p:sp>
      <p:sp>
        <p:nvSpPr>
          <p:cNvPr id="57" name="Subtitle 2">
            <a:extLst>
              <a:ext uri="{FF2B5EF4-FFF2-40B4-BE49-F238E27FC236}">
                <a16:creationId xmlns:a16="http://schemas.microsoft.com/office/drawing/2014/main" id="{EAB92D7C-62E4-B122-7CFC-2C08D5AAE5D6}"/>
              </a:ext>
            </a:extLst>
          </p:cNvPr>
          <p:cNvSpPr txBox="1">
            <a:spLocks/>
          </p:cNvSpPr>
          <p:nvPr/>
        </p:nvSpPr>
        <p:spPr>
          <a:xfrm>
            <a:off x="4294093" y="1812954"/>
            <a:ext cx="1942605" cy="39703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9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Reparación a las víctimas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9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Construcción de Paz</a:t>
            </a:r>
          </a:p>
        </p:txBody>
      </p:sp>
      <p:sp>
        <p:nvSpPr>
          <p:cNvPr id="58" name="Subtitle 2">
            <a:extLst>
              <a:ext uri="{FF2B5EF4-FFF2-40B4-BE49-F238E27FC236}">
                <a16:creationId xmlns:a16="http://schemas.microsoft.com/office/drawing/2014/main" id="{EB5A45D6-4C35-8B73-0204-C7BAFCD1F7D6}"/>
              </a:ext>
            </a:extLst>
          </p:cNvPr>
          <p:cNvSpPr txBox="1">
            <a:spLocks/>
          </p:cNvSpPr>
          <p:nvPr/>
        </p:nvSpPr>
        <p:spPr>
          <a:xfrm>
            <a:off x="6303594" y="1756518"/>
            <a:ext cx="1989585" cy="53553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9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Desigualdad y la Exclusión Social</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9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Lenguaje concordante y no discriminación </a:t>
            </a:r>
          </a:p>
        </p:txBody>
      </p:sp>
      <p:sp>
        <p:nvSpPr>
          <p:cNvPr id="59" name="Subtitle 2">
            <a:extLst>
              <a:ext uri="{FF2B5EF4-FFF2-40B4-BE49-F238E27FC236}">
                <a16:creationId xmlns:a16="http://schemas.microsoft.com/office/drawing/2014/main" id="{8CD46B7F-FC0E-556A-FAA3-E7C5843039A3}"/>
              </a:ext>
            </a:extLst>
          </p:cNvPr>
          <p:cNvSpPr txBox="1">
            <a:spLocks/>
          </p:cNvSpPr>
          <p:nvPr/>
        </p:nvSpPr>
        <p:spPr>
          <a:xfrm>
            <a:off x="8461963" y="1837858"/>
            <a:ext cx="1935520"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Resolución /mitigación de conflictos</a:t>
            </a:r>
          </a:p>
        </p:txBody>
      </p:sp>
      <p:sp>
        <p:nvSpPr>
          <p:cNvPr id="60" name="Subtitle 2">
            <a:extLst>
              <a:ext uri="{FF2B5EF4-FFF2-40B4-BE49-F238E27FC236}">
                <a16:creationId xmlns:a16="http://schemas.microsoft.com/office/drawing/2014/main" id="{7C3ECC63-A67B-4C94-E6DE-F0F4A9F4366F}"/>
              </a:ext>
            </a:extLst>
          </p:cNvPr>
          <p:cNvSpPr txBox="1">
            <a:spLocks/>
          </p:cNvSpPr>
          <p:nvPr/>
        </p:nvSpPr>
        <p:spPr>
          <a:xfrm>
            <a:off x="2497888" y="1706033"/>
            <a:ext cx="1641672" cy="60016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100" b="1"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Eje 1 Paz Total , Memoria y Derechos Humanos </a:t>
            </a:r>
          </a:p>
        </p:txBody>
      </p:sp>
      <p:sp>
        <p:nvSpPr>
          <p:cNvPr id="61" name="Subtitle 2">
            <a:extLst>
              <a:ext uri="{FF2B5EF4-FFF2-40B4-BE49-F238E27FC236}">
                <a16:creationId xmlns:a16="http://schemas.microsoft.com/office/drawing/2014/main" id="{5D152A6C-A0E6-653D-FD32-E9190208A4B5}"/>
              </a:ext>
            </a:extLst>
          </p:cNvPr>
          <p:cNvSpPr txBox="1">
            <a:spLocks/>
          </p:cNvSpPr>
          <p:nvPr/>
        </p:nvSpPr>
        <p:spPr>
          <a:xfrm>
            <a:off x="2446039" y="2564881"/>
            <a:ext cx="1670907"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1"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Eje 2 Territorio, Vida y Ambiente</a:t>
            </a:r>
          </a:p>
        </p:txBody>
      </p:sp>
      <p:sp>
        <p:nvSpPr>
          <p:cNvPr id="62" name="Subtitle 2">
            <a:extLst>
              <a:ext uri="{FF2B5EF4-FFF2-40B4-BE49-F238E27FC236}">
                <a16:creationId xmlns:a16="http://schemas.microsoft.com/office/drawing/2014/main" id="{33DF342E-6477-25B6-EA7C-7B7688EE394C}"/>
              </a:ext>
            </a:extLst>
          </p:cNvPr>
          <p:cNvSpPr txBox="1">
            <a:spLocks/>
          </p:cNvSpPr>
          <p:nvPr/>
        </p:nvSpPr>
        <p:spPr>
          <a:xfrm>
            <a:off x="6291086" y="2472549"/>
            <a:ext cx="2009155" cy="58477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Mejoramiento de la comunicación</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Cambio Climático</a:t>
            </a:r>
          </a:p>
        </p:txBody>
      </p:sp>
      <p:sp>
        <p:nvSpPr>
          <p:cNvPr id="63" name="Subtitle 2">
            <a:extLst>
              <a:ext uri="{FF2B5EF4-FFF2-40B4-BE49-F238E27FC236}">
                <a16:creationId xmlns:a16="http://schemas.microsoft.com/office/drawing/2014/main" id="{1CD8E5F2-80C3-16E7-0F30-4D2B8B7DF3E1}"/>
              </a:ext>
            </a:extLst>
          </p:cNvPr>
          <p:cNvSpPr txBox="1">
            <a:spLocks/>
          </p:cNvSpPr>
          <p:nvPr/>
        </p:nvSpPr>
        <p:spPr>
          <a:xfrm>
            <a:off x="8330143" y="2472548"/>
            <a:ext cx="2174140" cy="58477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Lenguaje claro y comprensible</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-Comunicación asertiva y no violenta</a:t>
            </a:r>
          </a:p>
        </p:txBody>
      </p:sp>
      <p:sp>
        <p:nvSpPr>
          <p:cNvPr id="64" name="Subtitle 2">
            <a:extLst>
              <a:ext uri="{FF2B5EF4-FFF2-40B4-BE49-F238E27FC236}">
                <a16:creationId xmlns:a16="http://schemas.microsoft.com/office/drawing/2014/main" id="{94B294CE-8503-F69B-DFA1-1675A60380EB}"/>
              </a:ext>
            </a:extLst>
          </p:cNvPr>
          <p:cNvSpPr txBox="1">
            <a:spLocks/>
          </p:cNvSpPr>
          <p:nvPr/>
        </p:nvSpPr>
        <p:spPr>
          <a:xfrm>
            <a:off x="2466377" y="3334120"/>
            <a:ext cx="1682504"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1"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Eje 3 Mujeres Inclusión y Diversidad</a:t>
            </a:r>
            <a:endPar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5" name="Subtitle 2">
            <a:extLst>
              <a:ext uri="{FF2B5EF4-FFF2-40B4-BE49-F238E27FC236}">
                <a16:creationId xmlns:a16="http://schemas.microsoft.com/office/drawing/2014/main" id="{46FA0793-A97F-92E0-AE6A-55835EB16A5F}"/>
              </a:ext>
            </a:extLst>
          </p:cNvPr>
          <p:cNvSpPr txBox="1">
            <a:spLocks/>
          </p:cNvSpPr>
          <p:nvPr/>
        </p:nvSpPr>
        <p:spPr>
          <a:xfrm>
            <a:off x="4355056" y="3334120"/>
            <a:ext cx="1818372"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Violencias basadas en género  </a:t>
            </a:r>
          </a:p>
        </p:txBody>
      </p:sp>
      <p:sp>
        <p:nvSpPr>
          <p:cNvPr id="66" name="Subtitle 2">
            <a:extLst>
              <a:ext uri="{FF2B5EF4-FFF2-40B4-BE49-F238E27FC236}">
                <a16:creationId xmlns:a16="http://schemas.microsoft.com/office/drawing/2014/main" id="{74EC4BAE-B81A-BED3-6CEE-AEE36E3B109A}"/>
              </a:ext>
            </a:extLst>
          </p:cNvPr>
          <p:cNvSpPr txBox="1">
            <a:spLocks/>
          </p:cNvSpPr>
          <p:nvPr/>
        </p:nvSpPr>
        <p:spPr>
          <a:xfrm>
            <a:off x="6291086" y="3411065"/>
            <a:ext cx="2009155"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-Merito e inclusión y diversidad</a:t>
            </a:r>
          </a:p>
        </p:txBody>
      </p:sp>
      <p:sp>
        <p:nvSpPr>
          <p:cNvPr id="67" name="Subtitle 2">
            <a:extLst>
              <a:ext uri="{FF2B5EF4-FFF2-40B4-BE49-F238E27FC236}">
                <a16:creationId xmlns:a16="http://schemas.microsoft.com/office/drawing/2014/main" id="{6E00702F-8296-2B59-C1C7-C44F94EDD59F}"/>
              </a:ext>
            </a:extLst>
          </p:cNvPr>
          <p:cNvSpPr txBox="1">
            <a:spLocks/>
          </p:cNvSpPr>
          <p:nvPr/>
        </p:nvSpPr>
        <p:spPr>
          <a:xfrm>
            <a:off x="8379615" y="3466976"/>
            <a:ext cx="2124667"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Respeto por la diversidad</a:t>
            </a:r>
          </a:p>
        </p:txBody>
      </p:sp>
      <p:sp>
        <p:nvSpPr>
          <p:cNvPr id="68" name="Subtitle 2">
            <a:extLst>
              <a:ext uri="{FF2B5EF4-FFF2-40B4-BE49-F238E27FC236}">
                <a16:creationId xmlns:a16="http://schemas.microsoft.com/office/drawing/2014/main" id="{0FDCEE3D-2233-1BC9-B6F0-924050F208CC}"/>
              </a:ext>
            </a:extLst>
          </p:cNvPr>
          <p:cNvSpPr txBox="1">
            <a:spLocks/>
          </p:cNvSpPr>
          <p:nvPr/>
        </p:nvSpPr>
        <p:spPr>
          <a:xfrm>
            <a:off x="2466377" y="4008036"/>
            <a:ext cx="1650570" cy="58477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1"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Eje 4 Transformación Digital y Cibercultura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69" name="Subtitle 2">
            <a:extLst>
              <a:ext uri="{FF2B5EF4-FFF2-40B4-BE49-F238E27FC236}">
                <a16:creationId xmlns:a16="http://schemas.microsoft.com/office/drawing/2014/main" id="{123CAF8D-DE98-E76A-0551-7EE8B92775ED}"/>
              </a:ext>
            </a:extLst>
          </p:cNvPr>
          <p:cNvSpPr txBox="1">
            <a:spLocks/>
          </p:cNvSpPr>
          <p:nvPr/>
        </p:nvSpPr>
        <p:spPr>
          <a:xfrm>
            <a:off x="4355056" y="4008036"/>
            <a:ext cx="1729344" cy="58477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Big Data</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Cuarta revolución industrial</a:t>
            </a:r>
          </a:p>
        </p:txBody>
      </p:sp>
      <p:sp>
        <p:nvSpPr>
          <p:cNvPr id="70" name="Subtitle 2">
            <a:extLst>
              <a:ext uri="{FF2B5EF4-FFF2-40B4-BE49-F238E27FC236}">
                <a16:creationId xmlns:a16="http://schemas.microsoft.com/office/drawing/2014/main" id="{187FD644-067A-6390-8E0F-2F4ECED7B621}"/>
              </a:ext>
            </a:extLst>
          </p:cNvPr>
          <p:cNvSpPr txBox="1">
            <a:spLocks/>
          </p:cNvSpPr>
          <p:nvPr/>
        </p:nvSpPr>
        <p:spPr>
          <a:xfrm>
            <a:off x="6291086" y="4177313"/>
            <a:ext cx="2009155"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Seguridad Digital </a:t>
            </a:r>
          </a:p>
        </p:txBody>
      </p:sp>
      <p:sp>
        <p:nvSpPr>
          <p:cNvPr id="71" name="Subtitle 2">
            <a:extLst>
              <a:ext uri="{FF2B5EF4-FFF2-40B4-BE49-F238E27FC236}">
                <a16:creationId xmlns:a16="http://schemas.microsoft.com/office/drawing/2014/main" id="{74CFF878-FB6C-BAF8-BAF9-A1A97559CB1F}"/>
              </a:ext>
            </a:extLst>
          </p:cNvPr>
          <p:cNvSpPr txBox="1">
            <a:spLocks/>
          </p:cNvSpPr>
          <p:nvPr/>
        </p:nvSpPr>
        <p:spPr>
          <a:xfrm>
            <a:off x="8330143" y="4084980"/>
            <a:ext cx="2174140"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Excel básico</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-Excel avanzado</a:t>
            </a:r>
          </a:p>
        </p:txBody>
      </p:sp>
      <p:sp>
        <p:nvSpPr>
          <p:cNvPr id="72" name="Subtitle 2">
            <a:extLst>
              <a:ext uri="{FF2B5EF4-FFF2-40B4-BE49-F238E27FC236}">
                <a16:creationId xmlns:a16="http://schemas.microsoft.com/office/drawing/2014/main" id="{EE1C9202-37A8-6BBA-33A0-5C205BD16188}"/>
              </a:ext>
            </a:extLst>
          </p:cNvPr>
          <p:cNvSpPr txBox="1">
            <a:spLocks/>
          </p:cNvSpPr>
          <p:nvPr/>
        </p:nvSpPr>
        <p:spPr>
          <a:xfrm>
            <a:off x="2466377" y="4841022"/>
            <a:ext cx="1650570"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1"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Eje 5 Probidad, Ética e Identidad de lo Público </a:t>
            </a:r>
            <a:endPar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3" name="Subtitle 2">
            <a:extLst>
              <a:ext uri="{FF2B5EF4-FFF2-40B4-BE49-F238E27FC236}">
                <a16:creationId xmlns:a16="http://schemas.microsoft.com/office/drawing/2014/main" id="{1DAFC149-DB98-1701-D0B4-7747D35A99FB}"/>
              </a:ext>
            </a:extLst>
          </p:cNvPr>
          <p:cNvSpPr txBox="1">
            <a:spLocks/>
          </p:cNvSpPr>
          <p:nvPr/>
        </p:nvSpPr>
        <p:spPr>
          <a:xfrm>
            <a:off x="4327031" y="4841022"/>
            <a:ext cx="1846397"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-Código de Integridad – Valores del Servicio Público</a:t>
            </a:r>
          </a:p>
        </p:txBody>
      </p:sp>
      <p:sp>
        <p:nvSpPr>
          <p:cNvPr id="74" name="Subtitle 2">
            <a:extLst>
              <a:ext uri="{FF2B5EF4-FFF2-40B4-BE49-F238E27FC236}">
                <a16:creationId xmlns:a16="http://schemas.microsoft.com/office/drawing/2014/main" id="{54563842-19A0-BD12-862C-B2F5F8B93647}"/>
              </a:ext>
            </a:extLst>
          </p:cNvPr>
          <p:cNvSpPr txBox="1">
            <a:spLocks/>
          </p:cNvSpPr>
          <p:nvPr/>
        </p:nvSpPr>
        <p:spPr>
          <a:xfrm>
            <a:off x="6291086" y="4841022"/>
            <a:ext cx="2009155"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Impactos psicológicos y emocionales de la violencia</a:t>
            </a:r>
          </a:p>
        </p:txBody>
      </p:sp>
      <p:sp>
        <p:nvSpPr>
          <p:cNvPr id="75" name="Subtitle 2">
            <a:extLst>
              <a:ext uri="{FF2B5EF4-FFF2-40B4-BE49-F238E27FC236}">
                <a16:creationId xmlns:a16="http://schemas.microsoft.com/office/drawing/2014/main" id="{59FB90CB-4A02-5DF5-27C1-DB50323FED53}"/>
              </a:ext>
            </a:extLst>
          </p:cNvPr>
          <p:cNvSpPr txBox="1">
            <a:spLocks/>
          </p:cNvSpPr>
          <p:nvPr/>
        </p:nvSpPr>
        <p:spPr>
          <a:xfrm>
            <a:off x="8330143" y="4917966"/>
            <a:ext cx="2174140"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Principios de la Función Pública </a:t>
            </a:r>
          </a:p>
        </p:txBody>
      </p:sp>
      <p:sp>
        <p:nvSpPr>
          <p:cNvPr id="76" name="Subtitle 2">
            <a:extLst>
              <a:ext uri="{FF2B5EF4-FFF2-40B4-BE49-F238E27FC236}">
                <a16:creationId xmlns:a16="http://schemas.microsoft.com/office/drawing/2014/main" id="{89E1E983-4391-228F-8EC0-03221044B8DB}"/>
              </a:ext>
            </a:extLst>
          </p:cNvPr>
          <p:cNvSpPr txBox="1">
            <a:spLocks/>
          </p:cNvSpPr>
          <p:nvPr/>
        </p:nvSpPr>
        <p:spPr>
          <a:xfrm>
            <a:off x="2466377" y="5610261"/>
            <a:ext cx="1650570"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1"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Eje 6 Habilidades y Competencias</a:t>
            </a:r>
          </a:p>
        </p:txBody>
      </p:sp>
      <p:sp>
        <p:nvSpPr>
          <p:cNvPr id="77" name="Subtitle 2">
            <a:extLst>
              <a:ext uri="{FF2B5EF4-FFF2-40B4-BE49-F238E27FC236}">
                <a16:creationId xmlns:a16="http://schemas.microsoft.com/office/drawing/2014/main" id="{28CC8642-6B31-302F-1C9E-1CCA7905B3B5}"/>
              </a:ext>
            </a:extLst>
          </p:cNvPr>
          <p:cNvSpPr txBox="1">
            <a:spLocks/>
          </p:cNvSpPr>
          <p:nvPr/>
        </p:nvSpPr>
        <p:spPr>
          <a:xfrm>
            <a:off x="6291086" y="5594872"/>
            <a:ext cx="2009155"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Resiliencia y tolerancia</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Inteligencia emocional </a:t>
            </a:r>
          </a:p>
        </p:txBody>
      </p:sp>
      <p:sp>
        <p:nvSpPr>
          <p:cNvPr id="78" name="Subtitle 2">
            <a:extLst>
              <a:ext uri="{FF2B5EF4-FFF2-40B4-BE49-F238E27FC236}">
                <a16:creationId xmlns:a16="http://schemas.microsoft.com/office/drawing/2014/main" id="{F85D6F64-B055-D5BA-C83B-E1C9A583DD12}"/>
              </a:ext>
            </a:extLst>
          </p:cNvPr>
          <p:cNvSpPr txBox="1">
            <a:spLocks/>
          </p:cNvSpPr>
          <p:nvPr/>
        </p:nvSpPr>
        <p:spPr>
          <a:xfrm>
            <a:off x="8330143" y="5687205"/>
            <a:ext cx="2174140"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Trabajo en equipo</a:t>
            </a:r>
          </a:p>
        </p:txBody>
      </p:sp>
      <p:sp>
        <p:nvSpPr>
          <p:cNvPr id="79" name="Subtitle 2">
            <a:extLst>
              <a:ext uri="{FF2B5EF4-FFF2-40B4-BE49-F238E27FC236}">
                <a16:creationId xmlns:a16="http://schemas.microsoft.com/office/drawing/2014/main" id="{3E923BB2-0CD7-D342-322A-B53539929C75}"/>
              </a:ext>
            </a:extLst>
          </p:cNvPr>
          <p:cNvSpPr txBox="1">
            <a:spLocks/>
          </p:cNvSpPr>
          <p:nvPr/>
        </p:nvSpPr>
        <p:spPr>
          <a:xfrm>
            <a:off x="4294093" y="2623672"/>
            <a:ext cx="1818372"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Políticas Públicas en la gestión socio-territorial </a:t>
            </a:r>
          </a:p>
        </p:txBody>
      </p:sp>
      <p:sp>
        <p:nvSpPr>
          <p:cNvPr id="80" name="4 CuadroTexto">
            <a:extLst>
              <a:ext uri="{FF2B5EF4-FFF2-40B4-BE49-F238E27FC236}">
                <a16:creationId xmlns:a16="http://schemas.microsoft.com/office/drawing/2014/main" id="{2F316065-A771-8746-C5CC-26EDF73D6C19}"/>
              </a:ext>
            </a:extLst>
          </p:cNvPr>
          <p:cNvSpPr txBox="1"/>
          <p:nvPr/>
        </p:nvSpPr>
        <p:spPr>
          <a:xfrm>
            <a:off x="2930378" y="458508"/>
            <a:ext cx="6364173" cy="369332"/>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Actividades 2024</a:t>
            </a:r>
            <a:endParaRPr kumimoji="0" lang="es-CO" sz="1800" b="1" i="0" u="none" strike="noStrike" kern="1200" cap="none" spc="0" normalizeH="0" baseline="0" noProof="0" dirty="0">
              <a:ln>
                <a:noFill/>
              </a:ln>
              <a:solidFill>
                <a:prstClr val="white"/>
              </a:solidFill>
              <a:effectLst/>
              <a:uLnTx/>
              <a:uFillTx/>
              <a:latin typeface="Calibri (Cuerpo)"/>
              <a:ea typeface="+mn-ea"/>
              <a:cs typeface="+mn-cs"/>
            </a:endParaRPr>
          </a:p>
        </p:txBody>
      </p:sp>
    </p:spTree>
    <p:extLst>
      <p:ext uri="{BB962C8B-B14F-4D97-AF65-F5344CB8AC3E}">
        <p14:creationId xmlns:p14="http://schemas.microsoft.com/office/powerpoint/2010/main" val="3587089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4 CuadroTexto">
            <a:extLst>
              <a:ext uri="{FF2B5EF4-FFF2-40B4-BE49-F238E27FC236}">
                <a16:creationId xmlns:a16="http://schemas.microsoft.com/office/drawing/2014/main" id="{90E22D89-03F5-9467-EF47-5C44E8CE4876}"/>
              </a:ext>
            </a:extLst>
          </p:cNvPr>
          <p:cNvSpPr txBox="1"/>
          <p:nvPr/>
        </p:nvSpPr>
        <p:spPr>
          <a:xfrm>
            <a:off x="2368660" y="257238"/>
            <a:ext cx="7025180" cy="369332"/>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2.5. Programa de Bienestar </a:t>
            </a:r>
            <a:endParaRPr kumimoji="0" lang="es-CO" sz="1800" b="1" i="0" u="none" strike="noStrike" kern="1200" cap="none" spc="0" normalizeH="0" baseline="0" noProof="0" dirty="0">
              <a:ln>
                <a:noFill/>
              </a:ln>
              <a:solidFill>
                <a:prstClr val="white"/>
              </a:solidFill>
              <a:effectLst/>
              <a:uLnTx/>
              <a:uFillTx/>
              <a:latin typeface="Calibri (Cuerpo)"/>
              <a:ea typeface="+mn-ea"/>
              <a:cs typeface="+mn-cs"/>
            </a:endParaRPr>
          </a:p>
        </p:txBody>
      </p:sp>
      <p:sp>
        <p:nvSpPr>
          <p:cNvPr id="5" name="5 Rectángulo">
            <a:extLst>
              <a:ext uri="{FF2B5EF4-FFF2-40B4-BE49-F238E27FC236}">
                <a16:creationId xmlns:a16="http://schemas.microsoft.com/office/drawing/2014/main" id="{204EAA7A-7FC0-9AE4-7501-E41352682C82}"/>
              </a:ext>
            </a:extLst>
          </p:cNvPr>
          <p:cNvSpPr/>
          <p:nvPr/>
        </p:nvSpPr>
        <p:spPr>
          <a:xfrm>
            <a:off x="290158" y="1436259"/>
            <a:ext cx="4164613" cy="1726173"/>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800" b="1" i="0" u="none" strike="noStrike" kern="1200" cap="none" spc="0" normalizeH="0" baseline="0" noProof="0" dirty="0">
                <a:ln>
                  <a:noFill/>
                </a:ln>
                <a:solidFill>
                  <a:srgbClr val="C49E41"/>
                </a:solidFill>
                <a:effectLst/>
                <a:uLnTx/>
                <a:uFillTx/>
                <a:latin typeface="Calibri (Cuerpo)"/>
                <a:ea typeface="+mn-ea"/>
                <a:cs typeface="+mn-cs"/>
              </a:rPr>
              <a:t>OBJETIVO</a:t>
            </a: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0" i="0" u="none" strike="noStrike" kern="1200" cap="none" spc="0" normalizeH="0" baseline="0" noProof="0" dirty="0">
                <a:ln>
                  <a:noFill/>
                </a:ln>
                <a:solidFill>
                  <a:prstClr val="black"/>
                </a:solidFill>
                <a:effectLst/>
                <a:uLnTx/>
                <a:uFillTx/>
                <a:latin typeface="Calibri (Cuerpo)"/>
                <a:ea typeface="+mn-ea"/>
                <a:cs typeface="+mn-cs"/>
              </a:rPr>
              <a:t>Implementar un plan de actividades de bienestar que permitan generar condiciones para el mejoramiento de la calidad de vida de los servidores y sus familias, propendiendo a generar un óptimo clima laboral que genere motivación, contribuya a aumentar la productividad y crecimiento personal y profesional. </a:t>
            </a:r>
          </a:p>
        </p:txBody>
      </p:sp>
      <p:sp>
        <p:nvSpPr>
          <p:cNvPr id="6" name="18 Rectángulo">
            <a:extLst>
              <a:ext uri="{FF2B5EF4-FFF2-40B4-BE49-F238E27FC236}">
                <a16:creationId xmlns:a16="http://schemas.microsoft.com/office/drawing/2014/main" id="{C85FFB2C-8687-5692-0046-DFAAE43A3E98}"/>
              </a:ext>
            </a:extLst>
          </p:cNvPr>
          <p:cNvSpPr/>
          <p:nvPr/>
        </p:nvSpPr>
        <p:spPr>
          <a:xfrm>
            <a:off x="290156" y="5081579"/>
            <a:ext cx="3926861"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HORIZONTE DE IMPLEMENTACIÓN: </a:t>
            </a:r>
            <a:r>
              <a:rPr kumimoji="0" lang="es-CO" sz="1400" b="0" i="0" u="none" strike="noStrike" kern="1200" cap="none" spc="0" normalizeH="0" baseline="0" noProof="0" dirty="0">
                <a:ln>
                  <a:noFill/>
                </a:ln>
                <a:solidFill>
                  <a:prstClr val="black"/>
                </a:solidFill>
                <a:effectLst/>
                <a:uLnTx/>
                <a:uFillTx/>
                <a:latin typeface="Calibri (Cuerpo)"/>
                <a:ea typeface="+mn-ea"/>
                <a:cs typeface="+mn-cs"/>
              </a:rPr>
              <a:t>31-12-2024</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7" name="6 Rectángulo">
            <a:extLst>
              <a:ext uri="{FF2B5EF4-FFF2-40B4-BE49-F238E27FC236}">
                <a16:creationId xmlns:a16="http://schemas.microsoft.com/office/drawing/2014/main" id="{0B2A3CB7-F6E6-1018-58A3-9DA4C326512B}"/>
              </a:ext>
            </a:extLst>
          </p:cNvPr>
          <p:cNvSpPr/>
          <p:nvPr/>
        </p:nvSpPr>
        <p:spPr>
          <a:xfrm>
            <a:off x="290157" y="3393952"/>
            <a:ext cx="4164614" cy="144768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1" i="0" u="none" strike="noStrike" kern="1200" cap="none" spc="0" normalizeH="0" baseline="0" noProof="0" dirty="0">
                <a:ln>
                  <a:noFill/>
                </a:ln>
                <a:solidFill>
                  <a:srgbClr val="C49E41"/>
                </a:solidFill>
                <a:effectLst/>
                <a:uLnTx/>
                <a:uFillTx/>
                <a:latin typeface="Calibri (Cuerpo)"/>
                <a:ea typeface="+mn-ea"/>
                <a:cs typeface="+mn-cs"/>
              </a:rPr>
              <a:t>MARCO NORMATIVO</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Decreto Ley 1567 de 1.998   /     - Ley 734 de 2002  </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Ley 909 de 2004	     /     - Ley 1960 de 2019</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Decreto 1083 de 2015 	    /      - Ley 1811 de 2016</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CONPES 3992 de 2020	  /  - Ley 2294 de 2023</a:t>
            </a:r>
            <a:endParaRPr kumimoji="0" lang="es-CO" sz="1200" b="0"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8" name="18 Rectángulo">
            <a:extLst>
              <a:ext uri="{FF2B5EF4-FFF2-40B4-BE49-F238E27FC236}">
                <a16:creationId xmlns:a16="http://schemas.microsoft.com/office/drawing/2014/main" id="{E0B04CD6-5717-76BA-69BA-41CB66F11B8A}"/>
              </a:ext>
            </a:extLst>
          </p:cNvPr>
          <p:cNvSpPr/>
          <p:nvPr/>
        </p:nvSpPr>
        <p:spPr>
          <a:xfrm>
            <a:off x="290156" y="5831370"/>
            <a:ext cx="3926861"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PRESUPUESTO: </a:t>
            </a:r>
            <a:r>
              <a:rPr kumimoji="0" lang="es-CO" sz="1400" b="0" i="0" u="none" strike="noStrike" kern="1200" cap="none" spc="0" normalizeH="0" baseline="0" noProof="0" dirty="0">
                <a:ln>
                  <a:noFill/>
                </a:ln>
                <a:solidFill>
                  <a:prstClr val="black"/>
                </a:solidFill>
                <a:effectLst/>
                <a:uLnTx/>
                <a:uFillTx/>
                <a:latin typeface="Calibri (Cuerpo)"/>
                <a:ea typeface="+mn-ea"/>
                <a:cs typeface="+mn-cs"/>
              </a:rPr>
              <a:t>$190.000.000</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pic>
        <p:nvPicPr>
          <p:cNvPr id="9" name="Picture 2" descr="icono de línea de capital humano 14640421 Vector en Vecteezy">
            <a:extLst>
              <a:ext uri="{FF2B5EF4-FFF2-40B4-BE49-F238E27FC236}">
                <a16:creationId xmlns:a16="http://schemas.microsoft.com/office/drawing/2014/main" id="{AEFED0E6-5CA7-8EFA-612C-2D4BAD742346}"/>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76453" y="0"/>
            <a:ext cx="975134" cy="9751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a 9">
            <a:extLst>
              <a:ext uri="{FF2B5EF4-FFF2-40B4-BE49-F238E27FC236}">
                <a16:creationId xmlns:a16="http://schemas.microsoft.com/office/drawing/2014/main" id="{C0D898BA-7A01-8676-7477-49770954DC3D}"/>
              </a:ext>
            </a:extLst>
          </p:cNvPr>
          <p:cNvGraphicFramePr>
            <a:graphicFrameLocks noGrp="1"/>
          </p:cNvGraphicFramePr>
          <p:nvPr>
            <p:extLst>
              <p:ext uri="{D42A27DB-BD31-4B8C-83A1-F6EECF244321}">
                <p14:modId xmlns:p14="http://schemas.microsoft.com/office/powerpoint/2010/main" val="1099403187"/>
              </p:ext>
            </p:extLst>
          </p:nvPr>
        </p:nvGraphicFramePr>
        <p:xfrm>
          <a:off x="5384112" y="1265914"/>
          <a:ext cx="6249870" cy="5195832"/>
        </p:xfrm>
        <a:graphic>
          <a:graphicData uri="http://schemas.openxmlformats.org/drawingml/2006/table">
            <a:tbl>
              <a:tblPr>
                <a:tableStyleId>{ED083AE6-46FA-4A59-8FB0-9F97EB10719F}</a:tableStyleId>
              </a:tblPr>
              <a:tblGrid>
                <a:gridCol w="2083290">
                  <a:extLst>
                    <a:ext uri="{9D8B030D-6E8A-4147-A177-3AD203B41FA5}">
                      <a16:colId xmlns:a16="http://schemas.microsoft.com/office/drawing/2014/main" val="3086168445"/>
                    </a:ext>
                  </a:extLst>
                </a:gridCol>
                <a:gridCol w="1535923">
                  <a:extLst>
                    <a:ext uri="{9D8B030D-6E8A-4147-A177-3AD203B41FA5}">
                      <a16:colId xmlns:a16="http://schemas.microsoft.com/office/drawing/2014/main" val="3911928903"/>
                    </a:ext>
                  </a:extLst>
                </a:gridCol>
                <a:gridCol w="2630657">
                  <a:extLst>
                    <a:ext uri="{9D8B030D-6E8A-4147-A177-3AD203B41FA5}">
                      <a16:colId xmlns:a16="http://schemas.microsoft.com/office/drawing/2014/main" val="2345214313"/>
                    </a:ext>
                  </a:extLst>
                </a:gridCol>
              </a:tblGrid>
              <a:tr h="155312">
                <a:tc rowSpan="7">
                  <a:txBody>
                    <a:bodyPr/>
                    <a:lstStyle/>
                    <a:p>
                      <a:pPr algn="ctr" fontAlgn="ctr"/>
                      <a:r>
                        <a:rPr lang="es-CO" sz="1000" u="none" strike="noStrike" dirty="0">
                          <a:effectLst/>
                          <a:latin typeface="Arial" panose="020B0604020202020204" pitchFamily="34" charset="0"/>
                          <a:cs typeface="Arial" panose="020B0604020202020204" pitchFamily="34" charset="0"/>
                        </a:rPr>
                        <a:t>FACTORES PSICOSOCIALES </a:t>
                      </a: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solidFill>
                      <a:schemeClr val="accent4">
                        <a:lumMod val="40000"/>
                        <a:lumOff val="60000"/>
                      </a:schemeClr>
                    </a:solidFill>
                  </a:tcPr>
                </a:tc>
                <a:tc>
                  <a:txBody>
                    <a:bodyPr/>
                    <a:lstStyle/>
                    <a:p>
                      <a:pPr algn="ctr" fontAlgn="ctr"/>
                      <a:r>
                        <a:rPr lang="es-CO" sz="1000" u="none" strike="noStrike" dirty="0">
                          <a:effectLst/>
                          <a:latin typeface="Arial" panose="020B0604020202020204" pitchFamily="34" charset="0"/>
                          <a:cs typeface="Arial" panose="020B0604020202020204" pitchFamily="34" charset="0"/>
                        </a:rPr>
                        <a:t>ACTIVIDADES</a:t>
                      </a: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solidFill>
                      <a:schemeClr val="accent4">
                        <a:lumMod val="40000"/>
                        <a:lumOff val="60000"/>
                      </a:schemeClr>
                    </a:solidFill>
                  </a:tcPr>
                </a:tc>
                <a:tc>
                  <a:txBody>
                    <a:bodyPr/>
                    <a:lstStyle/>
                    <a:p>
                      <a:pPr algn="ctr" fontAlgn="ctr"/>
                      <a:r>
                        <a:rPr lang="es-CO" sz="1000" b="1" u="none" strike="noStrike" dirty="0">
                          <a:solidFill>
                            <a:srgbClr val="000000"/>
                          </a:solidFill>
                          <a:effectLst/>
                          <a:latin typeface="Arial" panose="020B0604020202020204" pitchFamily="34" charset="0"/>
                          <a:cs typeface="Arial" panose="020B0604020202020204" pitchFamily="34" charset="0"/>
                        </a:rPr>
                        <a:t>RESPONSABLE</a:t>
                      </a: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solidFill>
                      <a:schemeClr val="accent4">
                        <a:lumMod val="40000"/>
                        <a:lumOff val="60000"/>
                      </a:schemeClr>
                    </a:solidFill>
                  </a:tcPr>
                </a:tc>
                <a:extLst>
                  <a:ext uri="{0D108BD9-81ED-4DB2-BD59-A6C34878D82A}">
                    <a16:rowId xmlns:a16="http://schemas.microsoft.com/office/drawing/2014/main" val="4001399305"/>
                  </a:ext>
                </a:extLst>
              </a:tr>
              <a:tr h="302329">
                <a:tc vMerge="1">
                  <a:txBody>
                    <a:bodyPr/>
                    <a:lstStyle/>
                    <a:p>
                      <a:endParaRPr lang="es-CO"/>
                    </a:p>
                  </a:txBody>
                  <a:tcPr/>
                </a:tc>
                <a:tc>
                  <a:txBody>
                    <a:bodyPr/>
                    <a:lstStyle/>
                    <a:p>
                      <a:pPr algn="l" fontAlgn="ctr"/>
                      <a:r>
                        <a:rPr lang="es-CO" sz="1000" u="none" strike="noStrike">
                          <a:effectLst/>
                          <a:latin typeface="Arial" panose="020B0604020202020204" pitchFamily="34" charset="0"/>
                          <a:cs typeface="Arial" panose="020B0604020202020204" pitchFamily="34" charset="0"/>
                        </a:rPr>
                        <a:t>TELETRABAJO/VIRTUAL EN CASA</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6687" marR="6687" marT="6687" marB="0" anchor="ctr"/>
                </a:tc>
                <a:tc>
                  <a:txBody>
                    <a:bodyPr/>
                    <a:lstStyle/>
                    <a:p>
                      <a:pPr algn="l" fontAlgn="ctr"/>
                      <a:r>
                        <a:rPr lang="es-CO" sz="1000" u="none" strike="noStrike">
                          <a:effectLst/>
                          <a:latin typeface="Arial" panose="020B0604020202020204" pitchFamily="34" charset="0"/>
                          <a:cs typeface="Arial" panose="020B0604020202020204" pitchFamily="34" charset="0"/>
                        </a:rPr>
                        <a:t>TALENTO HUMANO - SG-SST</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1136752805"/>
                  </a:ext>
                </a:extLst>
              </a:tr>
              <a:tr h="978577">
                <a:tc vMerge="1">
                  <a:txBody>
                    <a:bodyPr/>
                    <a:lstStyle/>
                    <a:p>
                      <a:endParaRPr lang="es-CO"/>
                    </a:p>
                  </a:txBody>
                  <a:tcPr/>
                </a:tc>
                <a:tc rowSpan="5">
                  <a:txBody>
                    <a:bodyPr/>
                    <a:lstStyle/>
                    <a:p>
                      <a:pPr algn="ctr" fontAlgn="ctr"/>
                      <a:r>
                        <a:rPr lang="es-MX" sz="1000" u="none" strike="noStrike" dirty="0">
                          <a:effectLst/>
                          <a:latin typeface="Arial" panose="020B0604020202020204" pitchFamily="34" charset="0"/>
                          <a:cs typeface="Arial" panose="020B0604020202020204" pitchFamily="34" charset="0"/>
                        </a:rPr>
                        <a:t>EVENTOS RECREACIONALES, CULTURALES PRESENCIALES Y/O VIRTUALES</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tc>
                <a:tc>
                  <a:txBody>
                    <a:bodyPr/>
                    <a:lstStyle/>
                    <a:p>
                      <a:pPr algn="l" fontAlgn="ctr"/>
                      <a:r>
                        <a:rPr lang="es-MX" sz="1000" u="none" strike="noStrike" dirty="0">
                          <a:effectLst/>
                          <a:latin typeface="Arial" panose="020B0604020202020204" pitchFamily="34" charset="0"/>
                          <a:cs typeface="Arial" panose="020B0604020202020204" pitchFamily="34" charset="0"/>
                        </a:rPr>
                        <a:t>TALENTO HUMANO, ALIADOS ESTRATÉGICOS, CAJA DE COMPENSACIÓN FAMILIAR, FUNCIÓN PÚBLICA, ENTIDADES ADSCRITAS Y VINCULADAS</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2043704337"/>
                  </a:ext>
                </a:extLst>
              </a:tr>
              <a:tr h="739915">
                <a:tc vMerge="1">
                  <a:txBody>
                    <a:bodyPr/>
                    <a:lstStyle/>
                    <a:p>
                      <a:endParaRPr lang="es-CO"/>
                    </a:p>
                  </a:txBody>
                  <a:tcPr/>
                </a:tc>
                <a:tc vMerge="1">
                  <a:txBody>
                    <a:bodyPr/>
                    <a:lstStyle/>
                    <a:p>
                      <a:endParaRPr lang="es-CO"/>
                    </a:p>
                  </a:txBody>
                  <a:tcPr/>
                </a:tc>
                <a:tc>
                  <a:txBody>
                    <a:bodyPr/>
                    <a:lstStyle/>
                    <a:p>
                      <a:pPr algn="l" fontAlgn="ctr"/>
                      <a:r>
                        <a:rPr lang="es-MX" sz="1000" u="none" strike="noStrike" dirty="0">
                          <a:effectLst/>
                          <a:latin typeface="Arial" panose="020B0604020202020204" pitchFamily="34" charset="0"/>
                          <a:cs typeface="Arial" panose="020B0604020202020204" pitchFamily="34" charset="0"/>
                        </a:rPr>
                        <a:t>TALENTO HUMANO, ALIADOS ESTRATÉGICOS, CAJA DE COMPENSACIÓN FAMILIAR,</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2368160235"/>
                  </a:ext>
                </a:extLst>
              </a:tr>
              <a:tr h="739915">
                <a:tc vMerge="1">
                  <a:txBody>
                    <a:bodyPr/>
                    <a:lstStyle/>
                    <a:p>
                      <a:endParaRPr lang="es-CO"/>
                    </a:p>
                  </a:txBody>
                  <a:tcPr/>
                </a:tc>
                <a:tc vMerge="1">
                  <a:txBody>
                    <a:bodyPr/>
                    <a:lstStyle/>
                    <a:p>
                      <a:endParaRPr lang="es-CO"/>
                    </a:p>
                  </a:txBody>
                  <a:tcPr/>
                </a:tc>
                <a:tc>
                  <a:txBody>
                    <a:bodyPr/>
                    <a:lstStyle/>
                    <a:p>
                      <a:pPr algn="l" fontAlgn="ctr"/>
                      <a:r>
                        <a:rPr lang="es-MX" sz="1000" u="none" strike="noStrike" dirty="0">
                          <a:effectLst/>
                          <a:latin typeface="Arial" panose="020B0604020202020204" pitchFamily="34" charset="0"/>
                          <a:cs typeface="Arial" panose="020B0604020202020204" pitchFamily="34" charset="0"/>
                        </a:rPr>
                        <a:t>TALENTO HUMANO, ALIADOS ESTRATÉGICOS, CAJA DE COMPENSACIÓN FAMILIAR,</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3638766506"/>
                  </a:ext>
                </a:extLst>
              </a:tr>
              <a:tr h="302329">
                <a:tc vMerge="1">
                  <a:txBody>
                    <a:bodyPr/>
                    <a:lstStyle/>
                    <a:p>
                      <a:endParaRPr lang="es-CO"/>
                    </a:p>
                  </a:txBody>
                  <a:tcPr/>
                </a:tc>
                <a:tc vMerge="1">
                  <a:txBody>
                    <a:bodyPr/>
                    <a:lstStyle/>
                    <a:p>
                      <a:endParaRPr lang="es-CO"/>
                    </a:p>
                  </a:txBody>
                  <a:tcPr/>
                </a:tc>
                <a:tc>
                  <a:txBody>
                    <a:bodyPr/>
                    <a:lstStyle/>
                    <a:p>
                      <a:pPr algn="l" fontAlgn="ctr"/>
                      <a:r>
                        <a:rPr lang="es-MX" sz="1000" u="none" strike="noStrike">
                          <a:effectLst/>
                          <a:latin typeface="Arial" panose="020B0604020202020204" pitchFamily="34" charset="0"/>
                          <a:cs typeface="Arial" panose="020B0604020202020204" pitchFamily="34" charset="0"/>
                        </a:rPr>
                        <a:t>Caja de Compensación- SENA- ESAP - MADR</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1549883986"/>
                  </a:ext>
                </a:extLst>
              </a:tr>
              <a:tr h="183230">
                <a:tc vMerge="1">
                  <a:txBody>
                    <a:bodyPr/>
                    <a:lstStyle/>
                    <a:p>
                      <a:endParaRPr lang="es-CO"/>
                    </a:p>
                  </a:txBody>
                  <a:tcPr/>
                </a:tc>
                <a:tc vMerge="1">
                  <a:txBody>
                    <a:bodyPr/>
                    <a:lstStyle/>
                    <a:p>
                      <a:endParaRPr lang="es-CO"/>
                    </a:p>
                  </a:txBody>
                  <a:tcPr/>
                </a:tc>
                <a:tc>
                  <a:txBody>
                    <a:bodyPr/>
                    <a:lstStyle/>
                    <a:p>
                      <a:pPr algn="l" fontAlgn="ctr"/>
                      <a:r>
                        <a:rPr lang="es-CO" sz="1000" u="none" strike="noStrike">
                          <a:effectLst/>
                          <a:latin typeface="Arial" panose="020B0604020202020204" pitchFamily="34" charset="0"/>
                          <a:cs typeface="Arial" panose="020B0604020202020204" pitchFamily="34" charset="0"/>
                        </a:rPr>
                        <a:t>ESAP-SENA</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1351502609"/>
                  </a:ext>
                </a:extLst>
              </a:tr>
              <a:tr h="886067">
                <a:tc gridSpan="2">
                  <a:txBody>
                    <a:bodyPr/>
                    <a:lstStyle/>
                    <a:p>
                      <a:pPr algn="ctr" fontAlgn="ctr"/>
                      <a:r>
                        <a:rPr lang="es-MX" sz="1000" u="none" strike="noStrike" dirty="0">
                          <a:effectLst/>
                          <a:latin typeface="Arial" panose="020B0604020202020204" pitchFamily="34" charset="0"/>
                          <a:cs typeface="Arial" panose="020B0604020202020204" pitchFamily="34" charset="0"/>
                        </a:rPr>
                        <a:t>EQUILIBRIO ENTRE LA VIDA LABORAL Y FAMILIAR</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solidFill>
                      <a:schemeClr val="accent4">
                        <a:lumMod val="40000"/>
                        <a:lumOff val="60000"/>
                      </a:schemeClr>
                    </a:solidFill>
                  </a:tcPr>
                </a:tc>
                <a:tc hMerge="1">
                  <a:txBody>
                    <a:bodyPr/>
                    <a:lstStyle/>
                    <a:p>
                      <a:endParaRPr lang="es-CO"/>
                    </a:p>
                  </a:txBody>
                  <a:tcPr/>
                </a:tc>
                <a:tc>
                  <a:txBody>
                    <a:bodyPr/>
                    <a:lstStyle/>
                    <a:p>
                      <a:pPr algn="l" fontAlgn="ctr"/>
                      <a:r>
                        <a:rPr lang="es-MX" sz="1000" u="none" strike="noStrike">
                          <a:effectLst/>
                          <a:latin typeface="Arial" panose="020B0604020202020204" pitchFamily="34" charset="0"/>
                          <a:cs typeface="Arial" panose="020B0604020202020204" pitchFamily="34" charset="0"/>
                        </a:rPr>
                        <a:t>TALENTO HUMANO, SG-SST, ALIADOS ESTRATÉGICOS, CAJA DE COMPENSACIÓN FAMILIAR, FUNCIÓN PÚBLICA</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1407082164"/>
                  </a:ext>
                </a:extLst>
              </a:tr>
              <a:tr h="886067">
                <a:tc gridSpan="2">
                  <a:txBody>
                    <a:bodyPr/>
                    <a:lstStyle/>
                    <a:p>
                      <a:pPr algn="ctr" fontAlgn="ctr"/>
                      <a:r>
                        <a:rPr lang="es-CO" sz="1000" u="none" strike="noStrike" dirty="0">
                          <a:effectLst/>
                          <a:latin typeface="Arial" panose="020B0604020202020204" pitchFamily="34" charset="0"/>
                          <a:cs typeface="Arial" panose="020B0604020202020204" pitchFamily="34" charset="0"/>
                        </a:rPr>
                        <a:t>CALIDAD DE VIDA LABORAL </a:t>
                      </a: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solidFill>
                      <a:schemeClr val="accent4">
                        <a:lumMod val="40000"/>
                        <a:lumOff val="60000"/>
                      </a:schemeClr>
                    </a:solidFill>
                  </a:tcPr>
                </a:tc>
                <a:tc hMerge="1">
                  <a:txBody>
                    <a:bodyPr/>
                    <a:lstStyle/>
                    <a:p>
                      <a:endParaRPr lang="es-CO"/>
                    </a:p>
                  </a:txBody>
                  <a:tcPr/>
                </a:tc>
                <a:tc>
                  <a:txBody>
                    <a:bodyPr/>
                    <a:lstStyle/>
                    <a:p>
                      <a:pPr algn="l" fontAlgn="ctr"/>
                      <a:r>
                        <a:rPr lang="es-MX" sz="1000" u="none" strike="noStrike" dirty="0">
                          <a:effectLst/>
                          <a:latin typeface="Arial" panose="020B0604020202020204" pitchFamily="34" charset="0"/>
                          <a:cs typeface="Arial" panose="020B0604020202020204" pitchFamily="34" charset="0"/>
                        </a:rPr>
                        <a:t>TALENTO HUMANO, SG-SST, ALIADOS ESTRATÉGICOS, CAJA DE COMPENSACIÓN FAMILIAR, FUNCIÓN PÚBLICA</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502949870"/>
                  </a:ext>
                </a:extLst>
              </a:tr>
            </a:tbl>
          </a:graphicData>
        </a:graphic>
      </p:graphicFrame>
      <p:sp>
        <p:nvSpPr>
          <p:cNvPr id="11" name="CuadroTexto 10">
            <a:extLst>
              <a:ext uri="{FF2B5EF4-FFF2-40B4-BE49-F238E27FC236}">
                <a16:creationId xmlns:a16="http://schemas.microsoft.com/office/drawing/2014/main" id="{584B86A3-3662-90A2-F051-A947B7498030}"/>
              </a:ext>
            </a:extLst>
          </p:cNvPr>
          <p:cNvSpPr txBox="1"/>
          <p:nvPr/>
        </p:nvSpPr>
        <p:spPr>
          <a:xfrm>
            <a:off x="6437792" y="956394"/>
            <a:ext cx="4143484" cy="276999"/>
          </a:xfrm>
          <a:prstGeom prst="rect">
            <a:avLst/>
          </a:prstGeom>
          <a:noFill/>
        </p:spPr>
        <p:txBody>
          <a:bodyPr wrap="square">
            <a:spAutoFit/>
          </a:bodyPr>
          <a:lstStyle>
            <a:defPPr>
              <a:defRPr lang="es-CO"/>
            </a:defPPr>
            <a:lvl1pPr algn="ctr" fontAlgn="auto">
              <a:spcAft>
                <a:spcPts val="800"/>
              </a:spcAft>
              <a:defRPr sz="800" b="1">
                <a:solidFill>
                  <a:srgbClr val="95782F"/>
                </a:solidFill>
                <a:effectLst/>
                <a:latin typeface="Work Sans" pitchFamily="2" charset="0"/>
                <a:ea typeface="Calibri" panose="020F0502020204030204" pitchFamily="34" charset="0"/>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200" b="1" i="0" u="none" strike="noStrike" kern="1200" cap="none" spc="0" normalizeH="0" baseline="0" noProof="0" dirty="0">
                <a:ln>
                  <a:noFill/>
                </a:ln>
                <a:solidFill>
                  <a:srgbClr val="95782F"/>
                </a:solidFill>
                <a:effectLst/>
                <a:uLnTx/>
                <a:uFillTx/>
                <a:latin typeface="Work Sans" pitchFamily="2" charset="0"/>
                <a:cs typeface="Times New Roman" panose="02020603050405020304" pitchFamily="18" charset="0"/>
              </a:rPr>
              <a:t>Eje 1 Bienestar y Equilibrio Psicosocial</a:t>
            </a:r>
          </a:p>
        </p:txBody>
      </p:sp>
    </p:spTree>
    <p:extLst>
      <p:ext uri="{BB962C8B-B14F-4D97-AF65-F5344CB8AC3E}">
        <p14:creationId xmlns:p14="http://schemas.microsoft.com/office/powerpoint/2010/main" val="809135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4 CuadroTexto">
            <a:extLst>
              <a:ext uri="{FF2B5EF4-FFF2-40B4-BE49-F238E27FC236}">
                <a16:creationId xmlns:a16="http://schemas.microsoft.com/office/drawing/2014/main" id="{FE6F482F-0A9B-9241-56C7-E45E49B3C968}"/>
              </a:ext>
            </a:extLst>
          </p:cNvPr>
          <p:cNvSpPr txBox="1"/>
          <p:nvPr/>
        </p:nvSpPr>
        <p:spPr>
          <a:xfrm>
            <a:off x="1987826" y="431924"/>
            <a:ext cx="7792277" cy="369332"/>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2.5. Programa de Bienestar</a:t>
            </a:r>
            <a:endParaRPr kumimoji="0" lang="es-CO" sz="1800" b="1" i="0" u="none" strike="noStrike" kern="1200" cap="none" spc="0" normalizeH="0" baseline="0" noProof="0" dirty="0">
              <a:ln>
                <a:noFill/>
              </a:ln>
              <a:solidFill>
                <a:prstClr val="white"/>
              </a:solidFill>
              <a:effectLst/>
              <a:uLnTx/>
              <a:uFillTx/>
              <a:latin typeface="Calibri (Cuerpo)"/>
              <a:ea typeface="+mn-ea"/>
              <a:cs typeface="+mn-cs"/>
            </a:endParaRPr>
          </a:p>
        </p:txBody>
      </p:sp>
      <p:sp>
        <p:nvSpPr>
          <p:cNvPr id="3" name="CuadroTexto 2">
            <a:extLst>
              <a:ext uri="{FF2B5EF4-FFF2-40B4-BE49-F238E27FC236}">
                <a16:creationId xmlns:a16="http://schemas.microsoft.com/office/drawing/2014/main" id="{4EAC4D95-F2A5-F874-B29C-2338DE676860}"/>
              </a:ext>
            </a:extLst>
          </p:cNvPr>
          <p:cNvSpPr txBox="1"/>
          <p:nvPr/>
        </p:nvSpPr>
        <p:spPr>
          <a:xfrm>
            <a:off x="1420473" y="1001152"/>
            <a:ext cx="291454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400" b="1"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rPr>
              <a:t>Eje 2 Salud Mental</a:t>
            </a:r>
            <a:endParaRPr kumimoji="0" lang="es-CO" sz="1400" b="0"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54FAB1A7-3F3B-FE55-CCDA-47FCD324A74A}"/>
              </a:ext>
            </a:extLst>
          </p:cNvPr>
          <p:cNvSpPr txBox="1"/>
          <p:nvPr/>
        </p:nvSpPr>
        <p:spPr>
          <a:xfrm>
            <a:off x="7794805" y="1040608"/>
            <a:ext cx="291454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400" b="1"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rPr>
              <a:t>Eje 3 Diversidad e Inclusión </a:t>
            </a:r>
            <a:endParaRPr kumimoji="0" lang="es-CO" sz="1400" b="0"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3F16DA34-EA15-7D22-5C3B-A6F689EC8D05}"/>
              </a:ext>
            </a:extLst>
          </p:cNvPr>
          <p:cNvSpPr txBox="1"/>
          <p:nvPr/>
        </p:nvSpPr>
        <p:spPr>
          <a:xfrm>
            <a:off x="4130572" y="5268794"/>
            <a:ext cx="366423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400" b="1"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rPr>
              <a:t>Eje 6 Alianzas Interinstitucionales</a:t>
            </a:r>
            <a:endParaRPr kumimoji="0" lang="es-CO" sz="1400" b="0"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975E4354-3C08-2D15-7857-D499B7BB9323}"/>
              </a:ext>
            </a:extLst>
          </p:cNvPr>
          <p:cNvSpPr txBox="1"/>
          <p:nvPr/>
        </p:nvSpPr>
        <p:spPr>
          <a:xfrm>
            <a:off x="1643211" y="3165428"/>
            <a:ext cx="2914544" cy="307777"/>
          </a:xfrm>
          <a:prstGeom prst="rect">
            <a:avLst/>
          </a:prstGeom>
          <a:noFill/>
        </p:spPr>
        <p:txBody>
          <a:bodyPr wrap="square">
            <a:spAutoFit/>
          </a:bodyPr>
          <a:lstStyle>
            <a:defPPr>
              <a:defRPr lang="es-CO"/>
            </a:defPPr>
            <a:lvl1pPr algn="ctr" fontAlgn="auto">
              <a:spcAft>
                <a:spcPts val="800"/>
              </a:spcAft>
              <a:defRPr sz="800" b="1">
                <a:solidFill>
                  <a:srgbClr val="95782F"/>
                </a:solidFill>
                <a:effectLst/>
                <a:latin typeface="Work Sans" pitchFamily="2" charset="0"/>
                <a:ea typeface="Calibri" panose="020F0502020204030204" pitchFamily="34" charset="0"/>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400" b="1" i="0" u="none" strike="noStrike" kern="1200" cap="none" spc="0" normalizeH="0" baseline="0" noProof="0" dirty="0">
                <a:ln>
                  <a:noFill/>
                </a:ln>
                <a:solidFill>
                  <a:srgbClr val="95782F"/>
                </a:solidFill>
                <a:effectLst/>
                <a:uLnTx/>
                <a:uFillTx/>
                <a:latin typeface="Work Sans" pitchFamily="2" charset="0"/>
                <a:cs typeface="Times New Roman" panose="02020603050405020304" pitchFamily="18" charset="0"/>
              </a:rPr>
              <a:t>Eje 4 Transformación Digital</a:t>
            </a:r>
          </a:p>
        </p:txBody>
      </p:sp>
      <p:graphicFrame>
        <p:nvGraphicFramePr>
          <p:cNvPr id="8" name="Tabla 7">
            <a:extLst>
              <a:ext uri="{FF2B5EF4-FFF2-40B4-BE49-F238E27FC236}">
                <a16:creationId xmlns:a16="http://schemas.microsoft.com/office/drawing/2014/main" id="{071EAFCA-14FF-3300-DF52-675230F2B776}"/>
              </a:ext>
            </a:extLst>
          </p:cNvPr>
          <p:cNvGraphicFramePr>
            <a:graphicFrameLocks noGrp="1"/>
          </p:cNvGraphicFramePr>
          <p:nvPr/>
        </p:nvGraphicFramePr>
        <p:xfrm>
          <a:off x="6198485" y="1400180"/>
          <a:ext cx="5708498" cy="1247775"/>
        </p:xfrm>
        <a:graphic>
          <a:graphicData uri="http://schemas.openxmlformats.org/drawingml/2006/table">
            <a:tbl>
              <a:tblPr>
                <a:tableStyleId>{ED083AE6-46FA-4A59-8FB0-9F97EB10719F}</a:tableStyleId>
              </a:tblPr>
              <a:tblGrid>
                <a:gridCol w="2983311">
                  <a:extLst>
                    <a:ext uri="{9D8B030D-6E8A-4147-A177-3AD203B41FA5}">
                      <a16:colId xmlns:a16="http://schemas.microsoft.com/office/drawing/2014/main" val="3352752507"/>
                    </a:ext>
                  </a:extLst>
                </a:gridCol>
                <a:gridCol w="2725187">
                  <a:extLst>
                    <a:ext uri="{9D8B030D-6E8A-4147-A177-3AD203B41FA5}">
                      <a16:colId xmlns:a16="http://schemas.microsoft.com/office/drawing/2014/main" val="3261260770"/>
                    </a:ext>
                  </a:extLst>
                </a:gridCol>
              </a:tblGrid>
              <a:tr h="140346">
                <a:tc>
                  <a:txBody>
                    <a:bodyPr/>
                    <a:lstStyle/>
                    <a:p>
                      <a:pPr algn="ctr" fontAlgn="b"/>
                      <a:r>
                        <a:rPr lang="es-CO" sz="1000" u="none" strike="noStrike" dirty="0">
                          <a:effectLst/>
                        </a:rPr>
                        <a:t>ACTIVIDAD</a:t>
                      </a:r>
                      <a:endParaRPr lang="es-CO" sz="1000" b="1" i="0" u="none" strike="noStrike" dirty="0">
                        <a:solidFill>
                          <a:srgbClr val="000000"/>
                        </a:solidFill>
                        <a:effectLst/>
                        <a:latin typeface="Work Sans" pitchFamily="2" charset="0"/>
                      </a:endParaRPr>
                    </a:p>
                  </a:txBody>
                  <a:tcPr marL="9525" marR="9525" marT="9525" marB="0" anchor="b">
                    <a:solidFill>
                      <a:schemeClr val="accent4">
                        <a:lumMod val="60000"/>
                        <a:lumOff val="40000"/>
                      </a:schemeClr>
                    </a:solidFill>
                  </a:tcPr>
                </a:tc>
                <a:tc>
                  <a:txBody>
                    <a:bodyPr/>
                    <a:lstStyle/>
                    <a:p>
                      <a:pPr algn="l" fontAlgn="b"/>
                      <a:r>
                        <a:rPr lang="es-CO" sz="1000" b="1" i="0" u="none" strike="noStrike" dirty="0">
                          <a:solidFill>
                            <a:srgbClr val="000000"/>
                          </a:solidFill>
                          <a:effectLst/>
                          <a:latin typeface="Work Sans" pitchFamily="2" charset="0"/>
                        </a:rPr>
                        <a:t>RESPONSABLE</a:t>
                      </a:r>
                    </a:p>
                  </a:txBody>
                  <a:tcPr marL="9525" marR="9525" marT="9525" marB="0" anchor="b">
                    <a:solidFill>
                      <a:schemeClr val="accent4">
                        <a:lumMod val="60000"/>
                        <a:lumOff val="40000"/>
                      </a:schemeClr>
                    </a:solidFill>
                  </a:tcPr>
                </a:tc>
                <a:extLst>
                  <a:ext uri="{0D108BD9-81ED-4DB2-BD59-A6C34878D82A}">
                    <a16:rowId xmlns:a16="http://schemas.microsoft.com/office/drawing/2014/main" val="2210687261"/>
                  </a:ext>
                </a:extLst>
              </a:tr>
              <a:tr h="401881">
                <a:tc>
                  <a:txBody>
                    <a:bodyPr/>
                    <a:lstStyle/>
                    <a:p>
                      <a:pPr algn="ctr" fontAlgn="ctr"/>
                      <a:r>
                        <a:rPr lang="es-MX" sz="1000" u="none" strike="noStrike" dirty="0">
                          <a:effectLst/>
                        </a:rPr>
                        <a:t>FOMENTO DE LA INCLUSIÓN DIVERSIDAD Y REPRESENTATIVIDAD </a:t>
                      </a:r>
                      <a:endParaRPr lang="es-MX" sz="1000" b="0" i="0" u="none" strike="noStrike" dirty="0">
                        <a:solidFill>
                          <a:srgbClr val="000000"/>
                        </a:solidFill>
                        <a:effectLst/>
                        <a:latin typeface="Work Sans" pitchFamily="2" charset="0"/>
                      </a:endParaRPr>
                    </a:p>
                  </a:txBody>
                  <a:tcPr marL="9525" marR="9525" marT="9525" marB="0" anchor="ctr"/>
                </a:tc>
                <a:tc>
                  <a:txBody>
                    <a:bodyPr/>
                    <a:lstStyle/>
                    <a:p>
                      <a:pPr algn="l" fontAlgn="ctr"/>
                      <a:r>
                        <a:rPr lang="es-MX" sz="1000" u="none" strike="noStrike" dirty="0">
                          <a:effectLst/>
                        </a:rPr>
                        <a:t>TALENTO HUMANO, SG-SST, ALIADOS ESTRATÉGICOS, CAJA DE COMPENSACIÓN FAMILIAR, FUNCIÓN PÚBLICA</a:t>
                      </a:r>
                      <a:endParaRPr lang="es-MX" sz="1000" b="0" i="0" u="none" strike="noStrike" dirty="0">
                        <a:solidFill>
                          <a:srgbClr val="000000"/>
                        </a:solidFill>
                        <a:effectLst/>
                        <a:latin typeface="Work Sans" pitchFamily="2" charset="0"/>
                      </a:endParaRPr>
                    </a:p>
                  </a:txBody>
                  <a:tcPr marL="9525" marR="9525" marT="9525" marB="0" anchor="ctr"/>
                </a:tc>
                <a:extLst>
                  <a:ext uri="{0D108BD9-81ED-4DB2-BD59-A6C34878D82A}">
                    <a16:rowId xmlns:a16="http://schemas.microsoft.com/office/drawing/2014/main" val="3285438357"/>
                  </a:ext>
                </a:extLst>
              </a:tr>
              <a:tr h="530873">
                <a:tc>
                  <a:txBody>
                    <a:bodyPr/>
                    <a:lstStyle/>
                    <a:p>
                      <a:pPr algn="ctr" fontAlgn="ctr"/>
                      <a:r>
                        <a:rPr lang="es-MX" sz="1000" u="none" strike="noStrike" dirty="0">
                          <a:effectLst/>
                        </a:rPr>
                        <a:t>PREVENCION ATENCIÓN Y MEDIDAS DE PROTECCIÓN </a:t>
                      </a:r>
                      <a:endParaRPr lang="es-MX" sz="1000" b="0" i="0" u="none" strike="noStrike" dirty="0">
                        <a:solidFill>
                          <a:srgbClr val="000000"/>
                        </a:solidFill>
                        <a:effectLst/>
                        <a:latin typeface="Work Sans" pitchFamily="2" charset="0"/>
                      </a:endParaRPr>
                    </a:p>
                  </a:txBody>
                  <a:tcPr marL="952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00" u="none" strike="noStrike" dirty="0">
                          <a:effectLst/>
                        </a:rPr>
                        <a:t>TALENTO HUMANO, SG-SST, ALIADOS ESTRATÉGICOS, CAJA DE COMPENSACIÓN FAMILIAR, FUNCIÓN PÚBLICA</a:t>
                      </a:r>
                      <a:endParaRPr lang="es-MX" sz="1000" b="0" i="0" u="none" strike="noStrike" dirty="0">
                        <a:solidFill>
                          <a:srgbClr val="000000"/>
                        </a:solidFill>
                        <a:effectLst/>
                        <a:latin typeface="Work Sans" pitchFamily="2" charset="0"/>
                      </a:endParaRPr>
                    </a:p>
                    <a:p>
                      <a:pPr algn="l" fontAlgn="b"/>
                      <a:endParaRPr lang="es-CO" sz="1000" b="0" i="0" u="none" strike="noStrike" dirty="0">
                        <a:solidFill>
                          <a:srgbClr val="000000"/>
                        </a:solidFill>
                        <a:effectLst/>
                        <a:latin typeface="Work Sans" pitchFamily="2" charset="0"/>
                      </a:endParaRPr>
                    </a:p>
                  </a:txBody>
                  <a:tcPr marL="9525" marR="9525" marT="9525" marB="0" anchor="b"/>
                </a:tc>
                <a:extLst>
                  <a:ext uri="{0D108BD9-81ED-4DB2-BD59-A6C34878D82A}">
                    <a16:rowId xmlns:a16="http://schemas.microsoft.com/office/drawing/2014/main" val="3384901282"/>
                  </a:ext>
                </a:extLst>
              </a:tr>
            </a:tbl>
          </a:graphicData>
        </a:graphic>
      </p:graphicFrame>
      <p:graphicFrame>
        <p:nvGraphicFramePr>
          <p:cNvPr id="9" name="Tabla 8">
            <a:extLst>
              <a:ext uri="{FF2B5EF4-FFF2-40B4-BE49-F238E27FC236}">
                <a16:creationId xmlns:a16="http://schemas.microsoft.com/office/drawing/2014/main" id="{0B4AC76E-D142-703F-1C41-972905D31287}"/>
              </a:ext>
            </a:extLst>
          </p:cNvPr>
          <p:cNvGraphicFramePr>
            <a:graphicFrameLocks noGrp="1"/>
          </p:cNvGraphicFramePr>
          <p:nvPr/>
        </p:nvGraphicFramePr>
        <p:xfrm>
          <a:off x="6198485" y="3611829"/>
          <a:ext cx="5784977" cy="768653"/>
        </p:xfrm>
        <a:graphic>
          <a:graphicData uri="http://schemas.openxmlformats.org/drawingml/2006/table">
            <a:tbl>
              <a:tblPr>
                <a:tableStyleId>{ED083AE6-46FA-4A59-8FB0-9F97EB10719F}</a:tableStyleId>
              </a:tblPr>
              <a:tblGrid>
                <a:gridCol w="3059789">
                  <a:extLst>
                    <a:ext uri="{9D8B030D-6E8A-4147-A177-3AD203B41FA5}">
                      <a16:colId xmlns:a16="http://schemas.microsoft.com/office/drawing/2014/main" val="3790588858"/>
                    </a:ext>
                  </a:extLst>
                </a:gridCol>
                <a:gridCol w="2725188">
                  <a:extLst>
                    <a:ext uri="{9D8B030D-6E8A-4147-A177-3AD203B41FA5}">
                      <a16:colId xmlns:a16="http://schemas.microsoft.com/office/drawing/2014/main" val="1111101238"/>
                    </a:ext>
                  </a:extLst>
                </a:gridCol>
              </a:tblGrid>
              <a:tr h="215309">
                <a:tc>
                  <a:txBody>
                    <a:bodyPr/>
                    <a:lstStyle/>
                    <a:p>
                      <a:pPr algn="ctr" fontAlgn="b"/>
                      <a:r>
                        <a:rPr lang="es-CO" sz="1050" u="none" strike="noStrike" dirty="0">
                          <a:effectLst/>
                        </a:rPr>
                        <a:t>ACTIVIDAD</a:t>
                      </a:r>
                      <a:endParaRPr lang="es-CO" sz="1050" b="1" i="0" u="none" strike="noStrike" dirty="0">
                        <a:solidFill>
                          <a:srgbClr val="000000"/>
                        </a:solidFill>
                        <a:effectLst/>
                        <a:latin typeface="Work Sans" pitchFamily="2" charset="0"/>
                      </a:endParaRPr>
                    </a:p>
                  </a:txBody>
                  <a:tcPr marL="9525" marR="9525" marT="9525" marB="0" anchor="b">
                    <a:solidFill>
                      <a:schemeClr val="accent4">
                        <a:lumMod val="60000"/>
                        <a:lumOff val="40000"/>
                      </a:schemeClr>
                    </a:solidFill>
                  </a:tcPr>
                </a:tc>
                <a:tc>
                  <a:txBody>
                    <a:bodyPr/>
                    <a:lstStyle/>
                    <a:p>
                      <a:pPr algn="l" fontAlgn="b"/>
                      <a:r>
                        <a:rPr lang="es-CO" sz="1050" b="1" i="0" u="none" strike="noStrike" dirty="0">
                          <a:solidFill>
                            <a:srgbClr val="000000"/>
                          </a:solidFill>
                          <a:effectLst/>
                          <a:latin typeface="Work Sans" pitchFamily="2" charset="0"/>
                        </a:rPr>
                        <a:t>RESPONSABLE</a:t>
                      </a:r>
                    </a:p>
                  </a:txBody>
                  <a:tcPr marL="9525" marR="9525" marT="9525" marB="0" anchor="b">
                    <a:solidFill>
                      <a:schemeClr val="accent4">
                        <a:lumMod val="60000"/>
                        <a:lumOff val="40000"/>
                      </a:schemeClr>
                    </a:solidFill>
                  </a:tcPr>
                </a:tc>
                <a:extLst>
                  <a:ext uri="{0D108BD9-81ED-4DB2-BD59-A6C34878D82A}">
                    <a16:rowId xmlns:a16="http://schemas.microsoft.com/office/drawing/2014/main" val="3390678328"/>
                  </a:ext>
                </a:extLst>
              </a:tr>
              <a:tr h="553344">
                <a:tc>
                  <a:txBody>
                    <a:bodyPr/>
                    <a:lstStyle/>
                    <a:p>
                      <a:pPr algn="ctr" fontAlgn="ctr"/>
                      <a:r>
                        <a:rPr lang="es-ES" sz="1050" b="0" i="0" u="none" strike="noStrike" dirty="0">
                          <a:solidFill>
                            <a:srgbClr val="000000"/>
                          </a:solidFill>
                          <a:effectLst/>
                          <a:latin typeface="Work Sans" pitchFamily="2" charset="0"/>
                        </a:rPr>
                        <a:t>F</a:t>
                      </a:r>
                      <a:r>
                        <a:rPr lang="es-CO" sz="1050" b="0" i="0" u="none" strike="noStrike" dirty="0">
                          <a:solidFill>
                            <a:srgbClr val="000000"/>
                          </a:solidFill>
                          <a:effectLst/>
                          <a:latin typeface="Work Sans" pitchFamily="2" charset="0"/>
                        </a:rPr>
                        <a:t>OMENTO DEL SENTIDO DE PERTENENCIA </a:t>
                      </a:r>
                    </a:p>
                  </a:txBody>
                  <a:tcPr marL="9525" marR="9525" marT="9525" marB="0" anchor="ctr"/>
                </a:tc>
                <a:tc>
                  <a:txBody>
                    <a:bodyPr/>
                    <a:lstStyle/>
                    <a:p>
                      <a:pPr algn="l" fontAlgn="ctr"/>
                      <a:r>
                        <a:rPr lang="es-MX" sz="1050" u="none" strike="noStrike" dirty="0">
                          <a:effectLst/>
                        </a:rPr>
                        <a:t>TALENTO HUMANO, FUNCIÓN PÚBLICA, ALIADOS ESTRATÉGICOS, CAJA DE COMPENSACIÓN</a:t>
                      </a:r>
                      <a:endParaRPr lang="es-MX" sz="1050" b="0" i="0" u="none" strike="noStrike" dirty="0">
                        <a:solidFill>
                          <a:srgbClr val="000000"/>
                        </a:solidFill>
                        <a:effectLst/>
                        <a:latin typeface="Work Sans" pitchFamily="2" charset="0"/>
                      </a:endParaRPr>
                    </a:p>
                  </a:txBody>
                  <a:tcPr marL="9525" marR="9525" marT="9525" marB="0" anchor="ctr"/>
                </a:tc>
                <a:extLst>
                  <a:ext uri="{0D108BD9-81ED-4DB2-BD59-A6C34878D82A}">
                    <a16:rowId xmlns:a16="http://schemas.microsoft.com/office/drawing/2014/main" val="1964396805"/>
                  </a:ext>
                </a:extLst>
              </a:tr>
            </a:tbl>
          </a:graphicData>
        </a:graphic>
      </p:graphicFrame>
      <p:graphicFrame>
        <p:nvGraphicFramePr>
          <p:cNvPr id="10" name="Tabla 9">
            <a:extLst>
              <a:ext uri="{FF2B5EF4-FFF2-40B4-BE49-F238E27FC236}">
                <a16:creationId xmlns:a16="http://schemas.microsoft.com/office/drawing/2014/main" id="{A14F480D-56F6-623D-0249-6F5831BD7DC7}"/>
              </a:ext>
            </a:extLst>
          </p:cNvPr>
          <p:cNvGraphicFramePr>
            <a:graphicFrameLocks noGrp="1"/>
          </p:cNvGraphicFramePr>
          <p:nvPr/>
        </p:nvGraphicFramePr>
        <p:xfrm>
          <a:off x="311023" y="3596770"/>
          <a:ext cx="5784977" cy="1158240"/>
        </p:xfrm>
        <a:graphic>
          <a:graphicData uri="http://schemas.openxmlformats.org/drawingml/2006/table">
            <a:tbl>
              <a:tblPr>
                <a:tableStyleId>{ED083AE6-46FA-4A59-8FB0-9F97EB10719F}</a:tableStyleId>
              </a:tblPr>
              <a:tblGrid>
                <a:gridCol w="3059788">
                  <a:extLst>
                    <a:ext uri="{9D8B030D-6E8A-4147-A177-3AD203B41FA5}">
                      <a16:colId xmlns:a16="http://schemas.microsoft.com/office/drawing/2014/main" val="1939475893"/>
                    </a:ext>
                  </a:extLst>
                </a:gridCol>
                <a:gridCol w="2725189">
                  <a:extLst>
                    <a:ext uri="{9D8B030D-6E8A-4147-A177-3AD203B41FA5}">
                      <a16:colId xmlns:a16="http://schemas.microsoft.com/office/drawing/2014/main" val="1218787497"/>
                    </a:ext>
                  </a:extLst>
                </a:gridCol>
              </a:tblGrid>
              <a:tr h="107567">
                <a:tc>
                  <a:txBody>
                    <a:bodyPr/>
                    <a:lstStyle/>
                    <a:p>
                      <a:pPr algn="ctr" fontAlgn="b"/>
                      <a:r>
                        <a:rPr lang="es-CO" sz="1050" b="1" u="none" strike="noStrike" dirty="0">
                          <a:effectLst/>
                        </a:rPr>
                        <a:t>ACTIVIDAD</a:t>
                      </a:r>
                      <a:endParaRPr lang="es-CO" sz="1050" b="1" i="0" u="none" strike="noStrike" dirty="0">
                        <a:solidFill>
                          <a:srgbClr val="000000"/>
                        </a:solidFill>
                        <a:effectLst/>
                        <a:latin typeface="Work Sans" pitchFamily="2" charset="0"/>
                      </a:endParaRPr>
                    </a:p>
                  </a:txBody>
                  <a:tcPr marL="9525" marR="9525" marT="9525" marB="0" anchor="b">
                    <a:solidFill>
                      <a:schemeClr val="accent4">
                        <a:lumMod val="60000"/>
                        <a:lumOff val="40000"/>
                      </a:schemeClr>
                    </a:solidFill>
                  </a:tcPr>
                </a:tc>
                <a:tc>
                  <a:txBody>
                    <a:bodyPr/>
                    <a:lstStyle/>
                    <a:p>
                      <a:pPr algn="l" fontAlgn="b"/>
                      <a:r>
                        <a:rPr lang="es-CO" sz="1050" b="1" u="none" strike="noStrike" dirty="0">
                          <a:solidFill>
                            <a:srgbClr val="000000"/>
                          </a:solidFill>
                          <a:effectLst/>
                        </a:rPr>
                        <a:t>RESPONSABLE</a:t>
                      </a:r>
                      <a:endParaRPr lang="es-CO" sz="1050" b="1" i="0" u="none" strike="noStrike" dirty="0">
                        <a:solidFill>
                          <a:srgbClr val="000000"/>
                        </a:solidFill>
                        <a:effectLst/>
                        <a:latin typeface="Work Sans" pitchFamily="2" charset="0"/>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3895820964"/>
                  </a:ext>
                </a:extLst>
              </a:tr>
              <a:tr h="209352">
                <a:tc>
                  <a:txBody>
                    <a:bodyPr/>
                    <a:lstStyle/>
                    <a:p>
                      <a:pPr algn="ctr" fontAlgn="b"/>
                      <a:r>
                        <a:rPr lang="es-MX" sz="1050" u="none" strike="noStrike" dirty="0">
                          <a:effectLst/>
                        </a:rPr>
                        <a:t>CREACIÓN CULTURA DIGITAL PARA EL BIENESTAR</a:t>
                      </a:r>
                      <a:endParaRPr lang="es-MX" sz="1050" b="0" i="0" u="none" strike="noStrike" dirty="0">
                        <a:solidFill>
                          <a:srgbClr val="000000"/>
                        </a:solidFill>
                        <a:effectLst/>
                        <a:latin typeface="Work Sans" pitchFamily="2" charset="0"/>
                      </a:endParaRPr>
                    </a:p>
                  </a:txBody>
                  <a:tcPr marL="9525" marR="9525" marT="9525" marB="0" anchor="b"/>
                </a:tc>
                <a:tc>
                  <a:txBody>
                    <a:bodyPr/>
                    <a:lstStyle/>
                    <a:p>
                      <a:pPr algn="l" fontAlgn="b"/>
                      <a:r>
                        <a:rPr lang="es-MX" sz="1050" u="none" strike="noStrike" dirty="0">
                          <a:effectLst/>
                        </a:rPr>
                        <a:t>TALENTO HUMANO TIC Y ALIADOS ESTRATÉGICOS</a:t>
                      </a:r>
                      <a:endParaRPr lang="es-MX" sz="1050" b="0" i="0" u="none" strike="noStrike" dirty="0">
                        <a:solidFill>
                          <a:srgbClr val="000000"/>
                        </a:solidFill>
                        <a:effectLst/>
                        <a:latin typeface="Work Sans" pitchFamily="2" charset="0"/>
                      </a:endParaRPr>
                    </a:p>
                  </a:txBody>
                  <a:tcPr marL="9525" marR="9525" marT="9525" marB="0" anchor="b"/>
                </a:tc>
                <a:extLst>
                  <a:ext uri="{0D108BD9-81ED-4DB2-BD59-A6C34878D82A}">
                    <a16:rowId xmlns:a16="http://schemas.microsoft.com/office/drawing/2014/main" val="580487372"/>
                  </a:ext>
                </a:extLst>
              </a:tr>
              <a:tr h="209352">
                <a:tc>
                  <a:txBody>
                    <a:bodyPr/>
                    <a:lstStyle/>
                    <a:p>
                      <a:pPr algn="ctr" fontAlgn="b"/>
                      <a:r>
                        <a:rPr lang="es-MX" sz="1050" u="none" strike="noStrike">
                          <a:effectLst/>
                        </a:rPr>
                        <a:t>ANALÍTICA DE DATOS PARA EL BIENESTAR</a:t>
                      </a:r>
                      <a:endParaRPr lang="es-MX" sz="1050" b="0" i="0" u="none" strike="noStrike">
                        <a:solidFill>
                          <a:srgbClr val="000000"/>
                        </a:solidFill>
                        <a:effectLst/>
                        <a:latin typeface="Work Sans" pitchFamily="2" charset="0"/>
                      </a:endParaRPr>
                    </a:p>
                  </a:txBody>
                  <a:tcPr marL="9525" marR="9525" marT="9525" marB="0" anchor="b"/>
                </a:tc>
                <a:tc>
                  <a:txBody>
                    <a:bodyPr/>
                    <a:lstStyle/>
                    <a:p>
                      <a:pPr algn="l" fontAlgn="b"/>
                      <a:r>
                        <a:rPr lang="es-MX" sz="1050" u="none" strike="noStrike">
                          <a:effectLst/>
                        </a:rPr>
                        <a:t>TALENTO HUMANO TIC Y ALIADOS ESTRATÉGICOS</a:t>
                      </a:r>
                      <a:endParaRPr lang="es-MX" sz="1050" b="0" i="0" u="none" strike="noStrike">
                        <a:solidFill>
                          <a:srgbClr val="000000"/>
                        </a:solidFill>
                        <a:effectLst/>
                        <a:latin typeface="Work Sans" pitchFamily="2" charset="0"/>
                      </a:endParaRPr>
                    </a:p>
                  </a:txBody>
                  <a:tcPr marL="9525" marR="9525" marT="9525" marB="0" anchor="b"/>
                </a:tc>
                <a:extLst>
                  <a:ext uri="{0D108BD9-81ED-4DB2-BD59-A6C34878D82A}">
                    <a16:rowId xmlns:a16="http://schemas.microsoft.com/office/drawing/2014/main" val="3260276453"/>
                  </a:ext>
                </a:extLst>
              </a:tr>
              <a:tr h="209352">
                <a:tc>
                  <a:txBody>
                    <a:bodyPr/>
                    <a:lstStyle/>
                    <a:p>
                      <a:pPr algn="ctr" fontAlgn="b"/>
                      <a:r>
                        <a:rPr lang="es-CO" sz="1050" u="none" strike="noStrike" dirty="0">
                          <a:effectLst/>
                        </a:rPr>
                        <a:t>CREACION ECOSISTEMAS DIGITALES</a:t>
                      </a:r>
                      <a:endParaRPr lang="es-CO" sz="1050" b="0" i="0" u="none" strike="noStrike" dirty="0">
                        <a:solidFill>
                          <a:srgbClr val="000000"/>
                        </a:solidFill>
                        <a:effectLst/>
                        <a:latin typeface="Work Sans" pitchFamily="2" charset="0"/>
                      </a:endParaRPr>
                    </a:p>
                  </a:txBody>
                  <a:tcPr marL="9525" marR="9525" marT="9525" marB="0" anchor="b"/>
                </a:tc>
                <a:tc>
                  <a:txBody>
                    <a:bodyPr/>
                    <a:lstStyle/>
                    <a:p>
                      <a:pPr algn="l" fontAlgn="b"/>
                      <a:r>
                        <a:rPr lang="es-MX" sz="1050" u="none" strike="noStrike" dirty="0">
                          <a:effectLst/>
                        </a:rPr>
                        <a:t>TALENTO HUMANO TIC Y ALIADOS ESTRATÉGICOS</a:t>
                      </a:r>
                      <a:endParaRPr lang="es-MX" sz="1050" b="0" i="0" u="none" strike="noStrike" dirty="0">
                        <a:solidFill>
                          <a:srgbClr val="000000"/>
                        </a:solidFill>
                        <a:effectLst/>
                        <a:latin typeface="Work Sans" pitchFamily="2" charset="0"/>
                      </a:endParaRPr>
                    </a:p>
                  </a:txBody>
                  <a:tcPr marL="9525" marR="9525" marT="9525" marB="0" anchor="b"/>
                </a:tc>
                <a:extLst>
                  <a:ext uri="{0D108BD9-81ED-4DB2-BD59-A6C34878D82A}">
                    <a16:rowId xmlns:a16="http://schemas.microsoft.com/office/drawing/2014/main" val="3987410506"/>
                  </a:ext>
                </a:extLst>
              </a:tr>
            </a:tbl>
          </a:graphicData>
        </a:graphic>
      </p:graphicFrame>
      <p:graphicFrame>
        <p:nvGraphicFramePr>
          <p:cNvPr id="11" name="Tabla 10">
            <a:extLst>
              <a:ext uri="{FF2B5EF4-FFF2-40B4-BE49-F238E27FC236}">
                <a16:creationId xmlns:a16="http://schemas.microsoft.com/office/drawing/2014/main" id="{352E6BD8-85EC-F54E-4AEC-84A79FD72985}"/>
              </a:ext>
            </a:extLst>
          </p:cNvPr>
          <p:cNvGraphicFramePr>
            <a:graphicFrameLocks noGrp="1"/>
          </p:cNvGraphicFramePr>
          <p:nvPr/>
        </p:nvGraphicFramePr>
        <p:xfrm>
          <a:off x="311024" y="1377905"/>
          <a:ext cx="5784976" cy="1095375"/>
        </p:xfrm>
        <a:graphic>
          <a:graphicData uri="http://schemas.openxmlformats.org/drawingml/2006/table">
            <a:tbl>
              <a:tblPr>
                <a:tableStyleId>{ED083AE6-46FA-4A59-8FB0-9F97EB10719F}</a:tableStyleId>
              </a:tblPr>
              <a:tblGrid>
                <a:gridCol w="3059789">
                  <a:extLst>
                    <a:ext uri="{9D8B030D-6E8A-4147-A177-3AD203B41FA5}">
                      <a16:colId xmlns:a16="http://schemas.microsoft.com/office/drawing/2014/main" val="3352752507"/>
                    </a:ext>
                  </a:extLst>
                </a:gridCol>
                <a:gridCol w="2725187">
                  <a:extLst>
                    <a:ext uri="{9D8B030D-6E8A-4147-A177-3AD203B41FA5}">
                      <a16:colId xmlns:a16="http://schemas.microsoft.com/office/drawing/2014/main" val="3261260770"/>
                    </a:ext>
                  </a:extLst>
                </a:gridCol>
              </a:tblGrid>
              <a:tr h="153696">
                <a:tc>
                  <a:txBody>
                    <a:bodyPr/>
                    <a:lstStyle/>
                    <a:p>
                      <a:pPr algn="ctr" fontAlgn="b"/>
                      <a:r>
                        <a:rPr lang="es-CO" sz="1000" u="none" strike="noStrike" dirty="0">
                          <a:effectLst/>
                        </a:rPr>
                        <a:t>ACTIVIDAD</a:t>
                      </a:r>
                      <a:endParaRPr lang="es-CO" sz="1000" b="1" i="0" u="none" strike="noStrike" dirty="0">
                        <a:solidFill>
                          <a:srgbClr val="000000"/>
                        </a:solidFill>
                        <a:effectLst/>
                        <a:latin typeface="Work Sans" pitchFamily="2" charset="0"/>
                      </a:endParaRPr>
                    </a:p>
                  </a:txBody>
                  <a:tcPr marL="9525" marR="9525" marT="9525" marB="0" anchor="b">
                    <a:solidFill>
                      <a:schemeClr val="accent4">
                        <a:lumMod val="60000"/>
                        <a:lumOff val="40000"/>
                      </a:schemeClr>
                    </a:solidFill>
                  </a:tcPr>
                </a:tc>
                <a:tc>
                  <a:txBody>
                    <a:bodyPr/>
                    <a:lstStyle/>
                    <a:p>
                      <a:pPr algn="l" fontAlgn="b"/>
                      <a:r>
                        <a:rPr lang="es-CO" sz="1000" b="1" i="0" u="none" strike="noStrike" dirty="0">
                          <a:solidFill>
                            <a:srgbClr val="000000"/>
                          </a:solidFill>
                          <a:effectLst/>
                          <a:latin typeface="Work Sans" pitchFamily="2" charset="0"/>
                        </a:rPr>
                        <a:t>RESPONSABLE</a:t>
                      </a:r>
                    </a:p>
                  </a:txBody>
                  <a:tcPr marL="9525" marR="9525" marT="9525" marB="0" anchor="b">
                    <a:solidFill>
                      <a:schemeClr val="accent4">
                        <a:lumMod val="60000"/>
                        <a:lumOff val="40000"/>
                      </a:schemeClr>
                    </a:solidFill>
                  </a:tcPr>
                </a:tc>
                <a:extLst>
                  <a:ext uri="{0D108BD9-81ED-4DB2-BD59-A6C34878D82A}">
                    <a16:rowId xmlns:a16="http://schemas.microsoft.com/office/drawing/2014/main" val="2210687261"/>
                  </a:ext>
                </a:extLst>
              </a:tr>
              <a:tr h="376394">
                <a:tc>
                  <a:txBody>
                    <a:bodyPr/>
                    <a:lstStyle/>
                    <a:p>
                      <a:pPr algn="ctr" fontAlgn="ctr"/>
                      <a:r>
                        <a:rPr lang="es-MX" sz="1000" b="0" i="0" u="none" strike="noStrike" dirty="0">
                          <a:solidFill>
                            <a:srgbClr val="000000"/>
                          </a:solidFill>
                          <a:effectLst/>
                          <a:latin typeface="+mn-lt"/>
                          <a:cs typeface="Helvetica" panose="020B0604020202020204" pitchFamily="34" charset="0"/>
                        </a:rPr>
                        <a:t>HIGIENE MENTAL </a:t>
                      </a:r>
                    </a:p>
                  </a:txBody>
                  <a:tcPr marL="9525" marR="9525" marT="9525" marB="0" anchor="ctr"/>
                </a:tc>
                <a:tc>
                  <a:txBody>
                    <a:bodyPr/>
                    <a:lstStyle/>
                    <a:p>
                      <a:pPr algn="l" fontAlgn="ctr"/>
                      <a:r>
                        <a:rPr lang="es-MX" sz="1000" u="none" strike="noStrike" dirty="0">
                          <a:effectLst/>
                        </a:rPr>
                        <a:t>TALENTO HUMANO, SG-SST, ALIADOS ESTRATÉGICOS, CAJA DE COMPENSACIÓN FAMILIAR, FUNCIÓN PÚBLICA-ARL</a:t>
                      </a:r>
                      <a:endParaRPr lang="es-MX" sz="1000" b="0" i="0" u="none" strike="noStrike" dirty="0">
                        <a:solidFill>
                          <a:srgbClr val="000000"/>
                        </a:solidFill>
                        <a:effectLst/>
                        <a:latin typeface="Work Sans" pitchFamily="2" charset="0"/>
                      </a:endParaRPr>
                    </a:p>
                  </a:txBody>
                  <a:tcPr marL="9525" marR="9525" marT="9525" marB="0" anchor="ctr"/>
                </a:tc>
                <a:extLst>
                  <a:ext uri="{0D108BD9-81ED-4DB2-BD59-A6C34878D82A}">
                    <a16:rowId xmlns:a16="http://schemas.microsoft.com/office/drawing/2014/main" val="3285438357"/>
                  </a:ext>
                </a:extLst>
              </a:tr>
              <a:tr h="444562">
                <a:tc>
                  <a:txBody>
                    <a:bodyPr/>
                    <a:lstStyle/>
                    <a:p>
                      <a:pPr algn="ctr" fontAlgn="ctr"/>
                      <a:r>
                        <a:rPr lang="es-MX" sz="1000" b="0" i="0" u="none" strike="noStrike" dirty="0">
                          <a:solidFill>
                            <a:srgbClr val="000000"/>
                          </a:solidFill>
                          <a:effectLst/>
                          <a:latin typeface="+mn-lt"/>
                        </a:rPr>
                        <a:t>PREVENCIÓN DE NUEVOS RIESGOS A LA SALUD</a:t>
                      </a:r>
                    </a:p>
                  </a:txBody>
                  <a:tcPr marL="9525" marR="9525" marT="9525" marB="0" anchor="ctr"/>
                </a:tc>
                <a:tc>
                  <a:txBody>
                    <a:bodyPr/>
                    <a:lstStyle/>
                    <a:p>
                      <a:pPr algn="l" fontAlgn="ctr"/>
                      <a:r>
                        <a:rPr lang="es-MX" sz="1000" u="none" strike="noStrike" dirty="0">
                          <a:effectLst/>
                        </a:rPr>
                        <a:t>TALENTO HUMANO, SG-SST, ALIADOS ESTRATÉGICOS, CAJA DE COMPENSACIÓN FAMILIAR, FUNCIÓN PÚBLICA- ARL </a:t>
                      </a:r>
                      <a:endParaRPr lang="es-MX" sz="1000" b="0" i="0" u="none" strike="noStrike" dirty="0">
                        <a:solidFill>
                          <a:srgbClr val="000000"/>
                        </a:solidFill>
                        <a:effectLst/>
                        <a:latin typeface="Work Sans" pitchFamily="2" charset="0"/>
                      </a:endParaRPr>
                    </a:p>
                  </a:txBody>
                  <a:tcPr marL="9525" marR="9525" marT="9525" marB="0" anchor="b"/>
                </a:tc>
                <a:extLst>
                  <a:ext uri="{0D108BD9-81ED-4DB2-BD59-A6C34878D82A}">
                    <a16:rowId xmlns:a16="http://schemas.microsoft.com/office/drawing/2014/main" val="3384901282"/>
                  </a:ext>
                </a:extLst>
              </a:tr>
            </a:tbl>
          </a:graphicData>
        </a:graphic>
      </p:graphicFrame>
      <p:sp>
        <p:nvSpPr>
          <p:cNvPr id="12" name="CuadroTexto 11">
            <a:extLst>
              <a:ext uri="{FF2B5EF4-FFF2-40B4-BE49-F238E27FC236}">
                <a16:creationId xmlns:a16="http://schemas.microsoft.com/office/drawing/2014/main" id="{2789634E-7A09-9936-5A67-2677A5F1A888}"/>
              </a:ext>
            </a:extLst>
          </p:cNvPr>
          <p:cNvSpPr txBox="1"/>
          <p:nvPr/>
        </p:nvSpPr>
        <p:spPr>
          <a:xfrm>
            <a:off x="6198485" y="3144842"/>
            <a:ext cx="610718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400" b="1"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rPr>
              <a:t>Eje 5 Identidad y Vocación por el Servicio Público </a:t>
            </a:r>
            <a:endParaRPr kumimoji="0" lang="es-CO" sz="1400" b="0"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endParaRPr>
          </a:p>
        </p:txBody>
      </p:sp>
      <p:graphicFrame>
        <p:nvGraphicFramePr>
          <p:cNvPr id="13" name="Tabla 12">
            <a:extLst>
              <a:ext uri="{FF2B5EF4-FFF2-40B4-BE49-F238E27FC236}">
                <a16:creationId xmlns:a16="http://schemas.microsoft.com/office/drawing/2014/main" id="{F695D3C5-864F-77D0-F2E4-E5E95EAF2471}"/>
              </a:ext>
            </a:extLst>
          </p:cNvPr>
          <p:cNvGraphicFramePr>
            <a:graphicFrameLocks noGrp="1"/>
          </p:cNvGraphicFramePr>
          <p:nvPr/>
        </p:nvGraphicFramePr>
        <p:xfrm>
          <a:off x="2991475" y="5773165"/>
          <a:ext cx="5784977" cy="571500"/>
        </p:xfrm>
        <a:graphic>
          <a:graphicData uri="http://schemas.openxmlformats.org/drawingml/2006/table">
            <a:tbl>
              <a:tblPr>
                <a:tableStyleId>{ED083AE6-46FA-4A59-8FB0-9F97EB10719F}</a:tableStyleId>
              </a:tblPr>
              <a:tblGrid>
                <a:gridCol w="3059789">
                  <a:extLst>
                    <a:ext uri="{9D8B030D-6E8A-4147-A177-3AD203B41FA5}">
                      <a16:colId xmlns:a16="http://schemas.microsoft.com/office/drawing/2014/main" val="1235089623"/>
                    </a:ext>
                  </a:extLst>
                </a:gridCol>
                <a:gridCol w="2725188">
                  <a:extLst>
                    <a:ext uri="{9D8B030D-6E8A-4147-A177-3AD203B41FA5}">
                      <a16:colId xmlns:a16="http://schemas.microsoft.com/office/drawing/2014/main" val="2651957823"/>
                    </a:ext>
                  </a:extLst>
                </a:gridCol>
              </a:tblGrid>
              <a:tr h="190500">
                <a:tc>
                  <a:txBody>
                    <a:bodyPr/>
                    <a:lstStyle/>
                    <a:p>
                      <a:pPr algn="ctr" fontAlgn="b"/>
                      <a:r>
                        <a:rPr lang="es-CO" sz="1050" u="none" strike="noStrike" dirty="0">
                          <a:effectLst/>
                        </a:rPr>
                        <a:t>ACTIVIDAD</a:t>
                      </a:r>
                      <a:endParaRPr lang="es-CO" sz="1050" b="1" i="0" u="none" strike="noStrike" dirty="0">
                        <a:solidFill>
                          <a:srgbClr val="000000"/>
                        </a:solidFill>
                        <a:effectLst/>
                        <a:latin typeface="Work Sans" pitchFamily="2" charset="0"/>
                      </a:endParaRPr>
                    </a:p>
                  </a:txBody>
                  <a:tcPr marL="9525" marR="9525" marT="9525" marB="0" anchor="b">
                    <a:solidFill>
                      <a:schemeClr val="accent4">
                        <a:lumMod val="60000"/>
                        <a:lumOff val="40000"/>
                      </a:schemeClr>
                    </a:solidFill>
                  </a:tcPr>
                </a:tc>
                <a:tc>
                  <a:txBody>
                    <a:bodyPr/>
                    <a:lstStyle/>
                    <a:p>
                      <a:pPr algn="l" fontAlgn="b"/>
                      <a:r>
                        <a:rPr lang="es-CO" sz="1050" b="1" i="0" u="none" strike="noStrike" dirty="0">
                          <a:solidFill>
                            <a:srgbClr val="000000"/>
                          </a:solidFill>
                          <a:effectLst/>
                          <a:latin typeface="Work Sans" pitchFamily="2" charset="0"/>
                        </a:rPr>
                        <a:t>RESPONSABLE</a:t>
                      </a:r>
                    </a:p>
                  </a:txBody>
                  <a:tcPr marL="9525" marR="9525" marT="9525" marB="0" anchor="b">
                    <a:solidFill>
                      <a:schemeClr val="accent4">
                        <a:lumMod val="60000"/>
                        <a:lumOff val="40000"/>
                      </a:schemeClr>
                    </a:solidFill>
                  </a:tcPr>
                </a:tc>
                <a:extLst>
                  <a:ext uri="{0D108BD9-81ED-4DB2-BD59-A6C34878D82A}">
                    <a16:rowId xmlns:a16="http://schemas.microsoft.com/office/drawing/2014/main" val="2795095654"/>
                  </a:ext>
                </a:extLst>
              </a:tr>
              <a:tr h="381000">
                <a:tc>
                  <a:txBody>
                    <a:bodyPr/>
                    <a:lstStyle/>
                    <a:p>
                      <a:pPr algn="ctr" fontAlgn="ctr"/>
                      <a:r>
                        <a:rPr lang="es-CO" sz="1050" u="none" strike="noStrike" dirty="0">
                          <a:effectLst/>
                        </a:rPr>
                        <a:t>PROGRAMA SERVIMOS</a:t>
                      </a:r>
                      <a:endParaRPr lang="es-CO" sz="1050" b="0" i="0" u="none" strike="noStrike" dirty="0">
                        <a:solidFill>
                          <a:srgbClr val="000000"/>
                        </a:solidFill>
                        <a:effectLst/>
                        <a:latin typeface="Work Sans" pitchFamily="2" charset="0"/>
                      </a:endParaRPr>
                    </a:p>
                  </a:txBody>
                  <a:tcPr marL="9525" marR="9525" marT="9525" marB="0" anchor="ctr"/>
                </a:tc>
                <a:tc>
                  <a:txBody>
                    <a:bodyPr/>
                    <a:lstStyle/>
                    <a:p>
                      <a:pPr algn="l" fontAlgn="ctr"/>
                      <a:r>
                        <a:rPr lang="es-MX" sz="1050" u="none" strike="noStrike" dirty="0">
                          <a:effectLst/>
                        </a:rPr>
                        <a:t>TALENTO HUMANO, COMUNICACIONES Y PRENSA</a:t>
                      </a:r>
                      <a:endParaRPr lang="es-MX" sz="1050" b="0" i="0" u="none" strike="noStrike" dirty="0">
                        <a:solidFill>
                          <a:srgbClr val="000000"/>
                        </a:solidFill>
                        <a:effectLst/>
                        <a:latin typeface="Work Sans" pitchFamily="2" charset="0"/>
                      </a:endParaRPr>
                    </a:p>
                  </a:txBody>
                  <a:tcPr marL="9525" marR="9525" marT="9525" marB="0" anchor="ctr"/>
                </a:tc>
                <a:extLst>
                  <a:ext uri="{0D108BD9-81ED-4DB2-BD59-A6C34878D82A}">
                    <a16:rowId xmlns:a16="http://schemas.microsoft.com/office/drawing/2014/main" val="906630492"/>
                  </a:ext>
                </a:extLst>
              </a:tr>
            </a:tbl>
          </a:graphicData>
        </a:graphic>
      </p:graphicFrame>
    </p:spTree>
    <p:extLst>
      <p:ext uri="{BB962C8B-B14F-4D97-AF65-F5344CB8AC3E}">
        <p14:creationId xmlns:p14="http://schemas.microsoft.com/office/powerpoint/2010/main" val="3777010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 minagricultura.gov.co</a:t>
            </a:r>
          </a:p>
        </p:txBody>
      </p:sp>
      <p:sp>
        <p:nvSpPr>
          <p:cNvPr id="13" name="4 CuadroTexto">
            <a:extLst>
              <a:ext uri="{FF2B5EF4-FFF2-40B4-BE49-F238E27FC236}">
                <a16:creationId xmlns:a16="http://schemas.microsoft.com/office/drawing/2014/main" id="{9967A88C-DF06-CCB5-B434-A6B589540626}"/>
              </a:ext>
            </a:extLst>
          </p:cNvPr>
          <p:cNvSpPr txBox="1"/>
          <p:nvPr/>
        </p:nvSpPr>
        <p:spPr>
          <a:xfrm>
            <a:off x="1987826" y="431924"/>
            <a:ext cx="7792277" cy="369332"/>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2.5 Plan de Incentivos</a:t>
            </a:r>
            <a:endParaRPr kumimoji="0" lang="es-CO" sz="1800" b="1" i="0" u="none" strike="noStrike" kern="1200" cap="none" spc="0" normalizeH="0" baseline="0" noProof="0" dirty="0">
              <a:ln>
                <a:noFill/>
              </a:ln>
              <a:solidFill>
                <a:prstClr val="white"/>
              </a:solidFill>
              <a:effectLst/>
              <a:uLnTx/>
              <a:uFillTx/>
              <a:latin typeface="Calibri (Cuerpo)"/>
              <a:ea typeface="+mn-ea"/>
              <a:cs typeface="+mn-cs"/>
            </a:endParaRPr>
          </a:p>
        </p:txBody>
      </p:sp>
      <p:pic>
        <p:nvPicPr>
          <p:cNvPr id="5122" name="Picture 2" descr="Vectores e ilustraciones de Bienestar laboral para descargar ...">
            <a:extLst>
              <a:ext uri="{FF2B5EF4-FFF2-40B4-BE49-F238E27FC236}">
                <a16:creationId xmlns:a16="http://schemas.microsoft.com/office/drawing/2014/main" id="{657A5026-6A34-3B5A-FC50-C3A1AF098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16" y="1041148"/>
            <a:ext cx="4874911" cy="3484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0BFAA496-A5BD-0AD6-D3EF-C997DBCD09B3}"/>
              </a:ext>
            </a:extLst>
          </p:cNvPr>
          <p:cNvSpPr/>
          <p:nvPr/>
        </p:nvSpPr>
        <p:spPr>
          <a:xfrm>
            <a:off x="5248037" y="1463003"/>
            <a:ext cx="1476109" cy="1688619"/>
          </a:xfrm>
          <a:prstGeom prst="rect">
            <a:avLst/>
          </a:prstGeom>
          <a:solidFill>
            <a:srgbClr val="957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white"/>
                </a:solidFill>
                <a:effectLst/>
                <a:uLnTx/>
                <a:uFillTx/>
                <a:latin typeface="Calibri" panose="020F0502020204030204"/>
                <a:ea typeface="+mn-ea"/>
                <a:cs typeface="+mn-cs"/>
              </a:rPr>
              <a:t>REFERENCIA NORMATIVA</a:t>
            </a:r>
            <a:endParaRPr kumimoji="0" lang="es-CO"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ángulo 4">
            <a:extLst>
              <a:ext uri="{FF2B5EF4-FFF2-40B4-BE49-F238E27FC236}">
                <a16:creationId xmlns:a16="http://schemas.microsoft.com/office/drawing/2014/main" id="{503B3993-CF86-BAE6-1071-6FA8080605E2}"/>
              </a:ext>
            </a:extLst>
          </p:cNvPr>
          <p:cNvSpPr/>
          <p:nvPr/>
        </p:nvSpPr>
        <p:spPr>
          <a:xfrm>
            <a:off x="5244592" y="3151624"/>
            <a:ext cx="1476109" cy="1298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ángulo 5">
            <a:extLst>
              <a:ext uri="{FF2B5EF4-FFF2-40B4-BE49-F238E27FC236}">
                <a16:creationId xmlns:a16="http://schemas.microsoft.com/office/drawing/2014/main" id="{51761B66-03CF-3F1C-58A8-D36F13AFED19}"/>
              </a:ext>
            </a:extLst>
          </p:cNvPr>
          <p:cNvSpPr/>
          <p:nvPr/>
        </p:nvSpPr>
        <p:spPr>
          <a:xfrm>
            <a:off x="5231589" y="4390301"/>
            <a:ext cx="1476109" cy="1687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7D77A638-7F8A-C437-BA38-FCAE6BB0A7B8}"/>
              </a:ext>
            </a:extLst>
          </p:cNvPr>
          <p:cNvSpPr/>
          <p:nvPr/>
        </p:nvSpPr>
        <p:spPr>
          <a:xfrm>
            <a:off x="6720701" y="1463000"/>
            <a:ext cx="4703986" cy="1665482"/>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3C1CF034-5465-9531-7EA9-DE7154F7AB91}"/>
              </a:ext>
            </a:extLst>
          </p:cNvPr>
          <p:cNvSpPr/>
          <p:nvPr/>
        </p:nvSpPr>
        <p:spPr>
          <a:xfrm>
            <a:off x="6694694" y="3151625"/>
            <a:ext cx="4703986" cy="1308867"/>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13C7D917-8946-B9F3-B1A9-124F38CFF854}"/>
              </a:ext>
            </a:extLst>
          </p:cNvPr>
          <p:cNvSpPr/>
          <p:nvPr/>
        </p:nvSpPr>
        <p:spPr>
          <a:xfrm>
            <a:off x="6694694" y="4398907"/>
            <a:ext cx="4703986" cy="169543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2">
            <a:extLst>
              <a:ext uri="{FF2B5EF4-FFF2-40B4-BE49-F238E27FC236}">
                <a16:creationId xmlns:a16="http://schemas.microsoft.com/office/drawing/2014/main" id="{2589D8FF-4F87-B38D-FBCF-C7C9F7BA0B09}"/>
              </a:ext>
            </a:extLst>
          </p:cNvPr>
          <p:cNvSpPr txBox="1"/>
          <p:nvPr/>
        </p:nvSpPr>
        <p:spPr>
          <a:xfrm>
            <a:off x="5065911" y="3416396"/>
            <a:ext cx="1911183" cy="369332"/>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baseline="0" noProof="0" dirty="0">
                <a:ln>
                  <a:noFill/>
                </a:ln>
                <a:solidFill>
                  <a:srgbClr val="E7E6E6"/>
                </a:solidFill>
                <a:effectLst/>
                <a:uLnTx/>
                <a:uFillTx/>
                <a:latin typeface="Calibri" panose="020F0502020204030204"/>
                <a:ea typeface="Open Sans Light" panose="020B0306030504020204" pitchFamily="34" charset="0"/>
                <a:cs typeface="Open Sans Light" panose="020B0306030504020204" pitchFamily="34" charset="0"/>
              </a:rPr>
              <a:t>OBJETIVO</a:t>
            </a:r>
            <a:r>
              <a:rPr kumimoji="0" lang="en-US" sz="18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1" name="TextBox 2">
            <a:extLst>
              <a:ext uri="{FF2B5EF4-FFF2-40B4-BE49-F238E27FC236}">
                <a16:creationId xmlns:a16="http://schemas.microsoft.com/office/drawing/2014/main" id="{51BCCC1F-01F7-36A8-4E3B-7ABD8418B222}"/>
              </a:ext>
            </a:extLst>
          </p:cNvPr>
          <p:cNvSpPr txBox="1"/>
          <p:nvPr/>
        </p:nvSpPr>
        <p:spPr>
          <a:xfrm>
            <a:off x="5030499" y="4765140"/>
            <a:ext cx="1911183" cy="523220"/>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baseline="0" noProof="0" dirty="0">
                <a:ln>
                  <a:noFill/>
                </a:ln>
                <a:solidFill>
                  <a:srgbClr val="E7E6E6"/>
                </a:solidFill>
                <a:effectLst/>
                <a:uLnTx/>
                <a:uFillTx/>
                <a:latin typeface="Calibri" panose="020F0502020204030204"/>
                <a:ea typeface="Open Sans Light" panose="020B0306030504020204" pitchFamily="34" charset="0"/>
                <a:cs typeface="Open Sans Light" panose="020B0306030504020204" pitchFamily="34" charset="0"/>
              </a:rPr>
              <a:t>INCENTIVOS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0" normalizeH="0" baseline="0" noProof="0" dirty="0">
                <a:ln>
                  <a:noFill/>
                </a:ln>
                <a:solidFill>
                  <a:srgbClr val="E7E6E6"/>
                </a:solidFill>
                <a:effectLst/>
                <a:uLnTx/>
                <a:uFillTx/>
                <a:latin typeface="Calibri" panose="020F0502020204030204"/>
                <a:ea typeface="Open Sans Light" panose="020B0306030504020204" pitchFamily="34" charset="0"/>
                <a:cs typeface="Open Sans Light" panose="020B0306030504020204" pitchFamily="34" charset="0"/>
              </a:rPr>
              <a:t> A OTORGAR</a:t>
            </a:r>
          </a:p>
        </p:txBody>
      </p:sp>
      <p:sp>
        <p:nvSpPr>
          <p:cNvPr id="12" name="Subtitle 2">
            <a:extLst>
              <a:ext uri="{FF2B5EF4-FFF2-40B4-BE49-F238E27FC236}">
                <a16:creationId xmlns:a16="http://schemas.microsoft.com/office/drawing/2014/main" id="{AAEC41E5-F7D6-BA0F-7F89-267C5DCFB1B3}"/>
              </a:ext>
            </a:extLst>
          </p:cNvPr>
          <p:cNvSpPr txBox="1">
            <a:spLocks/>
          </p:cNvSpPr>
          <p:nvPr/>
        </p:nvSpPr>
        <p:spPr>
          <a:xfrm>
            <a:off x="6724146" y="1385622"/>
            <a:ext cx="4904981" cy="172354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marR="0" lvl="0" indent="-2857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Decreto Ley 1567 de agosto 1998, Artículos 26, 29, 30, 31,32,33 y 34.</a:t>
            </a:r>
          </a:p>
          <a:p>
            <a:pPr marL="285750" marR="0" lvl="0" indent="-2857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Ley 734 de 2022 Artículo 33 numeral 4 y 5</a:t>
            </a:r>
          </a:p>
          <a:p>
            <a:pPr marL="285750" marR="0" lvl="0" indent="-2857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Ley 909 de septiembre 2004</a:t>
            </a:r>
          </a:p>
          <a:p>
            <a:pPr marL="285750" marR="0" lvl="0" indent="-2857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Ley 1960 de 2019</a:t>
            </a:r>
          </a:p>
          <a:p>
            <a:pPr marL="285750" marR="0" lvl="0" indent="-2857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Ley 1567 de 1998</a:t>
            </a:r>
          </a:p>
          <a:p>
            <a:pPr marL="285750" marR="0" lvl="0" indent="-2857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Decreto 1083 de 2015 </a:t>
            </a:r>
          </a:p>
          <a:p>
            <a:pPr marL="285750" marR="0" lvl="0" indent="-2857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Ley 1811 de 2016 (uso de la bicicleta) </a:t>
            </a:r>
          </a:p>
          <a:p>
            <a:pPr marL="285750" marR="0" lvl="0" indent="-2857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Ley 1887 de 2018 ( Semana del Blog)</a:t>
            </a:r>
          </a:p>
          <a:p>
            <a:pPr marL="285750" marR="0" lvl="0" indent="-2857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Resolución 202 del 21 de junio de 2019</a:t>
            </a:r>
            <a:endParaRPr kumimoji="0" lang="es-ES"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Subtitle 2">
            <a:extLst>
              <a:ext uri="{FF2B5EF4-FFF2-40B4-BE49-F238E27FC236}">
                <a16:creationId xmlns:a16="http://schemas.microsoft.com/office/drawing/2014/main" id="{B2691C00-1053-BC93-48B9-4685EDC1BB27}"/>
              </a:ext>
            </a:extLst>
          </p:cNvPr>
          <p:cNvSpPr txBox="1">
            <a:spLocks/>
          </p:cNvSpPr>
          <p:nvPr/>
        </p:nvSpPr>
        <p:spPr>
          <a:xfrm>
            <a:off x="6814745" y="3217330"/>
            <a:ext cx="4515898" cy="116955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636" rtl="0" eaLnBrk="1" fontAlgn="auto" latinLnBrk="0" hangingPunct="1">
              <a:lnSpc>
                <a:spcPct val="100000"/>
              </a:lnSpc>
              <a:spcBef>
                <a:spcPct val="20000"/>
              </a:spcBef>
              <a:spcAft>
                <a:spcPts val="0"/>
              </a:spcAft>
              <a:buClrTx/>
              <a:buSzTx/>
              <a:buFont typeface="Arial"/>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Generar acciones que enaltezcan al Servidor Público mediante el reconocimiento, generando valor a su gestión y siendo un modelo a seguir para los demás funcionarios del Ministerio de Agricultura y Desarrollo Rural </a:t>
            </a:r>
          </a:p>
        </p:txBody>
      </p:sp>
      <p:sp>
        <p:nvSpPr>
          <p:cNvPr id="15" name="Subtitle 2">
            <a:extLst>
              <a:ext uri="{FF2B5EF4-FFF2-40B4-BE49-F238E27FC236}">
                <a16:creationId xmlns:a16="http://schemas.microsoft.com/office/drawing/2014/main" id="{2F2F06B9-36C3-8414-AC1B-EBFDF6DA4446}"/>
              </a:ext>
            </a:extLst>
          </p:cNvPr>
          <p:cNvSpPr txBox="1">
            <a:spLocks/>
          </p:cNvSpPr>
          <p:nvPr/>
        </p:nvSpPr>
        <p:spPr>
          <a:xfrm>
            <a:off x="6882782" y="4399716"/>
            <a:ext cx="4188662" cy="166199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1" i="0" u="sng"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Pecuniarios:</a:t>
            </a:r>
          </a:p>
          <a:p>
            <a:pPr marL="285750" marR="0" lvl="0" indent="-285750" algn="l" defTabSz="1087636"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Mejores empleados de carrera administrativa y de libre nombramiento y remoción.</a:t>
            </a:r>
          </a:p>
          <a:p>
            <a:pPr marL="285750" marR="0" lvl="0" indent="-285750" algn="l" defTabSz="1087636"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Semana del Blog</a:t>
            </a:r>
          </a:p>
          <a:p>
            <a:pPr marL="285750" marR="0" lvl="0" indent="-285750" algn="l" defTabSz="1087636"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Trabajo en equipo </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1" i="0" u="sng"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No pecuniarios:</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Integrantes de comités: Convivencia laboral, Brigadas, COPASST, así mismo a los auditores y supervisores de contratos. </a:t>
            </a:r>
          </a:p>
          <a:p>
            <a:pPr marL="171450" marR="0" lvl="0" indent="-171450" algn="l" defTabSz="1087636"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solidFill>
                  <a:prstClr val="black"/>
                </a:solidFill>
                <a:effectLst/>
                <a:uLnTx/>
                <a:uFillTx/>
                <a:latin typeface="Calibri" panose="020F0502020204030204"/>
                <a:ea typeface="Open Sans Light" panose="020B0306030504020204" pitchFamily="34" charset="0"/>
                <a:cs typeface="Open Sans Light" panose="020B0306030504020204" pitchFamily="34" charset="0"/>
              </a:rPr>
              <a:t>Uso  de la bicicleta</a:t>
            </a:r>
          </a:p>
        </p:txBody>
      </p:sp>
      <p:sp>
        <p:nvSpPr>
          <p:cNvPr id="17" name="18 Rectángulo">
            <a:extLst>
              <a:ext uri="{FF2B5EF4-FFF2-40B4-BE49-F238E27FC236}">
                <a16:creationId xmlns:a16="http://schemas.microsoft.com/office/drawing/2014/main" id="{8D103972-CF2E-4B9A-C589-9856584F0551}"/>
              </a:ext>
            </a:extLst>
          </p:cNvPr>
          <p:cNvSpPr/>
          <p:nvPr/>
        </p:nvSpPr>
        <p:spPr>
          <a:xfrm>
            <a:off x="540607" y="4765140"/>
            <a:ext cx="3926861"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HORIZONTE DE IMPLEMENTACIÓN: </a:t>
            </a:r>
            <a:r>
              <a:rPr kumimoji="0" lang="es-CO" sz="1400" b="0" i="0" u="none" strike="noStrike" kern="1200" cap="none" spc="0" normalizeH="0" baseline="0" noProof="0" dirty="0">
                <a:ln>
                  <a:noFill/>
                </a:ln>
                <a:solidFill>
                  <a:prstClr val="black"/>
                </a:solidFill>
                <a:effectLst/>
                <a:uLnTx/>
                <a:uFillTx/>
                <a:latin typeface="Calibri (Cuerpo)"/>
                <a:ea typeface="+mn-ea"/>
                <a:cs typeface="+mn-cs"/>
              </a:rPr>
              <a:t>31-12-2024</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18" name="18 Rectángulo">
            <a:extLst>
              <a:ext uri="{FF2B5EF4-FFF2-40B4-BE49-F238E27FC236}">
                <a16:creationId xmlns:a16="http://schemas.microsoft.com/office/drawing/2014/main" id="{E0229D3A-C940-B92A-7D21-A8DCD8DC698A}"/>
              </a:ext>
            </a:extLst>
          </p:cNvPr>
          <p:cNvSpPr/>
          <p:nvPr/>
        </p:nvSpPr>
        <p:spPr>
          <a:xfrm>
            <a:off x="528044" y="5513612"/>
            <a:ext cx="3926861"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PRESUPUESTO: </a:t>
            </a:r>
            <a:r>
              <a:rPr kumimoji="0" lang="es-CO" sz="1400" b="1" i="0" u="none" strike="noStrike" kern="1200" cap="none" spc="0" normalizeH="0" baseline="0" noProof="0" dirty="0">
                <a:ln>
                  <a:noFill/>
                </a:ln>
                <a:solidFill>
                  <a:prstClr val="black"/>
                </a:solidFill>
                <a:effectLst/>
                <a:uLnTx/>
                <a:uFillTx/>
                <a:latin typeface="Calibri (Cuerpo)"/>
                <a:ea typeface="+mn-ea"/>
                <a:cs typeface="+mn-cs"/>
              </a:rPr>
              <a:t>$50.000.000</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Tree>
    <p:extLst>
      <p:ext uri="{BB962C8B-B14F-4D97-AF65-F5344CB8AC3E}">
        <p14:creationId xmlns:p14="http://schemas.microsoft.com/office/powerpoint/2010/main" val="2486395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376B218E-1BEA-8F03-8538-7683799FEEE6}"/>
              </a:ext>
            </a:extLst>
          </p:cNvPr>
          <p:cNvGrpSpPr/>
          <p:nvPr/>
        </p:nvGrpSpPr>
        <p:grpSpPr>
          <a:xfrm>
            <a:off x="4452589" y="1846542"/>
            <a:ext cx="6173737" cy="598343"/>
            <a:chOff x="3609474" y="1832799"/>
            <a:chExt cx="3800656" cy="598343"/>
          </a:xfrm>
          <a:solidFill>
            <a:schemeClr val="accent4">
              <a:lumMod val="40000"/>
              <a:lumOff val="60000"/>
            </a:schemeClr>
          </a:solidFill>
        </p:grpSpPr>
        <p:sp>
          <p:nvSpPr>
            <p:cNvPr id="5" name="Rectángulo 4">
              <a:extLst>
                <a:ext uri="{FF2B5EF4-FFF2-40B4-BE49-F238E27FC236}">
                  <a16:creationId xmlns:a16="http://schemas.microsoft.com/office/drawing/2014/main" id="{522691AF-28F3-9D12-2B20-31B51660BB61}"/>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6" name="Rectángulo 5">
              <a:extLst>
                <a:ext uri="{FF2B5EF4-FFF2-40B4-BE49-F238E27FC236}">
                  <a16:creationId xmlns:a16="http://schemas.microsoft.com/office/drawing/2014/main" id="{0D01A684-AF57-08A7-C438-378F2D55DF78}"/>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742039EB-73D5-B51B-576E-9228D87C4953}"/>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9" name="Grupo 8">
            <a:extLst>
              <a:ext uri="{FF2B5EF4-FFF2-40B4-BE49-F238E27FC236}">
                <a16:creationId xmlns:a16="http://schemas.microsoft.com/office/drawing/2014/main" id="{8A70C406-3F92-B1FD-1011-F7496B9BDEC2}"/>
              </a:ext>
            </a:extLst>
          </p:cNvPr>
          <p:cNvGrpSpPr/>
          <p:nvPr/>
        </p:nvGrpSpPr>
        <p:grpSpPr>
          <a:xfrm>
            <a:off x="4451285" y="2599237"/>
            <a:ext cx="6173737" cy="598343"/>
            <a:chOff x="3609474" y="1832799"/>
            <a:chExt cx="3800656" cy="598343"/>
          </a:xfrm>
        </p:grpSpPr>
        <p:sp>
          <p:nvSpPr>
            <p:cNvPr id="10" name="Rectángulo 9">
              <a:extLst>
                <a:ext uri="{FF2B5EF4-FFF2-40B4-BE49-F238E27FC236}">
                  <a16:creationId xmlns:a16="http://schemas.microsoft.com/office/drawing/2014/main" id="{078D10E2-CDB2-0834-E617-5A2BA7BF85C1}"/>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1" name="Rectángulo 10">
              <a:extLst>
                <a:ext uri="{FF2B5EF4-FFF2-40B4-BE49-F238E27FC236}">
                  <a16:creationId xmlns:a16="http://schemas.microsoft.com/office/drawing/2014/main" id="{B4BF97DB-1BCA-64F1-8629-51EE99E4AA88}"/>
                </a:ext>
              </a:extLst>
            </p:cNvPr>
            <p:cNvSpPr/>
            <p:nvPr/>
          </p:nvSpPr>
          <p:spPr>
            <a:xfrm>
              <a:off x="487547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2" name="Rectángulo 11">
              <a:extLst>
                <a:ext uri="{FF2B5EF4-FFF2-40B4-BE49-F238E27FC236}">
                  <a16:creationId xmlns:a16="http://schemas.microsoft.com/office/drawing/2014/main" id="{6A2744F1-3CC8-CFC3-3CDE-3FC5F099E694}"/>
                </a:ext>
              </a:extLst>
            </p:cNvPr>
            <p:cNvSpPr/>
            <p:nvPr/>
          </p:nvSpPr>
          <p:spPr>
            <a:xfrm>
              <a:off x="614280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14" name="Grupo 13">
            <a:extLst>
              <a:ext uri="{FF2B5EF4-FFF2-40B4-BE49-F238E27FC236}">
                <a16:creationId xmlns:a16="http://schemas.microsoft.com/office/drawing/2014/main" id="{F1963DB5-F5B4-4A0E-A98D-E70777F4E78C}"/>
              </a:ext>
            </a:extLst>
          </p:cNvPr>
          <p:cNvGrpSpPr/>
          <p:nvPr/>
        </p:nvGrpSpPr>
        <p:grpSpPr>
          <a:xfrm>
            <a:off x="4451285" y="3360992"/>
            <a:ext cx="6173737" cy="598343"/>
            <a:chOff x="3609474" y="1832799"/>
            <a:chExt cx="3800656" cy="598343"/>
          </a:xfrm>
          <a:solidFill>
            <a:schemeClr val="accent4">
              <a:lumMod val="40000"/>
              <a:lumOff val="60000"/>
            </a:schemeClr>
          </a:solidFill>
        </p:grpSpPr>
        <p:sp>
          <p:nvSpPr>
            <p:cNvPr id="15" name="Rectángulo 14">
              <a:extLst>
                <a:ext uri="{FF2B5EF4-FFF2-40B4-BE49-F238E27FC236}">
                  <a16:creationId xmlns:a16="http://schemas.microsoft.com/office/drawing/2014/main" id="{9C9AB8FC-EB73-2A68-4378-D3816E409FCA}"/>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6" name="Rectángulo 15">
              <a:extLst>
                <a:ext uri="{FF2B5EF4-FFF2-40B4-BE49-F238E27FC236}">
                  <a16:creationId xmlns:a16="http://schemas.microsoft.com/office/drawing/2014/main" id="{2E4E95B7-AE5F-6F8F-7EA8-3374D2995385}"/>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7" name="Rectángulo 16">
              <a:extLst>
                <a:ext uri="{FF2B5EF4-FFF2-40B4-BE49-F238E27FC236}">
                  <a16:creationId xmlns:a16="http://schemas.microsoft.com/office/drawing/2014/main" id="{B6985AF2-B581-E660-1AD9-7A0D03F6D0BC}"/>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19" name="Grupo 18">
            <a:extLst>
              <a:ext uri="{FF2B5EF4-FFF2-40B4-BE49-F238E27FC236}">
                <a16:creationId xmlns:a16="http://schemas.microsoft.com/office/drawing/2014/main" id="{56507DAA-BF42-05E0-01D6-386929A977FE}"/>
              </a:ext>
            </a:extLst>
          </p:cNvPr>
          <p:cNvGrpSpPr/>
          <p:nvPr/>
        </p:nvGrpSpPr>
        <p:grpSpPr>
          <a:xfrm>
            <a:off x="4451285" y="4120279"/>
            <a:ext cx="6173737" cy="598343"/>
            <a:chOff x="3609474" y="1832799"/>
            <a:chExt cx="3800656" cy="598343"/>
          </a:xfrm>
        </p:grpSpPr>
        <p:sp>
          <p:nvSpPr>
            <p:cNvPr id="20" name="Rectángulo 19">
              <a:extLst>
                <a:ext uri="{FF2B5EF4-FFF2-40B4-BE49-F238E27FC236}">
                  <a16:creationId xmlns:a16="http://schemas.microsoft.com/office/drawing/2014/main" id="{4383565E-7BD1-0753-8C45-6C0547CAB671}"/>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1" name="Rectángulo 20">
              <a:extLst>
                <a:ext uri="{FF2B5EF4-FFF2-40B4-BE49-F238E27FC236}">
                  <a16:creationId xmlns:a16="http://schemas.microsoft.com/office/drawing/2014/main" id="{C79B2C57-6864-C350-8E11-9AEE8018450B}"/>
                </a:ext>
              </a:extLst>
            </p:cNvPr>
            <p:cNvSpPr/>
            <p:nvPr/>
          </p:nvSpPr>
          <p:spPr>
            <a:xfrm>
              <a:off x="487547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2" name="Rectángulo 21">
              <a:extLst>
                <a:ext uri="{FF2B5EF4-FFF2-40B4-BE49-F238E27FC236}">
                  <a16:creationId xmlns:a16="http://schemas.microsoft.com/office/drawing/2014/main" id="{FE4F0A06-05AC-5F91-43D6-FC7E846C610C}"/>
                </a:ext>
              </a:extLst>
            </p:cNvPr>
            <p:cNvSpPr/>
            <p:nvPr/>
          </p:nvSpPr>
          <p:spPr>
            <a:xfrm>
              <a:off x="614280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24" name="Grupo 23">
            <a:extLst>
              <a:ext uri="{FF2B5EF4-FFF2-40B4-BE49-F238E27FC236}">
                <a16:creationId xmlns:a16="http://schemas.microsoft.com/office/drawing/2014/main" id="{EC0137AE-E646-5071-86A9-022D40F18D6A}"/>
              </a:ext>
            </a:extLst>
          </p:cNvPr>
          <p:cNvGrpSpPr/>
          <p:nvPr/>
        </p:nvGrpSpPr>
        <p:grpSpPr>
          <a:xfrm>
            <a:off x="4451285" y="4873883"/>
            <a:ext cx="6173737" cy="598343"/>
            <a:chOff x="3609474" y="1832799"/>
            <a:chExt cx="3800656" cy="598343"/>
          </a:xfrm>
          <a:solidFill>
            <a:schemeClr val="accent4">
              <a:lumMod val="40000"/>
              <a:lumOff val="60000"/>
            </a:schemeClr>
          </a:solidFill>
        </p:grpSpPr>
        <p:sp>
          <p:nvSpPr>
            <p:cNvPr id="25" name="Rectángulo 24">
              <a:extLst>
                <a:ext uri="{FF2B5EF4-FFF2-40B4-BE49-F238E27FC236}">
                  <a16:creationId xmlns:a16="http://schemas.microsoft.com/office/drawing/2014/main" id="{200ACF64-9E9A-0746-8B42-906FA5553880}"/>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6" name="Rectángulo 25">
              <a:extLst>
                <a:ext uri="{FF2B5EF4-FFF2-40B4-BE49-F238E27FC236}">
                  <a16:creationId xmlns:a16="http://schemas.microsoft.com/office/drawing/2014/main" id="{6D0D8498-17EB-ECE2-D6A6-9C8708205D4E}"/>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7" name="Rectángulo 26">
              <a:extLst>
                <a:ext uri="{FF2B5EF4-FFF2-40B4-BE49-F238E27FC236}">
                  <a16:creationId xmlns:a16="http://schemas.microsoft.com/office/drawing/2014/main" id="{E61C3D2F-FF7D-6781-9BDB-243D28EC6AD2}"/>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29" name="Grupo 28">
            <a:extLst>
              <a:ext uri="{FF2B5EF4-FFF2-40B4-BE49-F238E27FC236}">
                <a16:creationId xmlns:a16="http://schemas.microsoft.com/office/drawing/2014/main" id="{25906365-A94D-9820-8753-1283E97DE7DF}"/>
              </a:ext>
            </a:extLst>
          </p:cNvPr>
          <p:cNvGrpSpPr/>
          <p:nvPr/>
        </p:nvGrpSpPr>
        <p:grpSpPr>
          <a:xfrm>
            <a:off x="4451285" y="5635638"/>
            <a:ext cx="6174715" cy="598343"/>
            <a:chOff x="3609474" y="1832799"/>
            <a:chExt cx="3800656" cy="598343"/>
          </a:xfrm>
          <a:solidFill>
            <a:schemeClr val="accent4">
              <a:lumMod val="40000"/>
              <a:lumOff val="60000"/>
            </a:schemeClr>
          </a:solidFill>
        </p:grpSpPr>
        <p:sp>
          <p:nvSpPr>
            <p:cNvPr id="30" name="Rectángulo 29">
              <a:extLst>
                <a:ext uri="{FF2B5EF4-FFF2-40B4-BE49-F238E27FC236}">
                  <a16:creationId xmlns:a16="http://schemas.microsoft.com/office/drawing/2014/main" id="{4E349FAB-E02C-1396-804E-59F8F5516E34}"/>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31" name="Rectángulo 30">
              <a:extLst>
                <a:ext uri="{FF2B5EF4-FFF2-40B4-BE49-F238E27FC236}">
                  <a16:creationId xmlns:a16="http://schemas.microsoft.com/office/drawing/2014/main" id="{4A1B9307-AD92-457C-045E-26FE10B19DC8}"/>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32" name="Rectángulo 31">
              <a:extLst>
                <a:ext uri="{FF2B5EF4-FFF2-40B4-BE49-F238E27FC236}">
                  <a16:creationId xmlns:a16="http://schemas.microsoft.com/office/drawing/2014/main" id="{A6569041-E7DD-F8B5-C953-203D995D4F82}"/>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grpSp>
      <p:grpSp>
        <p:nvGrpSpPr>
          <p:cNvPr id="34" name="Grupo 33">
            <a:extLst>
              <a:ext uri="{FF2B5EF4-FFF2-40B4-BE49-F238E27FC236}">
                <a16:creationId xmlns:a16="http://schemas.microsoft.com/office/drawing/2014/main" id="{10F41790-FEAA-1E87-9CD5-CEE9EE22C4E2}"/>
              </a:ext>
            </a:extLst>
          </p:cNvPr>
          <p:cNvGrpSpPr/>
          <p:nvPr/>
        </p:nvGrpSpPr>
        <p:grpSpPr>
          <a:xfrm>
            <a:off x="3971116" y="2537056"/>
            <a:ext cx="678143" cy="678143"/>
            <a:chOff x="3129305" y="1768771"/>
            <a:chExt cx="678143" cy="678143"/>
          </a:xfrm>
          <a:solidFill>
            <a:schemeClr val="accent4"/>
          </a:solidFill>
        </p:grpSpPr>
        <p:sp>
          <p:nvSpPr>
            <p:cNvPr id="35" name="Elipse 34">
              <a:extLst>
                <a:ext uri="{FF2B5EF4-FFF2-40B4-BE49-F238E27FC236}">
                  <a16:creationId xmlns:a16="http://schemas.microsoft.com/office/drawing/2014/main" id="{D7F2CEF5-425D-5689-3114-D6F4BAF06E23}"/>
                </a:ext>
              </a:extLst>
            </p:cNvPr>
            <p:cNvSpPr/>
            <p:nvPr/>
          </p:nvSpPr>
          <p:spPr>
            <a:xfrm>
              <a:off x="3129305" y="1768771"/>
              <a:ext cx="678143" cy="678143"/>
            </a:xfrm>
            <a:prstGeom prst="ellipse">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Google Shape;476;p17">
              <a:extLst>
                <a:ext uri="{FF2B5EF4-FFF2-40B4-BE49-F238E27FC236}">
                  <a16:creationId xmlns:a16="http://schemas.microsoft.com/office/drawing/2014/main" id="{A5A5AAA9-8B23-64A5-6AEB-294A46702640}"/>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2</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37" name="Grupo 36">
            <a:extLst>
              <a:ext uri="{FF2B5EF4-FFF2-40B4-BE49-F238E27FC236}">
                <a16:creationId xmlns:a16="http://schemas.microsoft.com/office/drawing/2014/main" id="{38DFE599-1593-0D19-9DA0-577B4479C157}"/>
              </a:ext>
            </a:extLst>
          </p:cNvPr>
          <p:cNvGrpSpPr/>
          <p:nvPr/>
        </p:nvGrpSpPr>
        <p:grpSpPr>
          <a:xfrm>
            <a:off x="3971116" y="3297029"/>
            <a:ext cx="678143" cy="678143"/>
            <a:chOff x="3129305" y="1768771"/>
            <a:chExt cx="678143" cy="678143"/>
          </a:xfrm>
          <a:solidFill>
            <a:schemeClr val="accent2">
              <a:lumMod val="20000"/>
              <a:lumOff val="80000"/>
            </a:schemeClr>
          </a:solidFill>
        </p:grpSpPr>
        <p:sp>
          <p:nvSpPr>
            <p:cNvPr id="38" name="Elipse 37">
              <a:extLst>
                <a:ext uri="{FF2B5EF4-FFF2-40B4-BE49-F238E27FC236}">
                  <a16:creationId xmlns:a16="http://schemas.microsoft.com/office/drawing/2014/main" id="{DBBEF09D-F114-8929-E232-868325B67CFB}"/>
                </a:ext>
              </a:extLst>
            </p:cNvPr>
            <p:cNvSpPr/>
            <p:nvPr/>
          </p:nvSpPr>
          <p:spPr>
            <a:xfrm>
              <a:off x="3129305" y="1768771"/>
              <a:ext cx="678143" cy="678143"/>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Google Shape;476;p17">
              <a:extLst>
                <a:ext uri="{FF2B5EF4-FFF2-40B4-BE49-F238E27FC236}">
                  <a16:creationId xmlns:a16="http://schemas.microsoft.com/office/drawing/2014/main" id="{107873C1-4148-7DD1-6330-4226FE7F91D7}"/>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3</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40" name="Grupo 39">
            <a:extLst>
              <a:ext uri="{FF2B5EF4-FFF2-40B4-BE49-F238E27FC236}">
                <a16:creationId xmlns:a16="http://schemas.microsoft.com/office/drawing/2014/main" id="{6AF23E21-B4ED-DAA0-0F66-50B7ED059D5F}"/>
              </a:ext>
            </a:extLst>
          </p:cNvPr>
          <p:cNvGrpSpPr/>
          <p:nvPr/>
        </p:nvGrpSpPr>
        <p:grpSpPr>
          <a:xfrm>
            <a:off x="3971116" y="4057002"/>
            <a:ext cx="678143" cy="678143"/>
            <a:chOff x="3129305" y="1768771"/>
            <a:chExt cx="678143" cy="678143"/>
          </a:xfrm>
          <a:solidFill>
            <a:srgbClr val="C49E41"/>
          </a:solidFill>
        </p:grpSpPr>
        <p:sp>
          <p:nvSpPr>
            <p:cNvPr id="41" name="Elipse 40">
              <a:extLst>
                <a:ext uri="{FF2B5EF4-FFF2-40B4-BE49-F238E27FC236}">
                  <a16:creationId xmlns:a16="http://schemas.microsoft.com/office/drawing/2014/main" id="{F0AE8B8A-7452-A306-90BC-2CFB9831F624}"/>
                </a:ext>
              </a:extLst>
            </p:cNvPr>
            <p:cNvSpPr/>
            <p:nvPr/>
          </p:nvSpPr>
          <p:spPr>
            <a:xfrm>
              <a:off x="3129305" y="1768771"/>
              <a:ext cx="678143" cy="678143"/>
            </a:xfrm>
            <a:prstGeom prst="ellipse">
              <a:avLst/>
            </a:prstGeom>
            <a:grp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Google Shape;476;p17">
              <a:extLst>
                <a:ext uri="{FF2B5EF4-FFF2-40B4-BE49-F238E27FC236}">
                  <a16:creationId xmlns:a16="http://schemas.microsoft.com/office/drawing/2014/main" id="{B10B22F4-A609-C3EF-2D39-6E5675D9EEA6}"/>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4</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43" name="Grupo 42">
            <a:extLst>
              <a:ext uri="{FF2B5EF4-FFF2-40B4-BE49-F238E27FC236}">
                <a16:creationId xmlns:a16="http://schemas.microsoft.com/office/drawing/2014/main" id="{CCB325E8-457C-D1CB-1231-94386A01F8C2}"/>
              </a:ext>
            </a:extLst>
          </p:cNvPr>
          <p:cNvGrpSpPr/>
          <p:nvPr/>
        </p:nvGrpSpPr>
        <p:grpSpPr>
          <a:xfrm>
            <a:off x="3971116" y="4812453"/>
            <a:ext cx="678143" cy="678143"/>
            <a:chOff x="3129305" y="1768771"/>
            <a:chExt cx="678143" cy="678143"/>
          </a:xfrm>
          <a:solidFill>
            <a:schemeClr val="accent4"/>
          </a:solidFill>
        </p:grpSpPr>
        <p:sp>
          <p:nvSpPr>
            <p:cNvPr id="44" name="Elipse 43">
              <a:extLst>
                <a:ext uri="{FF2B5EF4-FFF2-40B4-BE49-F238E27FC236}">
                  <a16:creationId xmlns:a16="http://schemas.microsoft.com/office/drawing/2014/main" id="{6323F3F2-9857-E17E-F838-55032AEEBB5D}"/>
                </a:ext>
              </a:extLst>
            </p:cNvPr>
            <p:cNvSpPr/>
            <p:nvPr/>
          </p:nvSpPr>
          <p:spPr>
            <a:xfrm>
              <a:off x="3129305" y="1768771"/>
              <a:ext cx="678143" cy="678143"/>
            </a:xfrm>
            <a:prstGeom prst="ellipse">
              <a:avLst/>
            </a:prstGeom>
            <a:grp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Google Shape;476;p17">
              <a:extLst>
                <a:ext uri="{FF2B5EF4-FFF2-40B4-BE49-F238E27FC236}">
                  <a16:creationId xmlns:a16="http://schemas.microsoft.com/office/drawing/2014/main" id="{AB9A17BC-5C34-EF4F-E03C-9850E17987D2}"/>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5</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46" name="Grupo 45">
            <a:extLst>
              <a:ext uri="{FF2B5EF4-FFF2-40B4-BE49-F238E27FC236}">
                <a16:creationId xmlns:a16="http://schemas.microsoft.com/office/drawing/2014/main" id="{31D2DF19-1FB9-590B-6908-736D776934EE}"/>
              </a:ext>
            </a:extLst>
          </p:cNvPr>
          <p:cNvGrpSpPr/>
          <p:nvPr/>
        </p:nvGrpSpPr>
        <p:grpSpPr>
          <a:xfrm>
            <a:off x="3971116" y="5572426"/>
            <a:ext cx="678143" cy="678143"/>
            <a:chOff x="3129305" y="1768771"/>
            <a:chExt cx="678143" cy="678143"/>
          </a:xfrm>
          <a:solidFill>
            <a:schemeClr val="accent2">
              <a:lumMod val="20000"/>
              <a:lumOff val="80000"/>
            </a:schemeClr>
          </a:solidFill>
        </p:grpSpPr>
        <p:sp>
          <p:nvSpPr>
            <p:cNvPr id="47" name="Elipse 46">
              <a:extLst>
                <a:ext uri="{FF2B5EF4-FFF2-40B4-BE49-F238E27FC236}">
                  <a16:creationId xmlns:a16="http://schemas.microsoft.com/office/drawing/2014/main" id="{7BAE52B3-2986-CD57-C0FF-8DBB67A22ED1}"/>
                </a:ext>
              </a:extLst>
            </p:cNvPr>
            <p:cNvSpPr/>
            <p:nvPr/>
          </p:nvSpPr>
          <p:spPr>
            <a:xfrm>
              <a:off x="3129305" y="1768771"/>
              <a:ext cx="678143" cy="678143"/>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Google Shape;476;p17">
              <a:extLst>
                <a:ext uri="{FF2B5EF4-FFF2-40B4-BE49-F238E27FC236}">
                  <a16:creationId xmlns:a16="http://schemas.microsoft.com/office/drawing/2014/main" id="{5CCCD173-1A1E-EF18-E9E3-474C68610292}"/>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6</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49" name="Rectángulo 48">
            <a:extLst>
              <a:ext uri="{FF2B5EF4-FFF2-40B4-BE49-F238E27FC236}">
                <a16:creationId xmlns:a16="http://schemas.microsoft.com/office/drawing/2014/main" id="{EBF6CA87-37D5-46A4-03D1-530E6E7F53B0}"/>
              </a:ext>
            </a:extLst>
          </p:cNvPr>
          <p:cNvSpPr/>
          <p:nvPr/>
        </p:nvSpPr>
        <p:spPr>
          <a:xfrm>
            <a:off x="6499546" y="1253122"/>
            <a:ext cx="2021914"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ángulo 49">
            <a:extLst>
              <a:ext uri="{FF2B5EF4-FFF2-40B4-BE49-F238E27FC236}">
                <a16:creationId xmlns:a16="http://schemas.microsoft.com/office/drawing/2014/main" id="{B8A62998-B483-5921-FB90-397A559E97B3}"/>
              </a:ext>
            </a:extLst>
          </p:cNvPr>
          <p:cNvSpPr/>
          <p:nvPr/>
        </p:nvSpPr>
        <p:spPr>
          <a:xfrm>
            <a:off x="8563775" y="1228492"/>
            <a:ext cx="2021914"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2" name="Grupo 51">
            <a:extLst>
              <a:ext uri="{FF2B5EF4-FFF2-40B4-BE49-F238E27FC236}">
                <a16:creationId xmlns:a16="http://schemas.microsoft.com/office/drawing/2014/main" id="{F5772C18-2042-8F2B-540E-512E4A226EF2}"/>
              </a:ext>
            </a:extLst>
          </p:cNvPr>
          <p:cNvGrpSpPr/>
          <p:nvPr/>
        </p:nvGrpSpPr>
        <p:grpSpPr>
          <a:xfrm>
            <a:off x="3971116" y="1781605"/>
            <a:ext cx="678143" cy="678143"/>
            <a:chOff x="3129305" y="1768771"/>
            <a:chExt cx="678143" cy="678143"/>
          </a:xfrm>
          <a:solidFill>
            <a:srgbClr val="C49E41"/>
          </a:solidFill>
        </p:grpSpPr>
        <p:sp>
          <p:nvSpPr>
            <p:cNvPr id="53" name="Elipse 52">
              <a:extLst>
                <a:ext uri="{FF2B5EF4-FFF2-40B4-BE49-F238E27FC236}">
                  <a16:creationId xmlns:a16="http://schemas.microsoft.com/office/drawing/2014/main" id="{84377982-F618-C7C7-CAE1-6C6C5EE9205F}"/>
                </a:ext>
              </a:extLst>
            </p:cNvPr>
            <p:cNvSpPr/>
            <p:nvPr/>
          </p:nvSpPr>
          <p:spPr>
            <a:xfrm>
              <a:off x="3129305" y="1768771"/>
              <a:ext cx="678143" cy="678143"/>
            </a:xfrm>
            <a:prstGeom prst="ellipse">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Google Shape;476;p17">
              <a:extLst>
                <a:ext uri="{FF2B5EF4-FFF2-40B4-BE49-F238E27FC236}">
                  <a16:creationId xmlns:a16="http://schemas.microsoft.com/office/drawing/2014/main" id="{38A55750-BA63-02BF-51F6-D533932678C2}"/>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1</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55" name="TextBox 2">
            <a:extLst>
              <a:ext uri="{FF2B5EF4-FFF2-40B4-BE49-F238E27FC236}">
                <a16:creationId xmlns:a16="http://schemas.microsoft.com/office/drawing/2014/main" id="{9D5720E8-8E64-2099-7235-6B2E72118185}"/>
              </a:ext>
            </a:extLst>
          </p:cNvPr>
          <p:cNvSpPr txBox="1"/>
          <p:nvPr/>
        </p:nvSpPr>
        <p:spPr>
          <a:xfrm>
            <a:off x="6639076" y="1437324"/>
            <a:ext cx="1707269"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00" normalizeH="0" baseline="0" noProof="0" dirty="0" err="1">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Titulo</a:t>
            </a:r>
            <a:endParaRPr kumimoji="0" lang="en-US" sz="10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6" name="TextBox 2">
            <a:extLst>
              <a:ext uri="{FF2B5EF4-FFF2-40B4-BE49-F238E27FC236}">
                <a16:creationId xmlns:a16="http://schemas.microsoft.com/office/drawing/2014/main" id="{C8E4B693-2A96-DDE7-0F58-60558018A83B}"/>
              </a:ext>
            </a:extLst>
          </p:cNvPr>
          <p:cNvSpPr txBox="1"/>
          <p:nvPr/>
        </p:nvSpPr>
        <p:spPr>
          <a:xfrm>
            <a:off x="8742073" y="1445025"/>
            <a:ext cx="1707269"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00" normalizeH="0" baseline="0" noProof="0" dirty="0" err="1">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Fecha</a:t>
            </a:r>
            <a:endParaRPr kumimoji="0" lang="en-US" sz="10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Subtitle 2">
            <a:extLst>
              <a:ext uri="{FF2B5EF4-FFF2-40B4-BE49-F238E27FC236}">
                <a16:creationId xmlns:a16="http://schemas.microsoft.com/office/drawing/2014/main" id="{0CF99600-12F5-C4D6-7BC5-9E39F3267B53}"/>
              </a:ext>
            </a:extLst>
          </p:cNvPr>
          <p:cNvSpPr txBox="1">
            <a:spLocks/>
          </p:cNvSpPr>
          <p:nvPr/>
        </p:nvSpPr>
        <p:spPr>
          <a:xfrm>
            <a:off x="6578113" y="1854993"/>
            <a:ext cx="1942605"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Puede personalizar todo lo que vea en este cuadro de texto.</a:t>
            </a:r>
          </a:p>
        </p:txBody>
      </p:sp>
      <p:sp>
        <p:nvSpPr>
          <p:cNvPr id="60" name="Subtitle 2">
            <a:extLst>
              <a:ext uri="{FF2B5EF4-FFF2-40B4-BE49-F238E27FC236}">
                <a16:creationId xmlns:a16="http://schemas.microsoft.com/office/drawing/2014/main" id="{38542CE9-01F3-D82D-AEE8-0613B4B50ABC}"/>
              </a:ext>
            </a:extLst>
          </p:cNvPr>
          <p:cNvSpPr txBox="1">
            <a:spLocks/>
          </p:cNvSpPr>
          <p:nvPr/>
        </p:nvSpPr>
        <p:spPr>
          <a:xfrm>
            <a:off x="8742072" y="2021693"/>
            <a:ext cx="1622263"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31/03/2024</a:t>
            </a:r>
          </a:p>
        </p:txBody>
      </p:sp>
      <p:sp>
        <p:nvSpPr>
          <p:cNvPr id="62" name="Subtitle 2">
            <a:extLst>
              <a:ext uri="{FF2B5EF4-FFF2-40B4-BE49-F238E27FC236}">
                <a16:creationId xmlns:a16="http://schemas.microsoft.com/office/drawing/2014/main" id="{5A5F0F93-16E9-F514-C61A-6171DD01B085}"/>
              </a:ext>
            </a:extLst>
          </p:cNvPr>
          <p:cNvSpPr txBox="1">
            <a:spLocks/>
          </p:cNvSpPr>
          <p:nvPr/>
        </p:nvSpPr>
        <p:spPr>
          <a:xfrm>
            <a:off x="4699456" y="1913970"/>
            <a:ext cx="1752452" cy="46166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200" b="1"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Diagnosticar el estado actual del SST</a:t>
            </a:r>
          </a:p>
        </p:txBody>
      </p:sp>
      <p:sp>
        <p:nvSpPr>
          <p:cNvPr id="63" name="Subtitle 2">
            <a:extLst>
              <a:ext uri="{FF2B5EF4-FFF2-40B4-BE49-F238E27FC236}">
                <a16:creationId xmlns:a16="http://schemas.microsoft.com/office/drawing/2014/main" id="{FFDA128D-447A-62C2-C38A-FC3FD0DDE026}"/>
              </a:ext>
            </a:extLst>
          </p:cNvPr>
          <p:cNvSpPr txBox="1">
            <a:spLocks/>
          </p:cNvSpPr>
          <p:nvPr/>
        </p:nvSpPr>
        <p:spPr>
          <a:xfrm>
            <a:off x="4730059" y="2670014"/>
            <a:ext cx="1670907"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100" b="1"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Establecer el programa de SST</a:t>
            </a:r>
          </a:p>
        </p:txBody>
      </p:sp>
      <p:sp>
        <p:nvSpPr>
          <p:cNvPr id="64" name="Subtitle 2">
            <a:extLst>
              <a:ext uri="{FF2B5EF4-FFF2-40B4-BE49-F238E27FC236}">
                <a16:creationId xmlns:a16="http://schemas.microsoft.com/office/drawing/2014/main" id="{3EA23AFA-81DF-D49F-11D7-F73ACC515E5E}"/>
              </a:ext>
            </a:extLst>
          </p:cNvPr>
          <p:cNvSpPr txBox="1">
            <a:spLocks/>
          </p:cNvSpPr>
          <p:nvPr/>
        </p:nvSpPr>
        <p:spPr>
          <a:xfrm>
            <a:off x="8575106" y="2762346"/>
            <a:ext cx="2009155"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30/04/2024</a:t>
            </a:r>
          </a:p>
        </p:txBody>
      </p:sp>
      <p:sp>
        <p:nvSpPr>
          <p:cNvPr id="66" name="Subtitle 2">
            <a:extLst>
              <a:ext uri="{FF2B5EF4-FFF2-40B4-BE49-F238E27FC236}">
                <a16:creationId xmlns:a16="http://schemas.microsoft.com/office/drawing/2014/main" id="{9F778C02-6A63-CAB1-68F7-933C14F11DE2}"/>
              </a:ext>
            </a:extLst>
          </p:cNvPr>
          <p:cNvSpPr txBox="1">
            <a:spLocks/>
          </p:cNvSpPr>
          <p:nvPr/>
        </p:nvSpPr>
        <p:spPr>
          <a:xfrm>
            <a:off x="4750397" y="3439253"/>
            <a:ext cx="1682504"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100" b="1"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Ejecutar las actividades del programa de SST</a:t>
            </a:r>
          </a:p>
        </p:txBody>
      </p:sp>
      <p:sp>
        <p:nvSpPr>
          <p:cNvPr id="67" name="Subtitle 2">
            <a:extLst>
              <a:ext uri="{FF2B5EF4-FFF2-40B4-BE49-F238E27FC236}">
                <a16:creationId xmlns:a16="http://schemas.microsoft.com/office/drawing/2014/main" id="{A1033B6E-CD3F-B6A6-EDCE-EED7385BF266}"/>
              </a:ext>
            </a:extLst>
          </p:cNvPr>
          <p:cNvSpPr txBox="1">
            <a:spLocks/>
          </p:cNvSpPr>
          <p:nvPr/>
        </p:nvSpPr>
        <p:spPr>
          <a:xfrm>
            <a:off x="6639076" y="3377697"/>
            <a:ext cx="1818372"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Puede personalizar todo lo que vea en este cuadro de texto.</a:t>
            </a:r>
          </a:p>
        </p:txBody>
      </p:sp>
      <p:sp>
        <p:nvSpPr>
          <p:cNvPr id="68" name="Subtitle 2">
            <a:extLst>
              <a:ext uri="{FF2B5EF4-FFF2-40B4-BE49-F238E27FC236}">
                <a16:creationId xmlns:a16="http://schemas.microsoft.com/office/drawing/2014/main" id="{9815C06B-5954-E764-A1FB-7FE1FFF1E33B}"/>
              </a:ext>
            </a:extLst>
          </p:cNvPr>
          <p:cNvSpPr txBox="1">
            <a:spLocks/>
          </p:cNvSpPr>
          <p:nvPr/>
        </p:nvSpPr>
        <p:spPr>
          <a:xfrm>
            <a:off x="8575106" y="3531585"/>
            <a:ext cx="2009155"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70" name="Subtitle 2">
            <a:extLst>
              <a:ext uri="{FF2B5EF4-FFF2-40B4-BE49-F238E27FC236}">
                <a16:creationId xmlns:a16="http://schemas.microsoft.com/office/drawing/2014/main" id="{B1FACDE6-9381-77B3-D8ED-F03D6F3A052C}"/>
              </a:ext>
            </a:extLst>
          </p:cNvPr>
          <p:cNvSpPr txBox="1">
            <a:spLocks/>
          </p:cNvSpPr>
          <p:nvPr/>
        </p:nvSpPr>
        <p:spPr>
          <a:xfrm>
            <a:off x="4750396" y="4097781"/>
            <a:ext cx="1748657" cy="64633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200" b="1"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Realizar seguimiento a la ejecución del programa de SST</a:t>
            </a:r>
          </a:p>
        </p:txBody>
      </p:sp>
      <p:sp>
        <p:nvSpPr>
          <p:cNvPr id="71" name="Subtitle 2">
            <a:extLst>
              <a:ext uri="{FF2B5EF4-FFF2-40B4-BE49-F238E27FC236}">
                <a16:creationId xmlns:a16="http://schemas.microsoft.com/office/drawing/2014/main" id="{B88C92A9-57B3-0C9E-A54A-E478D9D1F9F2}"/>
              </a:ext>
            </a:extLst>
          </p:cNvPr>
          <p:cNvSpPr txBox="1">
            <a:spLocks/>
          </p:cNvSpPr>
          <p:nvPr/>
        </p:nvSpPr>
        <p:spPr>
          <a:xfrm>
            <a:off x="6639076" y="4143946"/>
            <a:ext cx="1729344"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Puede personalizar todo lo que vea en este cuadro de texto.</a:t>
            </a:r>
          </a:p>
        </p:txBody>
      </p:sp>
      <p:sp>
        <p:nvSpPr>
          <p:cNvPr id="72" name="Subtitle 2">
            <a:extLst>
              <a:ext uri="{FF2B5EF4-FFF2-40B4-BE49-F238E27FC236}">
                <a16:creationId xmlns:a16="http://schemas.microsoft.com/office/drawing/2014/main" id="{8B4B0B0C-84F4-3CAB-C2B7-07D5A9E21A18}"/>
              </a:ext>
            </a:extLst>
          </p:cNvPr>
          <p:cNvSpPr txBox="1">
            <a:spLocks/>
          </p:cNvSpPr>
          <p:nvPr/>
        </p:nvSpPr>
        <p:spPr>
          <a:xfrm>
            <a:off x="8575106" y="4297834"/>
            <a:ext cx="2009155"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74" name="Subtitle 2">
            <a:extLst>
              <a:ext uri="{FF2B5EF4-FFF2-40B4-BE49-F238E27FC236}">
                <a16:creationId xmlns:a16="http://schemas.microsoft.com/office/drawing/2014/main" id="{420E52A3-F115-65CD-401B-D328322A0A54}"/>
              </a:ext>
            </a:extLst>
          </p:cNvPr>
          <p:cNvSpPr txBox="1">
            <a:spLocks/>
          </p:cNvSpPr>
          <p:nvPr/>
        </p:nvSpPr>
        <p:spPr>
          <a:xfrm>
            <a:off x="4750397" y="4838434"/>
            <a:ext cx="1650570" cy="64633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200" b="1"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Evaluar el impacto y cumplimiento del programa</a:t>
            </a:r>
          </a:p>
        </p:txBody>
      </p:sp>
      <p:sp>
        <p:nvSpPr>
          <p:cNvPr id="75" name="Subtitle 2">
            <a:extLst>
              <a:ext uri="{FF2B5EF4-FFF2-40B4-BE49-F238E27FC236}">
                <a16:creationId xmlns:a16="http://schemas.microsoft.com/office/drawing/2014/main" id="{92181BD2-B4BD-BB13-9E94-5A2BD30C1590}"/>
              </a:ext>
            </a:extLst>
          </p:cNvPr>
          <p:cNvSpPr txBox="1">
            <a:spLocks/>
          </p:cNvSpPr>
          <p:nvPr/>
        </p:nvSpPr>
        <p:spPr>
          <a:xfrm>
            <a:off x="6611051" y="4884599"/>
            <a:ext cx="1846397"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Puede personalizar todo lo que vea en este cuadro de texto.</a:t>
            </a:r>
          </a:p>
        </p:txBody>
      </p:sp>
      <p:sp>
        <p:nvSpPr>
          <p:cNvPr id="78" name="Subtitle 2">
            <a:extLst>
              <a:ext uri="{FF2B5EF4-FFF2-40B4-BE49-F238E27FC236}">
                <a16:creationId xmlns:a16="http://schemas.microsoft.com/office/drawing/2014/main" id="{984DDA1A-AF56-EFC9-BBF8-33D4CC598295}"/>
              </a:ext>
            </a:extLst>
          </p:cNvPr>
          <p:cNvSpPr txBox="1">
            <a:spLocks/>
          </p:cNvSpPr>
          <p:nvPr/>
        </p:nvSpPr>
        <p:spPr>
          <a:xfrm>
            <a:off x="4750397" y="5700005"/>
            <a:ext cx="1650570" cy="46166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200" b="1"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Planes de mejoramiento</a:t>
            </a:r>
          </a:p>
        </p:txBody>
      </p:sp>
      <p:sp>
        <p:nvSpPr>
          <p:cNvPr id="79" name="Subtitle 2">
            <a:extLst>
              <a:ext uri="{FF2B5EF4-FFF2-40B4-BE49-F238E27FC236}">
                <a16:creationId xmlns:a16="http://schemas.microsoft.com/office/drawing/2014/main" id="{AD888250-BA08-E75A-24EE-CEEC3B54CA2B}"/>
              </a:ext>
            </a:extLst>
          </p:cNvPr>
          <p:cNvSpPr txBox="1">
            <a:spLocks/>
          </p:cNvSpPr>
          <p:nvPr/>
        </p:nvSpPr>
        <p:spPr>
          <a:xfrm>
            <a:off x="6570204" y="5662132"/>
            <a:ext cx="1776142"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Puede personalizar todo lo que vea en este cuadro de texto.</a:t>
            </a:r>
          </a:p>
        </p:txBody>
      </p:sp>
      <p:sp>
        <p:nvSpPr>
          <p:cNvPr id="82" name="Subtitle 2">
            <a:extLst>
              <a:ext uri="{FF2B5EF4-FFF2-40B4-BE49-F238E27FC236}">
                <a16:creationId xmlns:a16="http://schemas.microsoft.com/office/drawing/2014/main" id="{2AF20C76-1177-6EFA-87BF-74822ABA2CF6}"/>
              </a:ext>
            </a:extLst>
          </p:cNvPr>
          <p:cNvSpPr txBox="1">
            <a:spLocks/>
          </p:cNvSpPr>
          <p:nvPr/>
        </p:nvSpPr>
        <p:spPr>
          <a:xfrm>
            <a:off x="6578113" y="2667249"/>
            <a:ext cx="1818372"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Puede personalizar todo lo que vea en este cuadro de texto.</a:t>
            </a:r>
          </a:p>
        </p:txBody>
      </p:sp>
      <p:sp>
        <p:nvSpPr>
          <p:cNvPr id="2" name="5 Rectángulo">
            <a:extLst>
              <a:ext uri="{FF2B5EF4-FFF2-40B4-BE49-F238E27FC236}">
                <a16:creationId xmlns:a16="http://schemas.microsoft.com/office/drawing/2014/main" id="{F3BFAFDC-04EC-C1D7-24F0-FCF40CA05D4D}"/>
              </a:ext>
            </a:extLst>
          </p:cNvPr>
          <p:cNvSpPr/>
          <p:nvPr/>
        </p:nvSpPr>
        <p:spPr>
          <a:xfrm>
            <a:off x="268882" y="1414435"/>
            <a:ext cx="2629722" cy="1540627"/>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OBJETIVO</a:t>
            </a: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200" b="0" i="0" u="none" strike="noStrike" kern="1200" cap="none" spc="0" normalizeH="0" baseline="0" noProof="0" dirty="0">
                <a:ln>
                  <a:noFill/>
                </a:ln>
                <a:solidFill>
                  <a:prstClr val="black"/>
                </a:solidFill>
                <a:effectLst/>
                <a:uLnTx/>
                <a:uFillTx/>
                <a:latin typeface="Calibri (Cuerpo)"/>
                <a:ea typeface="+mn-ea"/>
                <a:cs typeface="+mn-cs"/>
              </a:rPr>
              <a:t>Garantizar condiciones de trabajo seguras y saludables para todos los servidores de la Entidad, durante el desarrollo de las diferentes actividades, a través de la promoción de la salud, la identificación, evaluación y control de los riesgos ocupacionales.</a:t>
            </a:r>
          </a:p>
        </p:txBody>
      </p:sp>
      <p:sp>
        <p:nvSpPr>
          <p:cNvPr id="3" name="18 Rectángulo">
            <a:extLst>
              <a:ext uri="{FF2B5EF4-FFF2-40B4-BE49-F238E27FC236}">
                <a16:creationId xmlns:a16="http://schemas.microsoft.com/office/drawing/2014/main" id="{E1B54E9A-A2C7-7E36-502B-8F068DA12FAD}"/>
              </a:ext>
            </a:extLst>
          </p:cNvPr>
          <p:cNvSpPr/>
          <p:nvPr/>
        </p:nvSpPr>
        <p:spPr>
          <a:xfrm>
            <a:off x="248771" y="4898000"/>
            <a:ext cx="2629722" cy="532739"/>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HORIZONTE DE IMPLEMENTACIÓN: </a:t>
            </a:r>
            <a:r>
              <a:rPr kumimoji="0" lang="es-CO" sz="1400" b="0" i="0" u="none" strike="noStrike" kern="1200" cap="none" spc="0" normalizeH="0" baseline="0" noProof="0" dirty="0">
                <a:ln>
                  <a:noFill/>
                </a:ln>
                <a:solidFill>
                  <a:prstClr val="black"/>
                </a:solidFill>
                <a:effectLst/>
                <a:uLnTx/>
                <a:uFillTx/>
                <a:latin typeface="Calibri (Cuerpo)"/>
                <a:ea typeface="+mn-ea"/>
                <a:cs typeface="+mn-cs"/>
              </a:rPr>
              <a:t>31-12-2024</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58" name="6 Rectángulo">
            <a:extLst>
              <a:ext uri="{FF2B5EF4-FFF2-40B4-BE49-F238E27FC236}">
                <a16:creationId xmlns:a16="http://schemas.microsoft.com/office/drawing/2014/main" id="{2B08526C-6557-1551-0D14-6E0C561ECC89}"/>
              </a:ext>
            </a:extLst>
          </p:cNvPr>
          <p:cNvSpPr/>
          <p:nvPr/>
        </p:nvSpPr>
        <p:spPr>
          <a:xfrm>
            <a:off x="266211" y="3186212"/>
            <a:ext cx="2612282" cy="1369769"/>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1" i="0" u="none" strike="noStrike" kern="1200" cap="none" spc="0" normalizeH="0" baseline="0" noProof="0" dirty="0">
                <a:ln>
                  <a:noFill/>
                </a:ln>
                <a:solidFill>
                  <a:srgbClr val="C49E41"/>
                </a:solidFill>
                <a:effectLst/>
                <a:uLnTx/>
                <a:uFillTx/>
                <a:latin typeface="Calibri (Cuerpo)"/>
                <a:ea typeface="+mn-ea"/>
                <a:cs typeface="+mn-cs"/>
              </a:rPr>
              <a:t>MARCO NORMATIVO</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Ley 9 de 1979</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rPr>
              <a:t>Resolución 0312 de 2019</a:t>
            </a: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p:txBody>
      </p:sp>
      <p:sp>
        <p:nvSpPr>
          <p:cNvPr id="85" name="18 Rectángulo">
            <a:extLst>
              <a:ext uri="{FF2B5EF4-FFF2-40B4-BE49-F238E27FC236}">
                <a16:creationId xmlns:a16="http://schemas.microsoft.com/office/drawing/2014/main" id="{6607AD31-B1DB-A565-FE4E-77BB156C2ABF}"/>
              </a:ext>
            </a:extLst>
          </p:cNvPr>
          <p:cNvSpPr/>
          <p:nvPr/>
        </p:nvSpPr>
        <p:spPr>
          <a:xfrm>
            <a:off x="238163" y="5797257"/>
            <a:ext cx="2640330" cy="532739"/>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PRESUPUESTO: </a:t>
            </a:r>
            <a:r>
              <a:rPr kumimoji="0" lang="es-CO" sz="1400" b="1" i="0" u="none" strike="noStrike" kern="1200" cap="none" spc="0" normalizeH="0" baseline="0" noProof="0" dirty="0">
                <a:ln>
                  <a:noFill/>
                </a:ln>
                <a:solidFill>
                  <a:prstClr val="black"/>
                </a:solidFill>
                <a:effectLst/>
                <a:uLnTx/>
                <a:uFillTx/>
                <a:latin typeface="Calibri (Cuerpo)"/>
                <a:ea typeface="+mn-ea"/>
                <a:cs typeface="+mn-cs"/>
              </a:rPr>
              <a:t>$102.700.000</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86" name="4 CuadroTexto">
            <a:extLst>
              <a:ext uri="{FF2B5EF4-FFF2-40B4-BE49-F238E27FC236}">
                <a16:creationId xmlns:a16="http://schemas.microsoft.com/office/drawing/2014/main" id="{9F7DEFD8-A6B8-FE1C-4AE4-173C94A67366}"/>
              </a:ext>
            </a:extLst>
          </p:cNvPr>
          <p:cNvSpPr txBox="1"/>
          <p:nvPr/>
        </p:nvSpPr>
        <p:spPr>
          <a:xfrm>
            <a:off x="2563178" y="352531"/>
            <a:ext cx="5907570" cy="646331"/>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2.6 Plan de Trabajo Anual en Seguridad y Salud en el Trabajo</a:t>
            </a:r>
          </a:p>
        </p:txBody>
      </p:sp>
      <p:pic>
        <p:nvPicPr>
          <p:cNvPr id="87" name="Picture 2" descr="Icono Seguridad Y Salud En El Trabajo - Seguridad Y Salud En El Trabajo  Imagen Png, Transparent Png - 647x663(#3824566) - PngFind">
            <a:extLst>
              <a:ext uri="{FF2B5EF4-FFF2-40B4-BE49-F238E27FC236}">
                <a16:creationId xmlns:a16="http://schemas.microsoft.com/office/drawing/2014/main" id="{12196685-BCBB-14A3-D6BB-430825A4843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23944" y1="20904" x2="23944" y2="20904"/>
                        <a14:foregroundMark x1="46127" y1="41808" x2="46127" y2="41808"/>
                        <a14:foregroundMark x1="52465" y1="58757" x2="52465" y2="58757"/>
                        <a14:foregroundMark x1="66197" y1="60452" x2="66197" y2="60452"/>
                        <a14:foregroundMark x1="83803" y1="60452" x2="83803" y2="6045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949814" y="254233"/>
            <a:ext cx="1206776" cy="752110"/>
          </a:xfrm>
          <a:prstGeom prst="rect">
            <a:avLst/>
          </a:prstGeom>
          <a:noFill/>
          <a:extLst>
            <a:ext uri="{909E8E84-426E-40DD-AFC4-6F175D3DCCD1}">
              <a14:hiddenFill xmlns:a14="http://schemas.microsoft.com/office/drawing/2010/main">
                <a:solidFill>
                  <a:srgbClr val="FFFFFF"/>
                </a:solidFill>
              </a14:hiddenFill>
            </a:ext>
          </a:extLst>
        </p:spPr>
      </p:pic>
      <p:sp>
        <p:nvSpPr>
          <p:cNvPr id="23" name="Subtitle 2">
            <a:extLst>
              <a:ext uri="{FF2B5EF4-FFF2-40B4-BE49-F238E27FC236}">
                <a16:creationId xmlns:a16="http://schemas.microsoft.com/office/drawing/2014/main" id="{B48CC9A8-89E2-6DB4-9564-EA8C36877D18}"/>
              </a:ext>
            </a:extLst>
          </p:cNvPr>
          <p:cNvSpPr txBox="1">
            <a:spLocks/>
          </p:cNvSpPr>
          <p:nvPr/>
        </p:nvSpPr>
        <p:spPr>
          <a:xfrm>
            <a:off x="8548625" y="5054020"/>
            <a:ext cx="2009155"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28" name="Subtitle 2">
            <a:extLst>
              <a:ext uri="{FF2B5EF4-FFF2-40B4-BE49-F238E27FC236}">
                <a16:creationId xmlns:a16="http://schemas.microsoft.com/office/drawing/2014/main" id="{3BA0EE79-1605-7549-C1F1-0C844FB68458}"/>
              </a:ext>
            </a:extLst>
          </p:cNvPr>
          <p:cNvSpPr txBox="1">
            <a:spLocks/>
          </p:cNvSpPr>
          <p:nvPr/>
        </p:nvSpPr>
        <p:spPr>
          <a:xfrm>
            <a:off x="8548625" y="5788386"/>
            <a:ext cx="2009155"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rgbClr val="6B6B6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31/12/2024</a:t>
            </a:r>
          </a:p>
        </p:txBody>
      </p:sp>
    </p:spTree>
    <p:extLst>
      <p:ext uri="{BB962C8B-B14F-4D97-AF65-F5344CB8AC3E}">
        <p14:creationId xmlns:p14="http://schemas.microsoft.com/office/powerpoint/2010/main" val="3073865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a:extLst>
              <a:ext uri="{FF2B5EF4-FFF2-40B4-BE49-F238E27FC236}">
                <a16:creationId xmlns:a16="http://schemas.microsoft.com/office/drawing/2014/main" id="{6C8CBDCB-531A-9EC3-62E4-7F467B97E876}"/>
              </a:ext>
            </a:extLst>
          </p:cNvPr>
          <p:cNvSpPr txBox="1"/>
          <p:nvPr/>
        </p:nvSpPr>
        <p:spPr>
          <a:xfrm>
            <a:off x="30294" y="3827465"/>
            <a:ext cx="3429000" cy="1200329"/>
          </a:xfrm>
          <a:prstGeom prst="rect">
            <a:avLst/>
          </a:prstGeom>
          <a:noFill/>
        </p:spPr>
        <p:txBody>
          <a:bodyPr wrap="square" rtlCol="0">
            <a:spAutoFit/>
          </a:bodyPr>
          <a:lstStyle/>
          <a:p>
            <a:pPr algn="ctr"/>
            <a:r>
              <a:rPr lang="es-CO" b="1" dirty="0">
                <a:solidFill>
                  <a:srgbClr val="C49E41"/>
                </a:solidFill>
                <a:latin typeface="Calibri (Cuerpo)"/>
              </a:rPr>
              <a:t>YENY VIVIANA GAMBOA MARTÍNEZ</a:t>
            </a:r>
          </a:p>
          <a:p>
            <a:pPr algn="ctr"/>
            <a:r>
              <a:rPr lang="es-CO" dirty="0">
                <a:solidFill>
                  <a:schemeClr val="dk1"/>
                </a:solidFill>
                <a:latin typeface="Calibri (Cuerpo)"/>
              </a:rPr>
              <a:t>Coordinadora Grupo de Talento Humano</a:t>
            </a:r>
          </a:p>
        </p:txBody>
      </p:sp>
      <p:sp>
        <p:nvSpPr>
          <p:cNvPr id="4" name="8 CuadroTexto">
            <a:extLst>
              <a:ext uri="{FF2B5EF4-FFF2-40B4-BE49-F238E27FC236}">
                <a16:creationId xmlns:a16="http://schemas.microsoft.com/office/drawing/2014/main" id="{E63D41E5-F53B-57F6-2552-8F2C14776C2A}"/>
              </a:ext>
            </a:extLst>
          </p:cNvPr>
          <p:cNvSpPr txBox="1"/>
          <p:nvPr/>
        </p:nvSpPr>
        <p:spPr>
          <a:xfrm>
            <a:off x="743816" y="5534703"/>
            <a:ext cx="1941365" cy="954107"/>
          </a:xfrm>
          <a:prstGeom prst="rect">
            <a:avLst/>
          </a:prstGeom>
          <a:noFill/>
        </p:spPr>
        <p:txBody>
          <a:bodyPr wrap="none" rtlCol="0">
            <a:spAutoFit/>
          </a:bodyPr>
          <a:lstStyle/>
          <a:p>
            <a:pPr algn="ctr"/>
            <a:r>
              <a:rPr lang="es-CO" sz="1400" b="1" i="1" dirty="0">
                <a:solidFill>
                  <a:srgbClr val="C49E41"/>
                </a:solidFill>
                <a:latin typeface="Calibri (Cuerpo)"/>
              </a:rPr>
              <a:t>NELSY JOHANA WILKEN</a:t>
            </a:r>
          </a:p>
          <a:p>
            <a:pPr algn="ctr"/>
            <a:r>
              <a:rPr lang="es-CO" sz="1400" i="1" dirty="0">
                <a:latin typeface="Calibri (Cuerpo)"/>
              </a:rPr>
              <a:t>Enlace  Implementador</a:t>
            </a:r>
          </a:p>
          <a:p>
            <a:pPr algn="ctr"/>
            <a:r>
              <a:rPr lang="es-CO" sz="1400" i="1" dirty="0">
                <a:latin typeface="Calibri (Cuerpo)"/>
              </a:rPr>
              <a:t>Talento Humano </a:t>
            </a:r>
          </a:p>
          <a:p>
            <a:pPr algn="ctr"/>
            <a:endParaRPr lang="es-CO" sz="1400" dirty="0">
              <a:latin typeface="Calibri (Cuerpo)"/>
            </a:endParaRPr>
          </a:p>
        </p:txBody>
      </p:sp>
      <p:graphicFrame>
        <p:nvGraphicFramePr>
          <p:cNvPr id="9" name="Tabla 17">
            <a:extLst>
              <a:ext uri="{FF2B5EF4-FFF2-40B4-BE49-F238E27FC236}">
                <a16:creationId xmlns:a16="http://schemas.microsoft.com/office/drawing/2014/main" id="{9A168AB5-793F-EC81-2417-ED7A09C6B0B7}"/>
              </a:ext>
            </a:extLst>
          </p:cNvPr>
          <p:cNvGraphicFramePr>
            <a:graphicFrameLocks noGrp="1"/>
          </p:cNvGraphicFramePr>
          <p:nvPr>
            <p:extLst>
              <p:ext uri="{D42A27DB-BD31-4B8C-83A1-F6EECF244321}">
                <p14:modId xmlns:p14="http://schemas.microsoft.com/office/powerpoint/2010/main" val="873012725"/>
              </p:ext>
            </p:extLst>
          </p:nvPr>
        </p:nvGraphicFramePr>
        <p:xfrm>
          <a:off x="3428998" y="1134583"/>
          <a:ext cx="8197790" cy="4947693"/>
        </p:xfrm>
        <a:graphic>
          <a:graphicData uri="http://schemas.openxmlformats.org/drawingml/2006/table">
            <a:tbl>
              <a:tblPr firstRow="1" bandRow="1">
                <a:tableStyleId>{1E171933-4619-4E11-9A3F-F7608DF75F80}</a:tableStyleId>
              </a:tblPr>
              <a:tblGrid>
                <a:gridCol w="3028952">
                  <a:extLst>
                    <a:ext uri="{9D8B030D-6E8A-4147-A177-3AD203B41FA5}">
                      <a16:colId xmlns:a16="http://schemas.microsoft.com/office/drawing/2014/main" val="2078639500"/>
                    </a:ext>
                  </a:extLst>
                </a:gridCol>
                <a:gridCol w="5168838">
                  <a:extLst>
                    <a:ext uri="{9D8B030D-6E8A-4147-A177-3AD203B41FA5}">
                      <a16:colId xmlns:a16="http://schemas.microsoft.com/office/drawing/2014/main" val="1859660369"/>
                    </a:ext>
                  </a:extLst>
                </a:gridCol>
              </a:tblGrid>
              <a:tr h="137332">
                <a:tc>
                  <a:txBody>
                    <a:bodyPr/>
                    <a:lstStyle/>
                    <a:p>
                      <a:pPr algn="ctr"/>
                      <a:r>
                        <a:rPr lang="es-CO" dirty="0"/>
                        <a:t>Plan </a:t>
                      </a:r>
                    </a:p>
                  </a:txBody>
                  <a:tcPr>
                    <a:solidFill>
                      <a:srgbClr val="C49E41"/>
                    </a:solidFill>
                  </a:tcPr>
                </a:tc>
                <a:tc>
                  <a:txBody>
                    <a:bodyPr/>
                    <a:lstStyle/>
                    <a:p>
                      <a:pPr algn="ctr"/>
                      <a:r>
                        <a:rPr lang="es-CO" dirty="0"/>
                        <a:t>Actividades Claves para 2024</a:t>
                      </a:r>
                    </a:p>
                  </a:txBody>
                  <a:tcPr>
                    <a:solidFill>
                      <a:srgbClr val="C49E41"/>
                    </a:solidFill>
                  </a:tcPr>
                </a:tc>
                <a:extLst>
                  <a:ext uri="{0D108BD9-81ED-4DB2-BD59-A6C34878D82A}">
                    <a16:rowId xmlns:a16="http://schemas.microsoft.com/office/drawing/2014/main" val="1411026174"/>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1" dirty="0">
                          <a:solidFill>
                            <a:srgbClr val="95782F"/>
                          </a:solidFill>
                          <a:effectLst/>
                        </a:rPr>
                        <a:t>Plan Anual de Vacantes </a:t>
                      </a:r>
                      <a:endParaRPr lang="es-CO" sz="1200" b="0" i="0" kern="1200" dirty="0">
                        <a:solidFill>
                          <a:srgbClr val="95782F"/>
                        </a:solidFill>
                        <a:effectLst/>
                        <a:latin typeface="Work Sans" pitchFamily="2" charset="77"/>
                        <a:ea typeface="+mn-ea"/>
                        <a:cs typeface="+mn-cs"/>
                      </a:endParaRPr>
                    </a:p>
                  </a:txBody>
                  <a:tcPr anchor="ctr">
                    <a:solidFill>
                      <a:schemeClr val="accent4">
                        <a:lumMod val="40000"/>
                        <a:lumOff val="60000"/>
                      </a:schemeClr>
                    </a:solidFill>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dk1"/>
                          </a:solidFill>
                          <a:latin typeface="+mn-lt"/>
                          <a:ea typeface="+mn-ea"/>
                          <a:cs typeface="+mn-cs"/>
                        </a:rPr>
                        <a:t>Mantener una caracterización de la planta de personal actualizada</a:t>
                      </a:r>
                      <a:endParaRPr lang="es-CO" sz="1200" kern="1200" dirty="0">
                        <a:solidFill>
                          <a:schemeClr val="dk1"/>
                        </a:solidFill>
                        <a:latin typeface="+mn-lt"/>
                        <a:ea typeface="+mn-ea"/>
                        <a:cs typeface="+mn-cs"/>
                      </a:endParaRPr>
                    </a:p>
                  </a:txBody>
                  <a:tcPr>
                    <a:solidFill>
                      <a:schemeClr val="accent4">
                        <a:lumMod val="40000"/>
                        <a:lumOff val="60000"/>
                      </a:schemeClr>
                    </a:solidFill>
                  </a:tcPr>
                </a:tc>
                <a:extLst>
                  <a:ext uri="{0D108BD9-81ED-4DB2-BD59-A6C34878D82A}">
                    <a16:rowId xmlns:a16="http://schemas.microsoft.com/office/drawing/2014/main" val="675832322"/>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1" dirty="0">
                          <a:solidFill>
                            <a:srgbClr val="95782F"/>
                          </a:solidFill>
                          <a:effectLst/>
                        </a:rPr>
                        <a:t>Plan de Previsión de Recursos Humanos.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b="0" i="0" kern="1200" dirty="0">
                        <a:solidFill>
                          <a:srgbClr val="95782F"/>
                        </a:solidFill>
                        <a:effectLst/>
                        <a:latin typeface="Work Sans" pitchFamily="2" charset="77"/>
                        <a:ea typeface="+mn-ea"/>
                        <a:cs typeface="+mn-cs"/>
                      </a:endParaRP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dk1"/>
                          </a:solidFill>
                          <a:latin typeface="+mn-lt"/>
                          <a:ea typeface="+mn-ea"/>
                          <a:cs typeface="+mn-cs"/>
                        </a:rPr>
                        <a:t>Realizar el Estudio Técnico de Plan de Formalización Laboral y Rediseño Institucional.</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dk1"/>
                          </a:solidFill>
                          <a:latin typeface="+mn-lt"/>
                          <a:ea typeface="+mn-ea"/>
                          <a:cs typeface="+mn-cs"/>
                        </a:rPr>
                        <a:t>Actualizar el Manual Específico de Funciones y Competencias Laborales.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dk1"/>
                          </a:solidFill>
                          <a:latin typeface="+mn-lt"/>
                          <a:ea typeface="+mn-ea"/>
                          <a:cs typeface="+mn-cs"/>
                        </a:rPr>
                        <a:t>Apropiar los recursos requeridos para financiar el proceso de selección y que deben ser girados a la CNSC.</a:t>
                      </a:r>
                    </a:p>
                  </a:txBody>
                  <a:tcPr/>
                </a:tc>
                <a:extLst>
                  <a:ext uri="{0D108BD9-81ED-4DB2-BD59-A6C34878D82A}">
                    <a16:rowId xmlns:a16="http://schemas.microsoft.com/office/drawing/2014/main" val="250061847"/>
                  </a:ext>
                </a:extLst>
              </a:tr>
              <a:tr h="64339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200" b="1" dirty="0">
                          <a:solidFill>
                            <a:srgbClr val="95782F"/>
                          </a:solidFill>
                          <a:effectLst/>
                        </a:rPr>
                        <a:t>Plan Estratégico de Talento Humano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b="1" i="0" kern="1200" dirty="0">
                        <a:solidFill>
                          <a:srgbClr val="95782F"/>
                        </a:solidFill>
                        <a:effectLst/>
                        <a:latin typeface="Work Sans" pitchFamily="2" charset="77"/>
                        <a:ea typeface="+mn-ea"/>
                        <a:cs typeface="+mn-cs"/>
                      </a:endParaRPr>
                    </a:p>
                  </a:txBody>
                  <a:tcPr anchor="ctr">
                    <a:solidFill>
                      <a:schemeClr val="accent4">
                        <a:lumMod val="40000"/>
                        <a:lumOff val="60000"/>
                      </a:schemeClr>
                    </a:solidFill>
                  </a:tcPr>
                </a:tc>
                <a:tc>
                  <a:txBody>
                    <a:bodyPr/>
                    <a:lstStyle/>
                    <a:p>
                      <a:pPr marL="171450" indent="-171450" algn="just">
                        <a:buFont typeface="Arial" panose="020B0604020202020204" pitchFamily="34" charset="0"/>
                        <a:buChar char="•"/>
                      </a:pPr>
                      <a:r>
                        <a:rPr lang="es-CO" sz="1200" dirty="0"/>
                        <a:t>Implementación, control, seguimiento y evaluación de los planes determinados en el Decreto 612 de 2018</a:t>
                      </a:r>
                      <a:endParaRPr lang="es-CO" sz="1200" dirty="0">
                        <a:latin typeface=""/>
                      </a:endParaRPr>
                    </a:p>
                  </a:txBody>
                  <a:tcPr>
                    <a:solidFill>
                      <a:schemeClr val="accent4">
                        <a:lumMod val="40000"/>
                        <a:lumOff val="60000"/>
                      </a:schemeClr>
                    </a:solidFill>
                  </a:tcPr>
                </a:tc>
                <a:extLst>
                  <a:ext uri="{0D108BD9-81ED-4DB2-BD59-A6C34878D82A}">
                    <a16:rowId xmlns:a16="http://schemas.microsoft.com/office/drawing/2014/main" val="4220984310"/>
                  </a:ext>
                </a:extLst>
              </a:tr>
              <a:tr h="643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1" dirty="0">
                          <a:solidFill>
                            <a:srgbClr val="95782F"/>
                          </a:solidFill>
                          <a:effectLst/>
                        </a:rPr>
                        <a:t>Plan Institucional de Capacitación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b="1" i="0" kern="1200" dirty="0">
                        <a:solidFill>
                          <a:srgbClr val="95782F"/>
                        </a:solidFill>
                        <a:effectLst/>
                        <a:latin typeface="Work Sans" pitchFamily="2" charset="77"/>
                        <a:ea typeface="+mn-ea"/>
                        <a:cs typeface="+mn-cs"/>
                      </a:endParaRP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dirty="0"/>
                        <a:t>Formular y desarrollar el plan de capacitación y ejecutar el 100% de las actividades previstas para el año 2024</a:t>
                      </a:r>
                      <a:endParaRPr lang="es-CO" sz="1200" dirty="0">
                        <a:latin typeface=""/>
                      </a:endParaRPr>
                    </a:p>
                  </a:txBody>
                  <a:tcPr/>
                </a:tc>
                <a:extLst>
                  <a:ext uri="{0D108BD9-81ED-4DB2-BD59-A6C34878D82A}">
                    <a16:rowId xmlns:a16="http://schemas.microsoft.com/office/drawing/2014/main" val="3833758284"/>
                  </a:ext>
                </a:extLst>
              </a:tr>
              <a:tr h="643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1" dirty="0">
                          <a:solidFill>
                            <a:srgbClr val="95782F"/>
                          </a:solidFill>
                          <a:effectLst/>
                        </a:rPr>
                        <a:t>Plan de Bienestar</a:t>
                      </a:r>
                      <a:r>
                        <a:rPr lang="es-CO" sz="1200" b="1" baseline="0" dirty="0">
                          <a:solidFill>
                            <a:srgbClr val="95782F"/>
                          </a:solidFill>
                          <a:effectLst/>
                        </a:rPr>
                        <a:t> e </a:t>
                      </a:r>
                      <a:r>
                        <a:rPr lang="es-CO" sz="1200" b="1" dirty="0">
                          <a:solidFill>
                            <a:srgbClr val="95782F"/>
                          </a:solidFill>
                          <a:effectLst/>
                        </a:rPr>
                        <a:t>Incentivos Institucionales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b="1" i="0" kern="1200" dirty="0">
                        <a:solidFill>
                          <a:srgbClr val="95782F"/>
                        </a:solidFill>
                        <a:effectLst/>
                        <a:latin typeface="Work Sans" pitchFamily="2" charset="77"/>
                        <a:ea typeface="+mn-ea"/>
                        <a:cs typeface="+mn-cs"/>
                      </a:endParaRPr>
                    </a:p>
                  </a:txBody>
                  <a:tcPr anchor="ctr">
                    <a:solidFill>
                      <a:schemeClr val="accent4">
                        <a:lumMod val="40000"/>
                        <a:lumOff val="60000"/>
                      </a:schemeClr>
                    </a:solidFill>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dirty="0"/>
                        <a:t>Formular y ejecutar el 100%  de las actividades  programadas  para  el  año  2024,  en el  marco  del  Plan  Institucional de Bienestar social e incentivos</a:t>
                      </a:r>
                      <a:endParaRPr lang="es-CO" sz="1800" dirty="0">
                        <a:latin typeface=""/>
                      </a:endParaRPr>
                    </a:p>
                  </a:txBody>
                  <a:tcPr>
                    <a:solidFill>
                      <a:schemeClr val="accent4">
                        <a:lumMod val="40000"/>
                        <a:lumOff val="60000"/>
                      </a:schemeClr>
                    </a:solidFill>
                  </a:tcPr>
                </a:tc>
                <a:extLst>
                  <a:ext uri="{0D108BD9-81ED-4DB2-BD59-A6C34878D82A}">
                    <a16:rowId xmlns:a16="http://schemas.microsoft.com/office/drawing/2014/main" val="38292269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1" dirty="0">
                          <a:solidFill>
                            <a:srgbClr val="95782F"/>
                          </a:solidFill>
                          <a:effectLst/>
                        </a:rPr>
                        <a:t>Plan de Trabajo Anual en Seguridad y Salud en el Trabajo</a:t>
                      </a:r>
                      <a:endParaRPr lang="es-CO" sz="1200" b="1" dirty="0">
                        <a:solidFill>
                          <a:srgbClr val="95782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b="1" i="0" kern="1200" dirty="0">
                        <a:solidFill>
                          <a:srgbClr val="95782F"/>
                        </a:solidFill>
                        <a:effectLst/>
                        <a:latin typeface="Work Sans" pitchFamily="2" charset="77"/>
                        <a:ea typeface="+mn-ea"/>
                        <a:cs typeface="+mn-cs"/>
                      </a:endParaRPr>
                    </a:p>
                  </a:txBody>
                  <a:tcPr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dirty="0"/>
                        <a:t>Formular y ejecutar el 100% de las actividades programadas   para   el   año 2024 en el marco del Sistema de Gestión de Seguridad y Salud en el Trabajo; e iniciar el plan para implementar la Norma ISO 45.001:2018. </a:t>
                      </a:r>
                      <a:endParaRPr lang="es-CO" sz="1200" dirty="0">
                        <a:latin typeface=""/>
                      </a:endParaRPr>
                    </a:p>
                  </a:txBody>
                  <a:tcPr/>
                </a:tc>
                <a:extLst>
                  <a:ext uri="{0D108BD9-81ED-4DB2-BD59-A6C34878D82A}">
                    <a16:rowId xmlns:a16="http://schemas.microsoft.com/office/drawing/2014/main" val="108071274"/>
                  </a:ext>
                </a:extLst>
              </a:tr>
            </a:tbl>
          </a:graphicData>
        </a:graphic>
      </p:graphicFrame>
      <p:sp>
        <p:nvSpPr>
          <p:cNvPr id="10" name="CuadroTexto 9">
            <a:extLst>
              <a:ext uri="{FF2B5EF4-FFF2-40B4-BE49-F238E27FC236}">
                <a16:creationId xmlns:a16="http://schemas.microsoft.com/office/drawing/2014/main" id="{82341190-37E1-3B53-861B-D4511103AC2A}"/>
              </a:ext>
            </a:extLst>
          </p:cNvPr>
          <p:cNvSpPr txBox="1"/>
          <p:nvPr/>
        </p:nvSpPr>
        <p:spPr>
          <a:xfrm>
            <a:off x="1053629" y="279882"/>
            <a:ext cx="10084741" cy="646331"/>
          </a:xfrm>
          <a:prstGeom prst="rect">
            <a:avLst/>
          </a:prstGeom>
          <a:noFill/>
        </p:spPr>
        <p:txBody>
          <a:bodyPr wrap="square" rtlCol="0">
            <a:spAutoFit/>
          </a:bodyPr>
          <a:lstStyle/>
          <a:p>
            <a:pPr algn="ctr">
              <a:lnSpc>
                <a:spcPct val="90000"/>
              </a:lnSpc>
            </a:pPr>
            <a:r>
              <a:rPr lang="es-CO" sz="4000" b="1" dirty="0">
                <a:solidFill>
                  <a:srgbClr val="C49E41"/>
                </a:solidFill>
              </a:rPr>
              <a:t>Planes institucionales 2024 </a:t>
            </a:r>
            <a:endParaRPr lang="pt-PT" sz="4000" b="1" dirty="0">
              <a:solidFill>
                <a:srgbClr val="C49E41"/>
              </a:solidFill>
            </a:endParaRPr>
          </a:p>
        </p:txBody>
      </p:sp>
      <p:pic>
        <p:nvPicPr>
          <p:cNvPr id="8" name="Imagen 7">
            <a:extLst>
              <a:ext uri="{FF2B5EF4-FFF2-40B4-BE49-F238E27FC236}">
                <a16:creationId xmlns:a16="http://schemas.microsoft.com/office/drawing/2014/main" id="{220803B8-602B-8342-D0B9-8692B053000C}"/>
              </a:ext>
            </a:extLst>
          </p:cNvPr>
          <p:cNvPicPr>
            <a:picLocks noChangeAspect="1"/>
          </p:cNvPicPr>
          <p:nvPr/>
        </p:nvPicPr>
        <p:blipFill>
          <a:blip r:embed="rId2"/>
          <a:stretch>
            <a:fillRect/>
          </a:stretch>
        </p:blipFill>
        <p:spPr>
          <a:xfrm>
            <a:off x="743816" y="1617923"/>
            <a:ext cx="1810628" cy="1979632"/>
          </a:xfrm>
          <a:prstGeom prst="rect">
            <a:avLst/>
          </a:prstGeom>
        </p:spPr>
      </p:pic>
    </p:spTree>
    <p:extLst>
      <p:ext uri="{BB962C8B-B14F-4D97-AF65-F5344CB8AC3E}">
        <p14:creationId xmlns:p14="http://schemas.microsoft.com/office/powerpoint/2010/main" val="1287694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 minagricultura.gov.co</a:t>
            </a:r>
          </a:p>
        </p:txBody>
      </p:sp>
      <p:sp>
        <p:nvSpPr>
          <p:cNvPr id="23" name="4 CuadroTexto">
            <a:extLst>
              <a:ext uri="{FF2B5EF4-FFF2-40B4-BE49-F238E27FC236}">
                <a16:creationId xmlns:a16="http://schemas.microsoft.com/office/drawing/2014/main" id="{3322F129-99BF-1645-B973-CECAAC8A4204}"/>
              </a:ext>
            </a:extLst>
          </p:cNvPr>
          <p:cNvSpPr txBox="1"/>
          <p:nvPr/>
        </p:nvSpPr>
        <p:spPr>
          <a:xfrm>
            <a:off x="2626267" y="483704"/>
            <a:ext cx="6364173" cy="369332"/>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CO" sz="1800" b="1" dirty="0">
                <a:solidFill>
                  <a:schemeClr val="bg1"/>
                </a:solidFill>
                <a:effectLst/>
              </a:rPr>
              <a:t>2.2 Plan de Previsión de </a:t>
            </a:r>
            <a:r>
              <a:rPr lang="es-CO" b="1" dirty="0">
                <a:solidFill>
                  <a:schemeClr val="bg1"/>
                </a:solidFill>
              </a:rPr>
              <a:t>R</a:t>
            </a:r>
            <a:r>
              <a:rPr lang="es-CO" sz="1800" b="1" dirty="0">
                <a:solidFill>
                  <a:schemeClr val="bg1"/>
                </a:solidFill>
                <a:effectLst/>
              </a:rPr>
              <a:t>ecursos Humanos </a:t>
            </a:r>
            <a:endParaRPr lang="es-CO" b="1" dirty="0">
              <a:solidFill>
                <a:schemeClr val="bg1"/>
              </a:solidFill>
              <a:latin typeface="Calibri (Cuerpo)"/>
            </a:endParaRPr>
          </a:p>
        </p:txBody>
      </p:sp>
      <p:sp>
        <p:nvSpPr>
          <p:cNvPr id="24" name="5 Rectángulo">
            <a:extLst>
              <a:ext uri="{FF2B5EF4-FFF2-40B4-BE49-F238E27FC236}">
                <a16:creationId xmlns:a16="http://schemas.microsoft.com/office/drawing/2014/main" id="{F610E888-98C2-7BC8-5C0E-7773D078DCEE}"/>
              </a:ext>
            </a:extLst>
          </p:cNvPr>
          <p:cNvSpPr/>
          <p:nvPr/>
        </p:nvSpPr>
        <p:spPr>
          <a:xfrm>
            <a:off x="398970" y="1418983"/>
            <a:ext cx="4312178" cy="1726173"/>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buClr>
                <a:schemeClr val="accent3">
                  <a:lumMod val="75000"/>
                </a:schemeClr>
              </a:buClr>
            </a:pPr>
            <a:r>
              <a:rPr lang="es-CO" sz="1400" b="1" dirty="0">
                <a:solidFill>
                  <a:srgbClr val="C49E41"/>
                </a:solidFill>
                <a:latin typeface="Calibri (Cuerpo)"/>
              </a:rPr>
              <a:t>OBJETIVO</a:t>
            </a:r>
          </a:p>
          <a:p>
            <a:pPr algn="just">
              <a:buClr>
                <a:schemeClr val="accent3">
                  <a:lumMod val="75000"/>
                </a:schemeClr>
              </a:buClr>
            </a:pPr>
            <a:r>
              <a:rPr lang="es-ES" sz="1200" dirty="0">
                <a:solidFill>
                  <a:schemeClr val="tx1"/>
                </a:solidFill>
                <a:latin typeface="Calibri (Cuerpo)"/>
              </a:rPr>
              <a:t>Identificar las necesidades de personal del Ministerio de Agricultura y Desarrollo Rural y definir la forma de provisión de los empleos vacantes en sus dos naturalezas jurídicas (carrera administrativa y Libre Nombramiento y Remoción), con el fin de fortalecer el funcionamiento institucional y la operación misional, de tal forma que la entidad cuente con el talento humano necesario para el cumplimiento de sus funciones y objetivos.</a:t>
            </a:r>
            <a:endParaRPr lang="es-ES" sz="1100" dirty="0">
              <a:solidFill>
                <a:schemeClr val="tx1"/>
              </a:solidFill>
              <a:latin typeface="Calibri (Cuerpo)"/>
            </a:endParaRPr>
          </a:p>
        </p:txBody>
      </p:sp>
      <p:sp>
        <p:nvSpPr>
          <p:cNvPr id="25" name="18 Rectángulo">
            <a:extLst>
              <a:ext uri="{FF2B5EF4-FFF2-40B4-BE49-F238E27FC236}">
                <a16:creationId xmlns:a16="http://schemas.microsoft.com/office/drawing/2014/main" id="{FB870EB6-AB5F-0469-5356-F65E8E2FCD5A}"/>
              </a:ext>
            </a:extLst>
          </p:cNvPr>
          <p:cNvSpPr/>
          <p:nvPr/>
        </p:nvSpPr>
        <p:spPr>
          <a:xfrm>
            <a:off x="395924" y="5189220"/>
            <a:ext cx="4312178"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buClr>
                <a:schemeClr val="accent3">
                  <a:lumMod val="75000"/>
                </a:schemeClr>
              </a:buClr>
            </a:pPr>
            <a:endParaRPr lang="es-CO" sz="1400" b="1" dirty="0">
              <a:solidFill>
                <a:srgbClr val="C49E41"/>
              </a:solidFill>
              <a:latin typeface="Calibri (Cuerpo)"/>
            </a:endParaRPr>
          </a:p>
          <a:p>
            <a:pPr>
              <a:buClr>
                <a:schemeClr val="accent3">
                  <a:lumMod val="75000"/>
                </a:schemeClr>
              </a:buClr>
            </a:pPr>
            <a:r>
              <a:rPr lang="es-CO" sz="1400" b="1" dirty="0">
                <a:solidFill>
                  <a:srgbClr val="C49E41"/>
                </a:solidFill>
                <a:latin typeface="Calibri (Cuerpo)"/>
              </a:rPr>
              <a:t>HORIZONTE DE IMPLEMENTACIÓN: </a:t>
            </a:r>
            <a:r>
              <a:rPr lang="es-CO" sz="1400" dirty="0">
                <a:solidFill>
                  <a:schemeClr val="tx1"/>
                </a:solidFill>
                <a:latin typeface="Calibri (Cuerpo)"/>
              </a:rPr>
              <a:t>31-12-2024</a:t>
            </a:r>
          </a:p>
          <a:p>
            <a:pPr>
              <a:buClr>
                <a:schemeClr val="accent3">
                  <a:lumMod val="75000"/>
                </a:schemeClr>
              </a:buClr>
            </a:pPr>
            <a:endParaRPr lang="es-CO" sz="1400" b="1" dirty="0">
              <a:solidFill>
                <a:schemeClr val="tx1"/>
              </a:solidFill>
              <a:latin typeface="Calibri (Cuerpo)"/>
            </a:endParaRPr>
          </a:p>
        </p:txBody>
      </p:sp>
      <p:sp>
        <p:nvSpPr>
          <p:cNvPr id="26" name="6 Rectángulo">
            <a:extLst>
              <a:ext uri="{FF2B5EF4-FFF2-40B4-BE49-F238E27FC236}">
                <a16:creationId xmlns:a16="http://schemas.microsoft.com/office/drawing/2014/main" id="{10CDDF51-47FE-AF46-420E-1E04B8718F68}"/>
              </a:ext>
            </a:extLst>
          </p:cNvPr>
          <p:cNvSpPr/>
          <p:nvPr/>
        </p:nvSpPr>
        <p:spPr>
          <a:xfrm>
            <a:off x="398970" y="3410771"/>
            <a:ext cx="4312178" cy="1534737"/>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buClr>
                <a:schemeClr val="accent3">
                  <a:lumMod val="75000"/>
                </a:schemeClr>
              </a:buClr>
            </a:pPr>
            <a:r>
              <a:rPr lang="es-ES" sz="1400" b="1" dirty="0">
                <a:solidFill>
                  <a:srgbClr val="C49E41"/>
                </a:solidFill>
                <a:latin typeface="Calibri (Cuerpo)"/>
              </a:rPr>
              <a:t>MARCO NORMATIVO</a:t>
            </a:r>
          </a:p>
          <a:p>
            <a:pPr algn="ctr">
              <a:buClr>
                <a:schemeClr val="accent3">
                  <a:lumMod val="75000"/>
                </a:schemeClr>
              </a:buClr>
            </a:pPr>
            <a:r>
              <a:rPr lang="es-ES" sz="1400" dirty="0">
                <a:solidFill>
                  <a:schemeClr val="tx1"/>
                </a:solidFill>
                <a:latin typeface="Calibri (Cuerpo)"/>
              </a:rPr>
              <a:t>Artículo 17 de la Ley 909 de 2004 </a:t>
            </a:r>
          </a:p>
          <a:p>
            <a:pPr algn="ctr">
              <a:buClr>
                <a:schemeClr val="accent3">
                  <a:lumMod val="75000"/>
                </a:schemeClr>
              </a:buClr>
            </a:pPr>
            <a:r>
              <a:rPr lang="es-ES" sz="1400" dirty="0">
                <a:solidFill>
                  <a:schemeClr val="tx1"/>
                </a:solidFill>
                <a:latin typeface="Calibri (Cuerpo)"/>
              </a:rPr>
              <a:t>Artículo 82 de la Ley 2294 de 2023</a:t>
            </a:r>
          </a:p>
          <a:p>
            <a:pPr algn="ctr">
              <a:buClr>
                <a:schemeClr val="accent3">
                  <a:lumMod val="75000"/>
                </a:schemeClr>
              </a:buClr>
            </a:pPr>
            <a:r>
              <a:rPr lang="es-ES" sz="1400" dirty="0">
                <a:solidFill>
                  <a:schemeClr val="tx1"/>
                </a:solidFill>
                <a:latin typeface="Calibri (Cuerpo)"/>
              </a:rPr>
              <a:t>Numeral 3 del artículo 32 de la Ley 80 de 1993 </a:t>
            </a:r>
            <a:endParaRPr lang="es-CO" sz="1400" dirty="0">
              <a:solidFill>
                <a:schemeClr val="tx1"/>
              </a:solidFill>
              <a:latin typeface="Calibri (Cuerpo)"/>
            </a:endParaRPr>
          </a:p>
          <a:p>
            <a:pPr algn="ctr">
              <a:buClr>
                <a:schemeClr val="accent3">
                  <a:lumMod val="75000"/>
                </a:schemeClr>
              </a:buClr>
            </a:pPr>
            <a:endParaRPr lang="es-CO" sz="1400" b="1" dirty="0">
              <a:solidFill>
                <a:schemeClr val="tx1"/>
              </a:solidFill>
              <a:latin typeface="Calibri (Cuerpo)"/>
            </a:endParaRPr>
          </a:p>
        </p:txBody>
      </p:sp>
      <p:sp>
        <p:nvSpPr>
          <p:cNvPr id="27" name="23 Rectángulo">
            <a:extLst>
              <a:ext uri="{FF2B5EF4-FFF2-40B4-BE49-F238E27FC236}">
                <a16:creationId xmlns:a16="http://schemas.microsoft.com/office/drawing/2014/main" id="{B1444472-FD00-CB7A-C5F4-D4AD9B57617D}"/>
              </a:ext>
            </a:extLst>
          </p:cNvPr>
          <p:cNvSpPr/>
          <p:nvPr/>
        </p:nvSpPr>
        <p:spPr>
          <a:xfrm>
            <a:off x="5946441" y="4573508"/>
            <a:ext cx="4091585" cy="1927503"/>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tIns="542400" rtlCol="0" anchor="ctr"/>
          <a:lstStyle/>
          <a:p>
            <a:pPr algn="just">
              <a:buClr>
                <a:schemeClr val="accent3">
                  <a:lumMod val="75000"/>
                </a:schemeClr>
              </a:buClr>
            </a:pPr>
            <a:endParaRPr lang="es-CO" sz="1400" b="1" dirty="0">
              <a:solidFill>
                <a:srgbClr val="3AAAD2"/>
              </a:solidFill>
              <a:latin typeface="Calibri (Cuerpo)"/>
            </a:endParaRPr>
          </a:p>
          <a:p>
            <a:pPr algn="just">
              <a:buClr>
                <a:schemeClr val="accent3">
                  <a:lumMod val="75000"/>
                </a:schemeClr>
              </a:buCl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marL="285750" indent="-285750" algn="just">
              <a:buClr>
                <a:schemeClr val="accent3">
                  <a:lumMod val="75000"/>
                </a:schemeClr>
              </a:buClr>
              <a:buFont typeface="Wingdings" pitchFamily="2" charset="2"/>
              <a:buChar char="§"/>
            </a:pPr>
            <a:endParaRPr lang="es-ES" sz="1400" dirty="0">
              <a:solidFill>
                <a:schemeClr val="tx1"/>
              </a:solidFill>
              <a:latin typeface="Calibri (Cuerpo)"/>
            </a:endParaRPr>
          </a:p>
          <a:p>
            <a:pPr algn="just">
              <a:buClr>
                <a:schemeClr val="accent3">
                  <a:lumMod val="75000"/>
                </a:schemeClr>
              </a:buClr>
            </a:pPr>
            <a:endParaRPr lang="es-ES" sz="1400" i="1" dirty="0">
              <a:solidFill>
                <a:schemeClr val="tx1"/>
              </a:solidFill>
              <a:latin typeface="Calibri (Cuerpo)"/>
            </a:endParaRPr>
          </a:p>
        </p:txBody>
      </p:sp>
      <p:sp>
        <p:nvSpPr>
          <p:cNvPr id="35" name="18 Rectángulo">
            <a:extLst>
              <a:ext uri="{FF2B5EF4-FFF2-40B4-BE49-F238E27FC236}">
                <a16:creationId xmlns:a16="http://schemas.microsoft.com/office/drawing/2014/main" id="{03F08B5C-D50C-9E9E-58D1-C660418E2BE9}"/>
              </a:ext>
            </a:extLst>
          </p:cNvPr>
          <p:cNvSpPr/>
          <p:nvPr/>
        </p:nvSpPr>
        <p:spPr>
          <a:xfrm>
            <a:off x="395923" y="6008260"/>
            <a:ext cx="4312178"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buClr>
                <a:schemeClr val="accent3">
                  <a:lumMod val="75000"/>
                </a:schemeClr>
              </a:buClr>
            </a:pPr>
            <a:endParaRPr lang="es-CO" sz="1400" b="1" dirty="0">
              <a:solidFill>
                <a:srgbClr val="C49E41"/>
              </a:solidFill>
              <a:latin typeface="Calibri (Cuerpo)"/>
            </a:endParaRPr>
          </a:p>
          <a:p>
            <a:pPr>
              <a:buClr>
                <a:schemeClr val="accent3">
                  <a:lumMod val="75000"/>
                </a:schemeClr>
              </a:buClr>
            </a:pPr>
            <a:r>
              <a:rPr lang="es-CO" sz="1400" b="1" dirty="0">
                <a:solidFill>
                  <a:srgbClr val="C49E41"/>
                </a:solidFill>
                <a:latin typeface="Calibri (Cuerpo)"/>
              </a:rPr>
              <a:t>PRESUPUESTO: </a:t>
            </a:r>
            <a:r>
              <a:rPr lang="es-CO" sz="1400" dirty="0">
                <a:solidFill>
                  <a:schemeClr val="tx1"/>
                </a:solidFill>
                <a:latin typeface="Calibri (Cuerpo)"/>
              </a:rPr>
              <a:t>No asignado</a:t>
            </a:r>
          </a:p>
          <a:p>
            <a:pPr>
              <a:buClr>
                <a:schemeClr val="accent3">
                  <a:lumMod val="75000"/>
                </a:schemeClr>
              </a:buClr>
            </a:pPr>
            <a:endParaRPr lang="es-CO" sz="1400" b="1" dirty="0">
              <a:solidFill>
                <a:schemeClr val="tx1"/>
              </a:solidFill>
              <a:latin typeface="Calibri (Cuerpo)"/>
            </a:endParaRPr>
          </a:p>
        </p:txBody>
      </p:sp>
      <p:sp>
        <p:nvSpPr>
          <p:cNvPr id="8" name="CuadroTexto 7">
            <a:extLst>
              <a:ext uri="{FF2B5EF4-FFF2-40B4-BE49-F238E27FC236}">
                <a16:creationId xmlns:a16="http://schemas.microsoft.com/office/drawing/2014/main" id="{F7F8E3F3-E7CC-2B65-1ADC-B56EC112D8F8}"/>
              </a:ext>
            </a:extLst>
          </p:cNvPr>
          <p:cNvSpPr txBox="1"/>
          <p:nvPr/>
        </p:nvSpPr>
        <p:spPr>
          <a:xfrm>
            <a:off x="7701445" y="4004144"/>
            <a:ext cx="4187687" cy="246221"/>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s-CO" sz="1000" b="1" dirty="0">
                <a:solidFill>
                  <a:srgbClr val="C49E41"/>
                </a:solidFill>
                <a:effectLst/>
                <a:latin typeface="Work Sans" pitchFamily="2" charset="0"/>
              </a:rPr>
              <a:t>SITUACIÓN</a:t>
            </a:r>
            <a:r>
              <a:rPr lang="es-CO" sz="1000" b="1" baseline="0" dirty="0">
                <a:solidFill>
                  <a:srgbClr val="C49E41"/>
                </a:solidFill>
                <a:effectLst/>
                <a:latin typeface="Work Sans" pitchFamily="2" charset="0"/>
              </a:rPr>
              <a:t> PLANTA DE PERSONAL ACTUAL</a:t>
            </a:r>
            <a:endParaRPr lang="es-CO" sz="1000" b="1" dirty="0">
              <a:solidFill>
                <a:srgbClr val="C49E41"/>
              </a:solidFill>
              <a:effectLst/>
              <a:latin typeface="Work Sans" pitchFamily="2" charset="0"/>
            </a:endParaRPr>
          </a:p>
        </p:txBody>
      </p:sp>
      <p:pic>
        <p:nvPicPr>
          <p:cNvPr id="2050" name="Picture 2" descr="Símbolo de búsqueda de empleo empresarial - Iconos gratis de negocio">
            <a:extLst>
              <a:ext uri="{FF2B5EF4-FFF2-40B4-BE49-F238E27FC236}">
                <a16:creationId xmlns:a16="http://schemas.microsoft.com/office/drawing/2014/main" id="{C5AD380A-EBF8-E98F-5B6B-B51EEC5E7EA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1890" y="483704"/>
            <a:ext cx="935279" cy="9352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id="{55DAA02D-603D-EBE1-B06C-5ACB4F38BA77}"/>
              </a:ext>
            </a:extLst>
          </p:cNvPr>
          <p:cNvGraphicFramePr>
            <a:graphicFrameLocks noGrp="1"/>
          </p:cNvGraphicFramePr>
          <p:nvPr/>
        </p:nvGraphicFramePr>
        <p:xfrm>
          <a:off x="6414671" y="4790194"/>
          <a:ext cx="3155124" cy="1553977"/>
        </p:xfrm>
        <a:graphic>
          <a:graphicData uri="http://schemas.openxmlformats.org/drawingml/2006/table">
            <a:tbl>
              <a:tblPr>
                <a:tableStyleId>{C4B1156A-380E-4F78-BDF5-A606A8083BF9}</a:tableStyleId>
              </a:tblPr>
              <a:tblGrid>
                <a:gridCol w="923240">
                  <a:extLst>
                    <a:ext uri="{9D8B030D-6E8A-4147-A177-3AD203B41FA5}">
                      <a16:colId xmlns:a16="http://schemas.microsoft.com/office/drawing/2014/main" val="742598622"/>
                    </a:ext>
                  </a:extLst>
                </a:gridCol>
                <a:gridCol w="885851">
                  <a:extLst>
                    <a:ext uri="{9D8B030D-6E8A-4147-A177-3AD203B41FA5}">
                      <a16:colId xmlns:a16="http://schemas.microsoft.com/office/drawing/2014/main" val="987597122"/>
                    </a:ext>
                  </a:extLst>
                </a:gridCol>
                <a:gridCol w="751273">
                  <a:extLst>
                    <a:ext uri="{9D8B030D-6E8A-4147-A177-3AD203B41FA5}">
                      <a16:colId xmlns:a16="http://schemas.microsoft.com/office/drawing/2014/main" val="2024088815"/>
                    </a:ext>
                  </a:extLst>
                </a:gridCol>
                <a:gridCol w="594760">
                  <a:extLst>
                    <a:ext uri="{9D8B030D-6E8A-4147-A177-3AD203B41FA5}">
                      <a16:colId xmlns:a16="http://schemas.microsoft.com/office/drawing/2014/main" val="3836529166"/>
                    </a:ext>
                  </a:extLst>
                </a:gridCol>
              </a:tblGrid>
              <a:tr h="490987">
                <a:tc>
                  <a:txBody>
                    <a:bodyPr/>
                    <a:lstStyle/>
                    <a:p>
                      <a:pPr algn="ctr" fontAlgn="ctr"/>
                      <a:r>
                        <a:rPr lang="es-CO" sz="1100" b="1" u="none" strike="noStrike" dirty="0">
                          <a:effectLst/>
                        </a:rPr>
                        <a:t>Nivel</a:t>
                      </a:r>
                      <a:endParaRPr lang="es-CO"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Total provista</a:t>
                      </a:r>
                      <a:endParaRPr lang="es-CO"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Vacantes</a:t>
                      </a:r>
                      <a:endParaRPr lang="es-CO"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Total general</a:t>
                      </a:r>
                      <a:endParaRPr lang="es-CO"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49632748"/>
                  </a:ext>
                </a:extLst>
              </a:tr>
              <a:tr h="163662">
                <a:tc>
                  <a:txBody>
                    <a:bodyPr/>
                    <a:lstStyle/>
                    <a:p>
                      <a:pPr algn="l" fontAlgn="b"/>
                      <a:r>
                        <a:rPr lang="es-CO" sz="1100" u="none" strike="noStrike">
                          <a:effectLst/>
                        </a:rPr>
                        <a:t>Asesor</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CO" sz="1100" u="none" strike="noStrike">
                          <a:effectLst/>
                        </a:rPr>
                        <a:t>15</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16</a:t>
                      </a:r>
                      <a:endParaRPr lang="es-CO"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53712687"/>
                  </a:ext>
                </a:extLst>
              </a:tr>
              <a:tr h="163662">
                <a:tc>
                  <a:txBody>
                    <a:bodyPr/>
                    <a:lstStyle/>
                    <a:p>
                      <a:pPr algn="l" fontAlgn="b"/>
                      <a:r>
                        <a:rPr lang="es-CO" sz="1100" u="none" strike="noStrike">
                          <a:effectLst/>
                        </a:rPr>
                        <a:t>Asistencial</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CO" sz="1100" u="none" strike="noStrike">
                          <a:effectLst/>
                        </a:rPr>
                        <a:t>69</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70</a:t>
                      </a:r>
                      <a:endParaRPr lang="es-CO"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67060925"/>
                  </a:ext>
                </a:extLst>
              </a:tr>
              <a:tr h="163662">
                <a:tc>
                  <a:txBody>
                    <a:bodyPr/>
                    <a:lstStyle/>
                    <a:p>
                      <a:pPr algn="l" fontAlgn="b"/>
                      <a:r>
                        <a:rPr lang="es-CO" sz="1100" u="none" strike="noStrike">
                          <a:effectLst/>
                        </a:rPr>
                        <a:t>Directivo</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CO" sz="1100" u="none" strike="noStrike" dirty="0">
                          <a:effectLst/>
                        </a:rPr>
                        <a:t>18</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1</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19</a:t>
                      </a:r>
                      <a:endParaRPr lang="es-CO"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29802054"/>
                  </a:ext>
                </a:extLst>
              </a:tr>
              <a:tr h="163662">
                <a:tc>
                  <a:txBody>
                    <a:bodyPr/>
                    <a:lstStyle/>
                    <a:p>
                      <a:pPr algn="l" fontAlgn="b"/>
                      <a:r>
                        <a:rPr lang="es-CO" sz="1100" u="none" strike="noStrike">
                          <a:effectLst/>
                        </a:rPr>
                        <a:t>Profesional</a:t>
                      </a:r>
                      <a:endParaRPr lang="es-CO"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CO" sz="1100" u="none" strike="noStrike">
                          <a:effectLst/>
                        </a:rPr>
                        <a:t>125</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25</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150</a:t>
                      </a:r>
                      <a:endParaRPr lang="es-CO"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59575463"/>
                  </a:ext>
                </a:extLst>
              </a:tr>
              <a:tr h="163662">
                <a:tc>
                  <a:txBody>
                    <a:bodyPr/>
                    <a:lstStyle/>
                    <a:p>
                      <a:pPr algn="l" fontAlgn="b"/>
                      <a:r>
                        <a:rPr lang="es-CO" sz="1100" u="none" strike="noStrike" dirty="0">
                          <a:effectLst/>
                        </a:rPr>
                        <a:t>Técnico</a:t>
                      </a:r>
                      <a:endParaRPr lang="es-CO"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CO" sz="1100" u="none" strike="noStrike">
                          <a:effectLst/>
                        </a:rPr>
                        <a:t>34</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4</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100" u="none" strike="noStrike">
                          <a:effectLst/>
                        </a:rPr>
                        <a:t>38</a:t>
                      </a:r>
                      <a:endParaRPr lang="es-CO"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7281312"/>
                  </a:ext>
                </a:extLst>
              </a:tr>
              <a:tr h="163662">
                <a:tc>
                  <a:txBody>
                    <a:bodyPr/>
                    <a:lstStyle/>
                    <a:p>
                      <a:pPr algn="ctr" fontAlgn="ctr"/>
                      <a:r>
                        <a:rPr lang="es-CO" sz="1100" b="1" u="none" strike="noStrike" dirty="0">
                          <a:effectLst/>
                        </a:rPr>
                        <a:t>Total general</a:t>
                      </a:r>
                      <a:endParaRPr lang="es-CO"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261</a:t>
                      </a:r>
                      <a:endParaRPr lang="es-CO"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32</a:t>
                      </a:r>
                      <a:endParaRPr lang="es-CO"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s-CO" sz="1100" b="1" u="none" strike="noStrike" dirty="0">
                          <a:effectLst/>
                        </a:rPr>
                        <a:t>293</a:t>
                      </a:r>
                      <a:endParaRPr lang="es-CO"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06322223"/>
                  </a:ext>
                </a:extLst>
              </a:tr>
            </a:tbl>
          </a:graphicData>
        </a:graphic>
      </p:graphicFrame>
      <p:pic>
        <p:nvPicPr>
          <p:cNvPr id="5" name="Imagen 4">
            <a:extLst>
              <a:ext uri="{FF2B5EF4-FFF2-40B4-BE49-F238E27FC236}">
                <a16:creationId xmlns:a16="http://schemas.microsoft.com/office/drawing/2014/main" id="{14216BA5-508F-61A8-704C-C7B2F3CAC0E6}"/>
              </a:ext>
            </a:extLst>
          </p:cNvPr>
          <p:cNvPicPr>
            <a:picLocks noChangeAspect="1"/>
          </p:cNvPicPr>
          <p:nvPr/>
        </p:nvPicPr>
        <p:blipFill rotWithShape="1">
          <a:blip r:embed="rId3">
            <a:extLst>
              <a:ext uri="{28A0092B-C50C-407E-A947-70E740481C1C}">
                <a14:useLocalDpi xmlns:a14="http://schemas.microsoft.com/office/drawing/2010/main" val="0"/>
              </a:ext>
            </a:extLst>
          </a:blip>
          <a:srcRect l="7615" t="8483" r="22850" b="27603"/>
          <a:stretch/>
        </p:blipFill>
        <p:spPr bwMode="auto">
          <a:xfrm>
            <a:off x="5209928" y="1268643"/>
            <a:ext cx="6234430" cy="32232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3300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376B218E-1BEA-8F03-8538-7683799FEEE6}"/>
              </a:ext>
            </a:extLst>
          </p:cNvPr>
          <p:cNvGrpSpPr/>
          <p:nvPr/>
        </p:nvGrpSpPr>
        <p:grpSpPr>
          <a:xfrm>
            <a:off x="1803665" y="1883211"/>
            <a:ext cx="8230218" cy="828583"/>
            <a:chOff x="3609474" y="1832799"/>
            <a:chExt cx="5066660" cy="598343"/>
          </a:xfrm>
          <a:solidFill>
            <a:schemeClr val="accent4">
              <a:lumMod val="40000"/>
              <a:lumOff val="60000"/>
            </a:schemeClr>
          </a:solidFill>
        </p:grpSpPr>
        <p:sp>
          <p:nvSpPr>
            <p:cNvPr id="5" name="Rectángulo 4">
              <a:extLst>
                <a:ext uri="{FF2B5EF4-FFF2-40B4-BE49-F238E27FC236}">
                  <a16:creationId xmlns:a16="http://schemas.microsoft.com/office/drawing/2014/main" id="{522691AF-28F3-9D12-2B20-31B51660BB61}"/>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sp>
          <p:nvSpPr>
            <p:cNvPr id="6" name="Rectángulo 5">
              <a:extLst>
                <a:ext uri="{FF2B5EF4-FFF2-40B4-BE49-F238E27FC236}">
                  <a16:creationId xmlns:a16="http://schemas.microsoft.com/office/drawing/2014/main" id="{0D01A684-AF57-08A7-C438-378F2D55DF78}"/>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sp>
          <p:nvSpPr>
            <p:cNvPr id="7" name="Rectángulo 6">
              <a:extLst>
                <a:ext uri="{FF2B5EF4-FFF2-40B4-BE49-F238E27FC236}">
                  <a16:creationId xmlns:a16="http://schemas.microsoft.com/office/drawing/2014/main" id="{742039EB-73D5-B51B-576E-9228D87C4953}"/>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sp>
          <p:nvSpPr>
            <p:cNvPr id="8" name="Rectángulo 7">
              <a:extLst>
                <a:ext uri="{FF2B5EF4-FFF2-40B4-BE49-F238E27FC236}">
                  <a16:creationId xmlns:a16="http://schemas.microsoft.com/office/drawing/2014/main" id="{52FBF9F5-3815-A43F-C566-C6FE498BDD35}"/>
                </a:ext>
              </a:extLst>
            </p:cNvPr>
            <p:cNvSpPr/>
            <p:nvPr/>
          </p:nvSpPr>
          <p:spPr>
            <a:xfrm>
              <a:off x="740880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grpSp>
      <p:grpSp>
        <p:nvGrpSpPr>
          <p:cNvPr id="9" name="Grupo 8">
            <a:extLst>
              <a:ext uri="{FF2B5EF4-FFF2-40B4-BE49-F238E27FC236}">
                <a16:creationId xmlns:a16="http://schemas.microsoft.com/office/drawing/2014/main" id="{8A70C406-3F92-B1FD-1011-F7496B9BDEC2}"/>
              </a:ext>
            </a:extLst>
          </p:cNvPr>
          <p:cNvGrpSpPr/>
          <p:nvPr/>
        </p:nvGrpSpPr>
        <p:grpSpPr>
          <a:xfrm>
            <a:off x="1808644" y="2763610"/>
            <a:ext cx="8230218" cy="781345"/>
            <a:chOff x="3609474" y="1832799"/>
            <a:chExt cx="5066660" cy="598343"/>
          </a:xfrm>
        </p:grpSpPr>
        <p:sp>
          <p:nvSpPr>
            <p:cNvPr id="10" name="Rectángulo 9">
              <a:extLst>
                <a:ext uri="{FF2B5EF4-FFF2-40B4-BE49-F238E27FC236}">
                  <a16:creationId xmlns:a16="http://schemas.microsoft.com/office/drawing/2014/main" id="{078D10E2-CDB2-0834-E617-5A2BA7BF85C1}"/>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sp>
          <p:nvSpPr>
            <p:cNvPr id="11" name="Rectángulo 10">
              <a:extLst>
                <a:ext uri="{FF2B5EF4-FFF2-40B4-BE49-F238E27FC236}">
                  <a16:creationId xmlns:a16="http://schemas.microsoft.com/office/drawing/2014/main" id="{B4BF97DB-1BCA-64F1-8629-51EE99E4AA88}"/>
                </a:ext>
              </a:extLst>
            </p:cNvPr>
            <p:cNvSpPr/>
            <p:nvPr/>
          </p:nvSpPr>
          <p:spPr>
            <a:xfrm>
              <a:off x="487547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sp>
          <p:nvSpPr>
            <p:cNvPr id="12" name="Rectángulo 11">
              <a:extLst>
                <a:ext uri="{FF2B5EF4-FFF2-40B4-BE49-F238E27FC236}">
                  <a16:creationId xmlns:a16="http://schemas.microsoft.com/office/drawing/2014/main" id="{6A2744F1-3CC8-CFC3-3CDE-3FC5F099E694}"/>
                </a:ext>
              </a:extLst>
            </p:cNvPr>
            <p:cNvSpPr/>
            <p:nvPr/>
          </p:nvSpPr>
          <p:spPr>
            <a:xfrm>
              <a:off x="614280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sp>
          <p:nvSpPr>
            <p:cNvPr id="13" name="Rectángulo 12">
              <a:extLst>
                <a:ext uri="{FF2B5EF4-FFF2-40B4-BE49-F238E27FC236}">
                  <a16:creationId xmlns:a16="http://schemas.microsoft.com/office/drawing/2014/main" id="{9E8F3230-9C4F-B592-D13B-3F7F87E163EA}"/>
                </a:ext>
              </a:extLst>
            </p:cNvPr>
            <p:cNvSpPr/>
            <p:nvPr/>
          </p:nvSpPr>
          <p:spPr>
            <a:xfrm>
              <a:off x="740880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grpSp>
      <p:grpSp>
        <p:nvGrpSpPr>
          <p:cNvPr id="14" name="Grupo 13">
            <a:extLst>
              <a:ext uri="{FF2B5EF4-FFF2-40B4-BE49-F238E27FC236}">
                <a16:creationId xmlns:a16="http://schemas.microsoft.com/office/drawing/2014/main" id="{F1963DB5-F5B4-4A0E-A98D-E70777F4E78C}"/>
              </a:ext>
            </a:extLst>
          </p:cNvPr>
          <p:cNvGrpSpPr/>
          <p:nvPr/>
        </p:nvGrpSpPr>
        <p:grpSpPr>
          <a:xfrm>
            <a:off x="1802360" y="3612868"/>
            <a:ext cx="8230218" cy="1103416"/>
            <a:chOff x="3609474" y="1832799"/>
            <a:chExt cx="5066660" cy="598343"/>
          </a:xfrm>
          <a:solidFill>
            <a:schemeClr val="accent4">
              <a:lumMod val="40000"/>
              <a:lumOff val="60000"/>
            </a:schemeClr>
          </a:solidFill>
        </p:grpSpPr>
        <p:sp>
          <p:nvSpPr>
            <p:cNvPr id="15" name="Rectángulo 14">
              <a:extLst>
                <a:ext uri="{FF2B5EF4-FFF2-40B4-BE49-F238E27FC236}">
                  <a16:creationId xmlns:a16="http://schemas.microsoft.com/office/drawing/2014/main" id="{9C9AB8FC-EB73-2A68-4378-D3816E409FCA}"/>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sp>
          <p:nvSpPr>
            <p:cNvPr id="16" name="Rectángulo 15">
              <a:extLst>
                <a:ext uri="{FF2B5EF4-FFF2-40B4-BE49-F238E27FC236}">
                  <a16:creationId xmlns:a16="http://schemas.microsoft.com/office/drawing/2014/main" id="{2E4E95B7-AE5F-6F8F-7EA8-3374D2995385}"/>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sp>
          <p:nvSpPr>
            <p:cNvPr id="17" name="Rectángulo 16">
              <a:extLst>
                <a:ext uri="{FF2B5EF4-FFF2-40B4-BE49-F238E27FC236}">
                  <a16:creationId xmlns:a16="http://schemas.microsoft.com/office/drawing/2014/main" id="{B6985AF2-B581-E660-1AD9-7A0D03F6D0BC}"/>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sp>
          <p:nvSpPr>
            <p:cNvPr id="18" name="Rectángulo 17">
              <a:extLst>
                <a:ext uri="{FF2B5EF4-FFF2-40B4-BE49-F238E27FC236}">
                  <a16:creationId xmlns:a16="http://schemas.microsoft.com/office/drawing/2014/main" id="{26F9222E-1488-9859-2AB9-F8D116CC6A34}"/>
                </a:ext>
              </a:extLst>
            </p:cNvPr>
            <p:cNvSpPr/>
            <p:nvPr/>
          </p:nvSpPr>
          <p:spPr>
            <a:xfrm>
              <a:off x="740880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grpSp>
      <p:grpSp>
        <p:nvGrpSpPr>
          <p:cNvPr id="19" name="Grupo 18">
            <a:extLst>
              <a:ext uri="{FF2B5EF4-FFF2-40B4-BE49-F238E27FC236}">
                <a16:creationId xmlns:a16="http://schemas.microsoft.com/office/drawing/2014/main" id="{56507DAA-BF42-05E0-01D6-386929A977FE}"/>
              </a:ext>
            </a:extLst>
          </p:cNvPr>
          <p:cNvGrpSpPr/>
          <p:nvPr/>
        </p:nvGrpSpPr>
        <p:grpSpPr>
          <a:xfrm>
            <a:off x="1808644" y="4804462"/>
            <a:ext cx="8230218" cy="1130046"/>
            <a:chOff x="3609474" y="1832799"/>
            <a:chExt cx="5066660" cy="598343"/>
          </a:xfrm>
        </p:grpSpPr>
        <p:sp>
          <p:nvSpPr>
            <p:cNvPr id="20" name="Rectángulo 19">
              <a:extLst>
                <a:ext uri="{FF2B5EF4-FFF2-40B4-BE49-F238E27FC236}">
                  <a16:creationId xmlns:a16="http://schemas.microsoft.com/office/drawing/2014/main" id="{4383565E-7BD1-0753-8C45-6C0547CAB671}"/>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sp>
          <p:nvSpPr>
            <p:cNvPr id="21" name="Rectángulo 20">
              <a:extLst>
                <a:ext uri="{FF2B5EF4-FFF2-40B4-BE49-F238E27FC236}">
                  <a16:creationId xmlns:a16="http://schemas.microsoft.com/office/drawing/2014/main" id="{C79B2C57-6864-C350-8E11-9AEE8018450B}"/>
                </a:ext>
              </a:extLst>
            </p:cNvPr>
            <p:cNvSpPr/>
            <p:nvPr/>
          </p:nvSpPr>
          <p:spPr>
            <a:xfrm>
              <a:off x="487547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sp>
          <p:nvSpPr>
            <p:cNvPr id="22" name="Rectángulo 21">
              <a:extLst>
                <a:ext uri="{FF2B5EF4-FFF2-40B4-BE49-F238E27FC236}">
                  <a16:creationId xmlns:a16="http://schemas.microsoft.com/office/drawing/2014/main" id="{FE4F0A06-05AC-5F91-43D6-FC7E846C610C}"/>
                </a:ext>
              </a:extLst>
            </p:cNvPr>
            <p:cNvSpPr/>
            <p:nvPr/>
          </p:nvSpPr>
          <p:spPr>
            <a:xfrm>
              <a:off x="614280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sp>
          <p:nvSpPr>
            <p:cNvPr id="23" name="Rectángulo 22">
              <a:extLst>
                <a:ext uri="{FF2B5EF4-FFF2-40B4-BE49-F238E27FC236}">
                  <a16:creationId xmlns:a16="http://schemas.microsoft.com/office/drawing/2014/main" id="{606B232E-F73B-9816-C4F6-D6D385D3203A}"/>
                </a:ext>
              </a:extLst>
            </p:cNvPr>
            <p:cNvSpPr/>
            <p:nvPr/>
          </p:nvSpPr>
          <p:spPr>
            <a:xfrm>
              <a:off x="740880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tx1"/>
                </a:solidFill>
                <a:effectLst>
                  <a:outerShdw blurRad="38100" dist="25400" dir="5400000" algn="ctr" rotWithShape="0">
                    <a:srgbClr val="6E747A">
                      <a:alpha val="43000"/>
                    </a:srgbClr>
                  </a:outerShdw>
                </a:effectLst>
              </a:endParaRPr>
            </a:p>
          </p:txBody>
        </p:sp>
      </p:grpSp>
      <p:grpSp>
        <p:nvGrpSpPr>
          <p:cNvPr id="34" name="Grupo 33">
            <a:extLst>
              <a:ext uri="{FF2B5EF4-FFF2-40B4-BE49-F238E27FC236}">
                <a16:creationId xmlns:a16="http://schemas.microsoft.com/office/drawing/2014/main" id="{10F41790-FEAA-1E87-9CD5-CEE9EE22C4E2}"/>
              </a:ext>
            </a:extLst>
          </p:cNvPr>
          <p:cNvGrpSpPr/>
          <p:nvPr/>
        </p:nvGrpSpPr>
        <p:grpSpPr>
          <a:xfrm>
            <a:off x="1247327" y="2860173"/>
            <a:ext cx="678143" cy="678143"/>
            <a:chOff x="3129305" y="1768771"/>
            <a:chExt cx="678143" cy="678143"/>
          </a:xfrm>
          <a:solidFill>
            <a:schemeClr val="accent4"/>
          </a:solidFill>
        </p:grpSpPr>
        <p:sp>
          <p:nvSpPr>
            <p:cNvPr id="35" name="Elipse 34">
              <a:extLst>
                <a:ext uri="{FF2B5EF4-FFF2-40B4-BE49-F238E27FC236}">
                  <a16:creationId xmlns:a16="http://schemas.microsoft.com/office/drawing/2014/main" id="{D7F2CEF5-425D-5689-3114-D6F4BAF06E23}"/>
                </a:ext>
              </a:extLst>
            </p:cNvPr>
            <p:cNvSpPr/>
            <p:nvPr/>
          </p:nvSpPr>
          <p:spPr>
            <a:xfrm>
              <a:off x="3129305" y="1768771"/>
              <a:ext cx="678143" cy="678143"/>
            </a:xfrm>
            <a:prstGeom prst="ellipse">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bg1"/>
                </a:solidFill>
              </a:endParaRPr>
            </a:p>
          </p:txBody>
        </p:sp>
        <p:sp>
          <p:nvSpPr>
            <p:cNvPr id="36" name="Google Shape;476;p17">
              <a:extLst>
                <a:ext uri="{FF2B5EF4-FFF2-40B4-BE49-F238E27FC236}">
                  <a16:creationId xmlns:a16="http://schemas.microsoft.com/office/drawing/2014/main" id="{A5A5AAA9-8B23-64A5-6AEB-294A46702640}"/>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2</a:t>
              </a:r>
              <a:endParaRPr sz="2800" dirty="0">
                <a:solidFill>
                  <a:schemeClr val="bg1"/>
                </a:solidFill>
                <a:effectLst>
                  <a:outerShdw blurRad="38100" dist="38100" dir="2700000" algn="tl">
                    <a:srgbClr val="000000">
                      <a:alpha val="43137"/>
                    </a:srgbClr>
                  </a:outerShdw>
                </a:effectLst>
              </a:endParaRPr>
            </a:p>
          </p:txBody>
        </p:sp>
      </p:grpSp>
      <p:grpSp>
        <p:nvGrpSpPr>
          <p:cNvPr id="37" name="Grupo 36">
            <a:extLst>
              <a:ext uri="{FF2B5EF4-FFF2-40B4-BE49-F238E27FC236}">
                <a16:creationId xmlns:a16="http://schemas.microsoft.com/office/drawing/2014/main" id="{38DFE599-1593-0D19-9DA0-577B4479C157}"/>
              </a:ext>
            </a:extLst>
          </p:cNvPr>
          <p:cNvGrpSpPr/>
          <p:nvPr/>
        </p:nvGrpSpPr>
        <p:grpSpPr>
          <a:xfrm>
            <a:off x="1273828" y="3844446"/>
            <a:ext cx="678143" cy="678143"/>
            <a:chOff x="3129305" y="1768771"/>
            <a:chExt cx="678143" cy="678143"/>
          </a:xfrm>
          <a:solidFill>
            <a:schemeClr val="accent2">
              <a:lumMod val="20000"/>
              <a:lumOff val="80000"/>
            </a:schemeClr>
          </a:solidFill>
        </p:grpSpPr>
        <p:sp>
          <p:nvSpPr>
            <p:cNvPr id="38" name="Elipse 37">
              <a:extLst>
                <a:ext uri="{FF2B5EF4-FFF2-40B4-BE49-F238E27FC236}">
                  <a16:creationId xmlns:a16="http://schemas.microsoft.com/office/drawing/2014/main" id="{DBBEF09D-F114-8929-E232-868325B67CFB}"/>
                </a:ext>
              </a:extLst>
            </p:cNvPr>
            <p:cNvSpPr/>
            <p:nvPr/>
          </p:nvSpPr>
          <p:spPr>
            <a:xfrm>
              <a:off x="3129305" y="1768771"/>
              <a:ext cx="678143" cy="678143"/>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bg1"/>
                </a:solidFill>
              </a:endParaRPr>
            </a:p>
          </p:txBody>
        </p:sp>
        <p:sp>
          <p:nvSpPr>
            <p:cNvPr id="39" name="Google Shape;476;p17">
              <a:extLst>
                <a:ext uri="{FF2B5EF4-FFF2-40B4-BE49-F238E27FC236}">
                  <a16:creationId xmlns:a16="http://schemas.microsoft.com/office/drawing/2014/main" id="{107873C1-4148-7DD1-6330-4226FE7F91D7}"/>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3</a:t>
              </a:r>
              <a:endParaRPr sz="2800" dirty="0">
                <a:solidFill>
                  <a:schemeClr val="bg1"/>
                </a:solidFill>
                <a:effectLst>
                  <a:outerShdw blurRad="38100" dist="38100" dir="2700000" algn="tl">
                    <a:srgbClr val="000000">
                      <a:alpha val="43137"/>
                    </a:srgbClr>
                  </a:outerShdw>
                </a:effectLst>
              </a:endParaRPr>
            </a:p>
          </p:txBody>
        </p:sp>
      </p:grpSp>
      <p:grpSp>
        <p:nvGrpSpPr>
          <p:cNvPr id="40" name="Grupo 39">
            <a:extLst>
              <a:ext uri="{FF2B5EF4-FFF2-40B4-BE49-F238E27FC236}">
                <a16:creationId xmlns:a16="http://schemas.microsoft.com/office/drawing/2014/main" id="{6AF23E21-B4ED-DAA0-0F66-50B7ED059D5F}"/>
              </a:ext>
            </a:extLst>
          </p:cNvPr>
          <p:cNvGrpSpPr/>
          <p:nvPr/>
        </p:nvGrpSpPr>
        <p:grpSpPr>
          <a:xfrm>
            <a:off x="1280310" y="5032676"/>
            <a:ext cx="678143" cy="678143"/>
            <a:chOff x="3129305" y="1768771"/>
            <a:chExt cx="678143" cy="678143"/>
          </a:xfrm>
          <a:solidFill>
            <a:srgbClr val="C49E41"/>
          </a:solidFill>
        </p:grpSpPr>
        <p:sp>
          <p:nvSpPr>
            <p:cNvPr id="41" name="Elipse 40">
              <a:extLst>
                <a:ext uri="{FF2B5EF4-FFF2-40B4-BE49-F238E27FC236}">
                  <a16:creationId xmlns:a16="http://schemas.microsoft.com/office/drawing/2014/main" id="{F0AE8B8A-7452-A306-90BC-2CFB9831F624}"/>
                </a:ext>
              </a:extLst>
            </p:cNvPr>
            <p:cNvSpPr/>
            <p:nvPr/>
          </p:nvSpPr>
          <p:spPr>
            <a:xfrm>
              <a:off x="3129305" y="1768771"/>
              <a:ext cx="678143" cy="678143"/>
            </a:xfrm>
            <a:prstGeom prst="ellipse">
              <a:avLst/>
            </a:prstGeom>
            <a:grp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42" name="Google Shape;476;p17">
              <a:extLst>
                <a:ext uri="{FF2B5EF4-FFF2-40B4-BE49-F238E27FC236}">
                  <a16:creationId xmlns:a16="http://schemas.microsoft.com/office/drawing/2014/main" id="{B10B22F4-A609-C3EF-2D39-6E5675D9EEA6}"/>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4</a:t>
              </a:r>
              <a:endParaRPr sz="2800" dirty="0">
                <a:solidFill>
                  <a:schemeClr val="bg1"/>
                </a:solidFill>
                <a:effectLst>
                  <a:outerShdw blurRad="38100" dist="38100" dir="2700000" algn="tl">
                    <a:srgbClr val="000000">
                      <a:alpha val="43137"/>
                    </a:srgbClr>
                  </a:outerShdw>
                </a:effectLst>
              </a:endParaRPr>
            </a:p>
          </p:txBody>
        </p:sp>
      </p:grpSp>
      <p:sp>
        <p:nvSpPr>
          <p:cNvPr id="49" name="Rectángulo 48">
            <a:extLst>
              <a:ext uri="{FF2B5EF4-FFF2-40B4-BE49-F238E27FC236}">
                <a16:creationId xmlns:a16="http://schemas.microsoft.com/office/drawing/2014/main" id="{EBF6CA87-37D5-46A4-03D1-530E6E7F53B0}"/>
              </a:ext>
            </a:extLst>
          </p:cNvPr>
          <p:cNvSpPr/>
          <p:nvPr/>
        </p:nvSpPr>
        <p:spPr>
          <a:xfrm>
            <a:off x="3863189" y="1166157"/>
            <a:ext cx="2021914"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sz="1000"/>
          </a:p>
        </p:txBody>
      </p:sp>
      <p:sp>
        <p:nvSpPr>
          <p:cNvPr id="50" name="Rectángulo 49">
            <a:extLst>
              <a:ext uri="{FF2B5EF4-FFF2-40B4-BE49-F238E27FC236}">
                <a16:creationId xmlns:a16="http://schemas.microsoft.com/office/drawing/2014/main" id="{B8A62998-B483-5921-FB90-397A559E97B3}"/>
              </a:ext>
            </a:extLst>
          </p:cNvPr>
          <p:cNvSpPr/>
          <p:nvPr/>
        </p:nvSpPr>
        <p:spPr>
          <a:xfrm>
            <a:off x="5927418" y="1141527"/>
            <a:ext cx="2021914"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sz="1000"/>
          </a:p>
        </p:txBody>
      </p:sp>
      <p:sp>
        <p:nvSpPr>
          <p:cNvPr id="51" name="Rectángulo 50">
            <a:extLst>
              <a:ext uri="{FF2B5EF4-FFF2-40B4-BE49-F238E27FC236}">
                <a16:creationId xmlns:a16="http://schemas.microsoft.com/office/drawing/2014/main" id="{D6EB4E37-BDCA-AE39-CEEB-48A70684A3E4}"/>
              </a:ext>
            </a:extLst>
          </p:cNvPr>
          <p:cNvSpPr/>
          <p:nvPr/>
        </p:nvSpPr>
        <p:spPr>
          <a:xfrm>
            <a:off x="7980234" y="1159314"/>
            <a:ext cx="2058628"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sz="1000"/>
          </a:p>
        </p:txBody>
      </p:sp>
      <p:grpSp>
        <p:nvGrpSpPr>
          <p:cNvPr id="52" name="Grupo 51">
            <a:extLst>
              <a:ext uri="{FF2B5EF4-FFF2-40B4-BE49-F238E27FC236}">
                <a16:creationId xmlns:a16="http://schemas.microsoft.com/office/drawing/2014/main" id="{F5772C18-2042-8F2B-540E-512E4A226EF2}"/>
              </a:ext>
            </a:extLst>
          </p:cNvPr>
          <p:cNvGrpSpPr/>
          <p:nvPr/>
        </p:nvGrpSpPr>
        <p:grpSpPr>
          <a:xfrm>
            <a:off x="1243239" y="1935721"/>
            <a:ext cx="678143" cy="678143"/>
            <a:chOff x="3129305" y="1768771"/>
            <a:chExt cx="678143" cy="678143"/>
          </a:xfrm>
          <a:solidFill>
            <a:srgbClr val="C49E41"/>
          </a:solidFill>
        </p:grpSpPr>
        <p:sp>
          <p:nvSpPr>
            <p:cNvPr id="53" name="Elipse 52">
              <a:extLst>
                <a:ext uri="{FF2B5EF4-FFF2-40B4-BE49-F238E27FC236}">
                  <a16:creationId xmlns:a16="http://schemas.microsoft.com/office/drawing/2014/main" id="{84377982-F618-C7C7-CAE1-6C6C5EE9205F}"/>
                </a:ext>
              </a:extLst>
            </p:cNvPr>
            <p:cNvSpPr/>
            <p:nvPr/>
          </p:nvSpPr>
          <p:spPr>
            <a:xfrm>
              <a:off x="3129305" y="1768771"/>
              <a:ext cx="678143" cy="678143"/>
            </a:xfrm>
            <a:prstGeom prst="ellipse">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bg1"/>
                </a:solidFill>
              </a:endParaRPr>
            </a:p>
          </p:txBody>
        </p:sp>
        <p:sp>
          <p:nvSpPr>
            <p:cNvPr id="54" name="Google Shape;476;p17">
              <a:extLst>
                <a:ext uri="{FF2B5EF4-FFF2-40B4-BE49-F238E27FC236}">
                  <a16:creationId xmlns:a16="http://schemas.microsoft.com/office/drawing/2014/main" id="{38A55750-BA63-02BF-51F6-D533932678C2}"/>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1</a:t>
              </a:r>
              <a:endParaRPr sz="2800" dirty="0">
                <a:solidFill>
                  <a:schemeClr val="bg1"/>
                </a:solidFill>
                <a:effectLst>
                  <a:outerShdw blurRad="38100" dist="38100" dir="2700000" algn="tl">
                    <a:srgbClr val="000000">
                      <a:alpha val="43137"/>
                    </a:srgbClr>
                  </a:outerShdw>
                </a:effectLst>
              </a:endParaRPr>
            </a:p>
          </p:txBody>
        </p:sp>
      </p:grpSp>
      <p:sp>
        <p:nvSpPr>
          <p:cNvPr id="55" name="TextBox 2">
            <a:extLst>
              <a:ext uri="{FF2B5EF4-FFF2-40B4-BE49-F238E27FC236}">
                <a16:creationId xmlns:a16="http://schemas.microsoft.com/office/drawing/2014/main" id="{9D5720E8-8E64-2099-7235-6B2E72118185}"/>
              </a:ext>
            </a:extLst>
          </p:cNvPr>
          <p:cNvSpPr txBox="1"/>
          <p:nvPr/>
        </p:nvSpPr>
        <p:spPr>
          <a:xfrm>
            <a:off x="4002719" y="1350359"/>
            <a:ext cx="1707269" cy="246221"/>
          </a:xfrm>
          <a:prstGeom prst="rect">
            <a:avLst/>
          </a:prstGeom>
          <a:noFill/>
        </p:spPr>
        <p:txBody>
          <a:bodyPr wrap="square" rtlCol="0" anchor="ctr" anchorCtr="0">
            <a:spAutoFit/>
          </a:bodyPr>
          <a:lstStyle/>
          <a:p>
            <a:pPr algn="ctr"/>
            <a:r>
              <a:rPr lang="en-US" sz="1000" b="1" spc="100" dirty="0" err="1">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Responsable</a:t>
            </a:r>
            <a:endParaRPr lang="en-US" sz="1000" b="1" spc="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6" name="TextBox 2">
            <a:extLst>
              <a:ext uri="{FF2B5EF4-FFF2-40B4-BE49-F238E27FC236}">
                <a16:creationId xmlns:a16="http://schemas.microsoft.com/office/drawing/2014/main" id="{C8E4B693-2A96-DDE7-0F58-60558018A83B}"/>
              </a:ext>
            </a:extLst>
          </p:cNvPr>
          <p:cNvSpPr txBox="1"/>
          <p:nvPr/>
        </p:nvSpPr>
        <p:spPr>
          <a:xfrm>
            <a:off x="6105716" y="1358060"/>
            <a:ext cx="1707269" cy="246221"/>
          </a:xfrm>
          <a:prstGeom prst="rect">
            <a:avLst/>
          </a:prstGeom>
          <a:noFill/>
        </p:spPr>
        <p:txBody>
          <a:bodyPr wrap="square" rtlCol="0" anchor="ctr" anchorCtr="0">
            <a:spAutoFit/>
          </a:bodyPr>
          <a:lstStyle/>
          <a:p>
            <a:pPr algn="ctr"/>
            <a:r>
              <a:rPr lang="en-US" sz="1000" b="1" spc="100" dirty="0" err="1">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Fecha</a:t>
            </a:r>
            <a:endParaRPr lang="en-US" sz="1000" b="1" spc="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7" name="TextBox 2">
            <a:extLst>
              <a:ext uri="{FF2B5EF4-FFF2-40B4-BE49-F238E27FC236}">
                <a16:creationId xmlns:a16="http://schemas.microsoft.com/office/drawing/2014/main" id="{B405C6D4-68E9-1CAC-F419-C3AC6E5515A9}"/>
              </a:ext>
            </a:extLst>
          </p:cNvPr>
          <p:cNvSpPr txBox="1"/>
          <p:nvPr/>
        </p:nvSpPr>
        <p:spPr>
          <a:xfrm>
            <a:off x="8155913" y="1323159"/>
            <a:ext cx="1707269" cy="246221"/>
          </a:xfrm>
          <a:prstGeom prst="rect">
            <a:avLst/>
          </a:prstGeom>
          <a:noFill/>
        </p:spPr>
        <p:txBody>
          <a:bodyPr wrap="square" rtlCol="0" anchor="ctr" anchorCtr="0">
            <a:spAutoFit/>
          </a:bodyPr>
          <a:lstStyle/>
          <a:p>
            <a:pPr algn="ctr"/>
            <a:r>
              <a:rPr lang="en-US" sz="1000" b="1" spc="100" dirty="0" err="1">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Producto</a:t>
            </a:r>
            <a:endParaRPr lang="en-US" sz="1000" b="1" spc="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Subtitle 2">
            <a:extLst>
              <a:ext uri="{FF2B5EF4-FFF2-40B4-BE49-F238E27FC236}">
                <a16:creationId xmlns:a16="http://schemas.microsoft.com/office/drawing/2014/main" id="{0CF99600-12F5-C4D6-7BC5-9E39F3267B53}"/>
              </a:ext>
            </a:extLst>
          </p:cNvPr>
          <p:cNvSpPr txBox="1">
            <a:spLocks/>
          </p:cNvSpPr>
          <p:nvPr/>
        </p:nvSpPr>
        <p:spPr>
          <a:xfrm>
            <a:off x="3929189" y="2121902"/>
            <a:ext cx="1942605"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Secretaria General y Coordinación de Talento Humano </a:t>
            </a:r>
          </a:p>
        </p:txBody>
      </p:sp>
      <p:sp>
        <p:nvSpPr>
          <p:cNvPr id="60" name="Subtitle 2">
            <a:extLst>
              <a:ext uri="{FF2B5EF4-FFF2-40B4-BE49-F238E27FC236}">
                <a16:creationId xmlns:a16="http://schemas.microsoft.com/office/drawing/2014/main" id="{38542CE9-01F3-D82D-AEE8-0613B4B50ABC}"/>
              </a:ext>
            </a:extLst>
          </p:cNvPr>
          <p:cNvSpPr txBox="1">
            <a:spLocks/>
          </p:cNvSpPr>
          <p:nvPr/>
        </p:nvSpPr>
        <p:spPr>
          <a:xfrm>
            <a:off x="6093148" y="2288602"/>
            <a:ext cx="1622263"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61" name="Subtitle 2">
            <a:extLst>
              <a:ext uri="{FF2B5EF4-FFF2-40B4-BE49-F238E27FC236}">
                <a16:creationId xmlns:a16="http://schemas.microsoft.com/office/drawing/2014/main" id="{B7C1DB43-198D-845D-CAC9-F4FF1D2E4229}"/>
              </a:ext>
            </a:extLst>
          </p:cNvPr>
          <p:cNvSpPr txBox="1">
            <a:spLocks/>
          </p:cNvSpPr>
          <p:nvPr/>
        </p:nvSpPr>
        <p:spPr>
          <a:xfrm>
            <a:off x="7923297" y="1999038"/>
            <a:ext cx="2095814" cy="73866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Estudio Técnico de formalización</a:t>
            </a:r>
          </a:p>
          <a:p>
            <a:pPr>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Actos Administrativos de Modificación de Estructura y Planta de Personal</a:t>
            </a:r>
          </a:p>
        </p:txBody>
      </p:sp>
      <p:sp>
        <p:nvSpPr>
          <p:cNvPr id="62" name="Subtitle 2">
            <a:extLst>
              <a:ext uri="{FF2B5EF4-FFF2-40B4-BE49-F238E27FC236}">
                <a16:creationId xmlns:a16="http://schemas.microsoft.com/office/drawing/2014/main" id="{5A5F0F93-16E9-F514-C61A-6171DD01B085}"/>
              </a:ext>
            </a:extLst>
          </p:cNvPr>
          <p:cNvSpPr txBox="1">
            <a:spLocks/>
          </p:cNvSpPr>
          <p:nvPr/>
        </p:nvSpPr>
        <p:spPr>
          <a:xfrm>
            <a:off x="1972449" y="1957033"/>
            <a:ext cx="1941802" cy="73866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Realizar el Estudio Técnico de Plan de Formalización Laboral y Rediseño Institucional</a:t>
            </a:r>
          </a:p>
        </p:txBody>
      </p:sp>
      <p:sp>
        <p:nvSpPr>
          <p:cNvPr id="63" name="Subtitle 2">
            <a:extLst>
              <a:ext uri="{FF2B5EF4-FFF2-40B4-BE49-F238E27FC236}">
                <a16:creationId xmlns:a16="http://schemas.microsoft.com/office/drawing/2014/main" id="{FFDA128D-447A-62C2-C38A-FC3FD0DDE026}"/>
              </a:ext>
            </a:extLst>
          </p:cNvPr>
          <p:cNvSpPr txBox="1">
            <a:spLocks/>
          </p:cNvSpPr>
          <p:nvPr/>
        </p:nvSpPr>
        <p:spPr>
          <a:xfrm>
            <a:off x="2087418" y="2955833"/>
            <a:ext cx="1670907"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Actualizar el Manual Específico de Funciones y Competencias Laborales.</a:t>
            </a:r>
          </a:p>
        </p:txBody>
      </p:sp>
      <p:sp>
        <p:nvSpPr>
          <p:cNvPr id="65" name="Subtitle 2">
            <a:extLst>
              <a:ext uri="{FF2B5EF4-FFF2-40B4-BE49-F238E27FC236}">
                <a16:creationId xmlns:a16="http://schemas.microsoft.com/office/drawing/2014/main" id="{5C7A5D81-17B8-86ED-9B18-717BB19D1D25}"/>
              </a:ext>
            </a:extLst>
          </p:cNvPr>
          <p:cNvSpPr txBox="1">
            <a:spLocks/>
          </p:cNvSpPr>
          <p:nvPr/>
        </p:nvSpPr>
        <p:spPr>
          <a:xfrm>
            <a:off x="7971522" y="3109721"/>
            <a:ext cx="2174140"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Manual de funciones actualizado</a:t>
            </a:r>
          </a:p>
        </p:txBody>
      </p:sp>
      <p:sp>
        <p:nvSpPr>
          <p:cNvPr id="66" name="Subtitle 2">
            <a:extLst>
              <a:ext uri="{FF2B5EF4-FFF2-40B4-BE49-F238E27FC236}">
                <a16:creationId xmlns:a16="http://schemas.microsoft.com/office/drawing/2014/main" id="{9F778C02-6A63-CAB1-68F7-933C14F11DE2}"/>
              </a:ext>
            </a:extLst>
          </p:cNvPr>
          <p:cNvSpPr txBox="1">
            <a:spLocks/>
          </p:cNvSpPr>
          <p:nvPr/>
        </p:nvSpPr>
        <p:spPr>
          <a:xfrm>
            <a:off x="2087418" y="3733689"/>
            <a:ext cx="1682504" cy="86177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Apropiar los recursos requeridos para financiar el proceso de selección que deben ser girados a la CNSC</a:t>
            </a:r>
          </a:p>
        </p:txBody>
      </p:sp>
      <p:sp>
        <p:nvSpPr>
          <p:cNvPr id="67" name="Subtitle 2">
            <a:extLst>
              <a:ext uri="{FF2B5EF4-FFF2-40B4-BE49-F238E27FC236}">
                <a16:creationId xmlns:a16="http://schemas.microsoft.com/office/drawing/2014/main" id="{A1033B6E-CD3F-B6A6-EDCE-EED7385BF266}"/>
              </a:ext>
            </a:extLst>
          </p:cNvPr>
          <p:cNvSpPr txBox="1">
            <a:spLocks/>
          </p:cNvSpPr>
          <p:nvPr/>
        </p:nvSpPr>
        <p:spPr>
          <a:xfrm>
            <a:off x="3996435" y="3725072"/>
            <a:ext cx="1818372"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Secretaria General y Subdirección Administrativa y Financiera</a:t>
            </a:r>
          </a:p>
        </p:txBody>
      </p:sp>
      <p:sp>
        <p:nvSpPr>
          <p:cNvPr id="69" name="Subtitle 2">
            <a:extLst>
              <a:ext uri="{FF2B5EF4-FFF2-40B4-BE49-F238E27FC236}">
                <a16:creationId xmlns:a16="http://schemas.microsoft.com/office/drawing/2014/main" id="{F02052AE-4C6F-A677-219E-F4CF759CC4C2}"/>
              </a:ext>
            </a:extLst>
          </p:cNvPr>
          <p:cNvSpPr txBox="1">
            <a:spLocks/>
          </p:cNvSpPr>
          <p:nvPr/>
        </p:nvSpPr>
        <p:spPr>
          <a:xfrm>
            <a:off x="7971522" y="4037042"/>
            <a:ext cx="2174140"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Presupuesto asignado</a:t>
            </a:r>
          </a:p>
        </p:txBody>
      </p:sp>
      <p:sp>
        <p:nvSpPr>
          <p:cNvPr id="70" name="Subtitle 2">
            <a:extLst>
              <a:ext uri="{FF2B5EF4-FFF2-40B4-BE49-F238E27FC236}">
                <a16:creationId xmlns:a16="http://schemas.microsoft.com/office/drawing/2014/main" id="{B1FACDE6-9381-77B3-D8ED-F03D6F3A052C}"/>
              </a:ext>
            </a:extLst>
          </p:cNvPr>
          <p:cNvSpPr txBox="1">
            <a:spLocks/>
          </p:cNvSpPr>
          <p:nvPr/>
        </p:nvSpPr>
        <p:spPr>
          <a:xfrm>
            <a:off x="2072025" y="4861653"/>
            <a:ext cx="1650570" cy="101566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Efectuar el cargue de las vacantes definitivas de carrera administrativa al Sistema de apoyo para la Igualdad, el Mérito y la Oportunidad – SIMO</a:t>
            </a:r>
          </a:p>
        </p:txBody>
      </p:sp>
      <p:sp>
        <p:nvSpPr>
          <p:cNvPr id="71" name="Subtitle 2">
            <a:extLst>
              <a:ext uri="{FF2B5EF4-FFF2-40B4-BE49-F238E27FC236}">
                <a16:creationId xmlns:a16="http://schemas.microsoft.com/office/drawing/2014/main" id="{B88C92A9-57B3-0C9E-A54A-E478D9D1F9F2}"/>
              </a:ext>
            </a:extLst>
          </p:cNvPr>
          <p:cNvSpPr txBox="1">
            <a:spLocks/>
          </p:cNvSpPr>
          <p:nvPr/>
        </p:nvSpPr>
        <p:spPr>
          <a:xfrm>
            <a:off x="3968410" y="5109620"/>
            <a:ext cx="1729344"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Coordinación de Talento Humano</a:t>
            </a:r>
          </a:p>
        </p:txBody>
      </p:sp>
      <p:sp>
        <p:nvSpPr>
          <p:cNvPr id="73" name="Subtitle 2">
            <a:extLst>
              <a:ext uri="{FF2B5EF4-FFF2-40B4-BE49-F238E27FC236}">
                <a16:creationId xmlns:a16="http://schemas.microsoft.com/office/drawing/2014/main" id="{21889AFF-08DE-1496-0765-F500F5E5EBE5}"/>
              </a:ext>
            </a:extLst>
          </p:cNvPr>
          <p:cNvSpPr txBox="1">
            <a:spLocks/>
          </p:cNvSpPr>
          <p:nvPr/>
        </p:nvSpPr>
        <p:spPr>
          <a:xfrm>
            <a:off x="7943048" y="5014148"/>
            <a:ext cx="2174140"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Reporte de la OPEC en SIMO de la CNSC</a:t>
            </a:r>
          </a:p>
        </p:txBody>
      </p:sp>
      <p:sp>
        <p:nvSpPr>
          <p:cNvPr id="82" name="Subtitle 2">
            <a:extLst>
              <a:ext uri="{FF2B5EF4-FFF2-40B4-BE49-F238E27FC236}">
                <a16:creationId xmlns:a16="http://schemas.microsoft.com/office/drawing/2014/main" id="{2AF20C76-1177-6EFA-87BF-74822ABA2CF6}"/>
              </a:ext>
            </a:extLst>
          </p:cNvPr>
          <p:cNvSpPr txBox="1">
            <a:spLocks/>
          </p:cNvSpPr>
          <p:nvPr/>
        </p:nvSpPr>
        <p:spPr>
          <a:xfrm>
            <a:off x="3935472" y="3091568"/>
            <a:ext cx="1818372"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Coordinación de Talento Humano</a:t>
            </a:r>
          </a:p>
        </p:txBody>
      </p:sp>
      <p:sp>
        <p:nvSpPr>
          <p:cNvPr id="2" name="Subtitle 2">
            <a:extLst>
              <a:ext uri="{FF2B5EF4-FFF2-40B4-BE49-F238E27FC236}">
                <a16:creationId xmlns:a16="http://schemas.microsoft.com/office/drawing/2014/main" id="{2883B147-CD0C-4A3A-2BC0-E6360B4309D7}"/>
              </a:ext>
            </a:extLst>
          </p:cNvPr>
          <p:cNvSpPr txBox="1">
            <a:spLocks/>
          </p:cNvSpPr>
          <p:nvPr/>
        </p:nvSpPr>
        <p:spPr>
          <a:xfrm>
            <a:off x="6120959" y="3111350"/>
            <a:ext cx="1622263"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3" name="Subtitle 2">
            <a:extLst>
              <a:ext uri="{FF2B5EF4-FFF2-40B4-BE49-F238E27FC236}">
                <a16:creationId xmlns:a16="http://schemas.microsoft.com/office/drawing/2014/main" id="{93F2ECB2-C4E2-3687-B5E7-3A6A367D1877}"/>
              </a:ext>
            </a:extLst>
          </p:cNvPr>
          <p:cNvSpPr txBox="1">
            <a:spLocks/>
          </p:cNvSpPr>
          <p:nvPr/>
        </p:nvSpPr>
        <p:spPr>
          <a:xfrm>
            <a:off x="6132150" y="4002070"/>
            <a:ext cx="1622263"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58" name="Subtitle 2">
            <a:extLst>
              <a:ext uri="{FF2B5EF4-FFF2-40B4-BE49-F238E27FC236}">
                <a16:creationId xmlns:a16="http://schemas.microsoft.com/office/drawing/2014/main" id="{AA91AEEC-C837-9F66-7B3A-C0170A8081C7}"/>
              </a:ext>
            </a:extLst>
          </p:cNvPr>
          <p:cNvSpPr txBox="1">
            <a:spLocks/>
          </p:cNvSpPr>
          <p:nvPr/>
        </p:nvSpPr>
        <p:spPr>
          <a:xfrm>
            <a:off x="6089716" y="5095981"/>
            <a:ext cx="1622263"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24" name="4 CuadroTexto">
            <a:extLst>
              <a:ext uri="{FF2B5EF4-FFF2-40B4-BE49-F238E27FC236}">
                <a16:creationId xmlns:a16="http://schemas.microsoft.com/office/drawing/2014/main" id="{36B3911B-F2AD-7C6B-978A-440908D03829}"/>
              </a:ext>
            </a:extLst>
          </p:cNvPr>
          <p:cNvSpPr txBox="1"/>
          <p:nvPr/>
        </p:nvSpPr>
        <p:spPr>
          <a:xfrm>
            <a:off x="2897310" y="542530"/>
            <a:ext cx="6364173" cy="369332"/>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CO" b="1" dirty="0">
                <a:solidFill>
                  <a:schemeClr val="bg1"/>
                </a:solidFill>
              </a:rPr>
              <a:t>Actividades 2024</a:t>
            </a:r>
            <a:endParaRPr lang="es-CO" b="1" dirty="0">
              <a:solidFill>
                <a:schemeClr val="bg1"/>
              </a:solidFill>
              <a:latin typeface="Calibri (Cuerpo)"/>
            </a:endParaRPr>
          </a:p>
        </p:txBody>
      </p:sp>
    </p:spTree>
    <p:extLst>
      <p:ext uri="{BB962C8B-B14F-4D97-AF65-F5344CB8AC3E}">
        <p14:creationId xmlns:p14="http://schemas.microsoft.com/office/powerpoint/2010/main" val="229862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CuadroTexto 1">
            <a:extLst>
              <a:ext uri="{FF2B5EF4-FFF2-40B4-BE49-F238E27FC236}">
                <a16:creationId xmlns:a16="http://schemas.microsoft.com/office/drawing/2014/main" id="{E50ED19A-F1BE-595D-6A90-14DA43DD7284}"/>
              </a:ext>
            </a:extLst>
          </p:cNvPr>
          <p:cNvSpPr txBox="1"/>
          <p:nvPr/>
        </p:nvSpPr>
        <p:spPr>
          <a:xfrm>
            <a:off x="934052" y="796506"/>
            <a:ext cx="7821650" cy="153888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AGENDA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 </a:t>
            </a:r>
            <a:endParaRPr kumimoji="0" lang="es-CO" sz="54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endParaRPr>
          </a:p>
        </p:txBody>
      </p:sp>
      <p:pic>
        <p:nvPicPr>
          <p:cNvPr id="8" name="Imagen 7">
            <a:extLst>
              <a:ext uri="{FF2B5EF4-FFF2-40B4-BE49-F238E27FC236}">
                <a16:creationId xmlns:a16="http://schemas.microsoft.com/office/drawing/2014/main" id="{B662236A-64F1-C987-507B-C70A25DBA042}"/>
              </a:ext>
            </a:extLst>
          </p:cNvPr>
          <p:cNvPicPr>
            <a:picLocks noChangeAspect="1"/>
          </p:cNvPicPr>
          <p:nvPr/>
        </p:nvPicPr>
        <p:blipFill rotWithShape="1">
          <a:blip r:embed="rId2"/>
          <a:srcRect l="23804" t="23622" r="31305" b="5971"/>
          <a:stretch/>
        </p:blipFill>
        <p:spPr>
          <a:xfrm>
            <a:off x="2576898" y="1112061"/>
            <a:ext cx="915656" cy="907774"/>
          </a:xfrm>
          <a:prstGeom prst="rect">
            <a:avLst/>
          </a:prstGeom>
        </p:spPr>
      </p:pic>
      <p:sp>
        <p:nvSpPr>
          <p:cNvPr id="9" name="Rectángulo 8">
            <a:extLst>
              <a:ext uri="{FF2B5EF4-FFF2-40B4-BE49-F238E27FC236}">
                <a16:creationId xmlns:a16="http://schemas.microsoft.com/office/drawing/2014/main" id="{C48AAE63-1C7A-D084-2CAF-3D417614C8DF}"/>
              </a:ext>
            </a:extLst>
          </p:cNvPr>
          <p:cNvSpPr/>
          <p:nvPr/>
        </p:nvSpPr>
        <p:spPr>
          <a:xfrm>
            <a:off x="3654887" y="1473585"/>
            <a:ext cx="5916034" cy="96078"/>
          </a:xfrm>
          <a:prstGeom prst="rect">
            <a:avLst/>
          </a:prstGeom>
          <a:solidFill>
            <a:srgbClr val="C49E4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9AC855BC-7041-3807-640D-0AC558EF3654}"/>
              </a:ext>
            </a:extLst>
          </p:cNvPr>
          <p:cNvSpPr/>
          <p:nvPr/>
        </p:nvSpPr>
        <p:spPr>
          <a:xfrm>
            <a:off x="4019322" y="1589541"/>
            <a:ext cx="5916034" cy="96078"/>
          </a:xfrm>
          <a:prstGeom prst="rect">
            <a:avLst/>
          </a:prstGeom>
          <a:solidFill>
            <a:schemeClr val="accent4"/>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D81E3191-5833-6EB5-F5CC-25D9F9F88B5D}"/>
              </a:ext>
            </a:extLst>
          </p:cNvPr>
          <p:cNvPicPr>
            <a:picLocks noChangeAspect="1"/>
          </p:cNvPicPr>
          <p:nvPr/>
        </p:nvPicPr>
        <p:blipFill rotWithShape="1">
          <a:blip r:embed="rId2"/>
          <a:srcRect l="23804" t="23622" r="31305" b="5971"/>
          <a:stretch/>
        </p:blipFill>
        <p:spPr>
          <a:xfrm>
            <a:off x="4019322" y="2246742"/>
            <a:ext cx="440851" cy="437056"/>
          </a:xfrm>
          <a:prstGeom prst="rect">
            <a:avLst/>
          </a:prstGeom>
        </p:spPr>
      </p:pic>
      <p:pic>
        <p:nvPicPr>
          <p:cNvPr id="5" name="Imagen 4">
            <a:extLst>
              <a:ext uri="{FF2B5EF4-FFF2-40B4-BE49-F238E27FC236}">
                <a16:creationId xmlns:a16="http://schemas.microsoft.com/office/drawing/2014/main" id="{BEB1A888-60BD-58C9-3CE9-9873971383AB}"/>
              </a:ext>
            </a:extLst>
          </p:cNvPr>
          <p:cNvPicPr>
            <a:picLocks noChangeAspect="1"/>
          </p:cNvPicPr>
          <p:nvPr/>
        </p:nvPicPr>
        <p:blipFill rotWithShape="1">
          <a:blip r:embed="rId2"/>
          <a:srcRect l="23804" t="23622" r="31305" b="5971"/>
          <a:stretch/>
        </p:blipFill>
        <p:spPr>
          <a:xfrm>
            <a:off x="4019319" y="2807865"/>
            <a:ext cx="440851" cy="437056"/>
          </a:xfrm>
          <a:prstGeom prst="rect">
            <a:avLst/>
          </a:prstGeom>
        </p:spPr>
      </p:pic>
      <p:pic>
        <p:nvPicPr>
          <p:cNvPr id="6" name="Imagen 5">
            <a:extLst>
              <a:ext uri="{FF2B5EF4-FFF2-40B4-BE49-F238E27FC236}">
                <a16:creationId xmlns:a16="http://schemas.microsoft.com/office/drawing/2014/main" id="{A7A6FA01-C642-C71B-910D-9BBB0468052E}"/>
              </a:ext>
            </a:extLst>
          </p:cNvPr>
          <p:cNvPicPr>
            <a:picLocks noChangeAspect="1"/>
          </p:cNvPicPr>
          <p:nvPr/>
        </p:nvPicPr>
        <p:blipFill rotWithShape="1">
          <a:blip r:embed="rId2"/>
          <a:srcRect l="23804" t="23622" r="31305" b="5971"/>
          <a:stretch/>
        </p:blipFill>
        <p:spPr>
          <a:xfrm>
            <a:off x="4019319" y="3429000"/>
            <a:ext cx="440851" cy="437056"/>
          </a:xfrm>
          <a:prstGeom prst="rect">
            <a:avLst/>
          </a:prstGeom>
        </p:spPr>
      </p:pic>
      <p:pic>
        <p:nvPicPr>
          <p:cNvPr id="7" name="Imagen 6">
            <a:extLst>
              <a:ext uri="{FF2B5EF4-FFF2-40B4-BE49-F238E27FC236}">
                <a16:creationId xmlns:a16="http://schemas.microsoft.com/office/drawing/2014/main" id="{575EEA47-40DB-BB85-C101-9EA8681F2B4C}"/>
              </a:ext>
            </a:extLst>
          </p:cNvPr>
          <p:cNvPicPr>
            <a:picLocks noChangeAspect="1"/>
          </p:cNvPicPr>
          <p:nvPr/>
        </p:nvPicPr>
        <p:blipFill rotWithShape="1">
          <a:blip r:embed="rId2"/>
          <a:srcRect l="23804" t="23622" r="31305" b="5971"/>
          <a:stretch/>
        </p:blipFill>
        <p:spPr>
          <a:xfrm>
            <a:off x="4019319" y="3954902"/>
            <a:ext cx="440851" cy="437056"/>
          </a:xfrm>
          <a:prstGeom prst="rect">
            <a:avLst/>
          </a:prstGeom>
        </p:spPr>
      </p:pic>
      <p:pic>
        <p:nvPicPr>
          <p:cNvPr id="11" name="Imagen 10">
            <a:extLst>
              <a:ext uri="{FF2B5EF4-FFF2-40B4-BE49-F238E27FC236}">
                <a16:creationId xmlns:a16="http://schemas.microsoft.com/office/drawing/2014/main" id="{6FE82C18-389E-B8B7-89F4-2386DC7E022D}"/>
              </a:ext>
            </a:extLst>
          </p:cNvPr>
          <p:cNvPicPr>
            <a:picLocks noChangeAspect="1"/>
          </p:cNvPicPr>
          <p:nvPr/>
        </p:nvPicPr>
        <p:blipFill rotWithShape="1">
          <a:blip r:embed="rId2"/>
          <a:srcRect l="23804" t="23622" r="31305" b="5971"/>
          <a:stretch/>
        </p:blipFill>
        <p:spPr>
          <a:xfrm>
            <a:off x="4019319" y="4601798"/>
            <a:ext cx="440851" cy="437056"/>
          </a:xfrm>
          <a:prstGeom prst="rect">
            <a:avLst/>
          </a:prstGeom>
        </p:spPr>
      </p:pic>
      <p:sp>
        <p:nvSpPr>
          <p:cNvPr id="12" name="CuadroTexto 11">
            <a:extLst>
              <a:ext uri="{FF2B5EF4-FFF2-40B4-BE49-F238E27FC236}">
                <a16:creationId xmlns:a16="http://schemas.microsoft.com/office/drawing/2014/main" id="{61321908-7E69-E7EE-107B-F72E07C81756}"/>
              </a:ext>
            </a:extLst>
          </p:cNvPr>
          <p:cNvSpPr txBox="1"/>
          <p:nvPr/>
        </p:nvSpPr>
        <p:spPr>
          <a:xfrm>
            <a:off x="4586068" y="2246742"/>
            <a:ext cx="7254904" cy="3416320"/>
          </a:xfrm>
          <a:prstGeom prst="rect">
            <a:avLst/>
          </a:prstGeom>
          <a:noFill/>
        </p:spPr>
        <p:txBody>
          <a:bodyPr wrap="square" rtlCol="0">
            <a:spAutoFit/>
          </a:bodyPr>
          <a:lstStyle/>
          <a:p>
            <a:pPr algn="just"/>
            <a:r>
              <a:rPr lang="es-CO" dirty="0">
                <a:solidFill>
                  <a:srgbClr val="000000"/>
                </a:solidFill>
                <a:latin typeface="Century Gothic" panose="020B0502020202020204" pitchFamily="34" charset="0"/>
              </a:rPr>
              <a:t>Verificación del quórum</a:t>
            </a:r>
          </a:p>
          <a:p>
            <a:pPr algn="just"/>
            <a:endParaRPr lang="es-CO" dirty="0">
              <a:solidFill>
                <a:srgbClr val="000000"/>
              </a:solidFill>
              <a:latin typeface="Century Gothic" panose="020B0502020202020204" pitchFamily="34" charset="0"/>
            </a:endParaRPr>
          </a:p>
          <a:p>
            <a:pPr algn="just"/>
            <a:r>
              <a:rPr lang="es-ES" dirty="0">
                <a:solidFill>
                  <a:srgbClr val="000000"/>
                </a:solidFill>
                <a:latin typeface="Century Gothic" panose="020B0502020202020204" pitchFamily="34" charset="0"/>
              </a:rPr>
              <a:t>Aprobación del Orden del Día</a:t>
            </a:r>
          </a:p>
          <a:p>
            <a:pPr algn="just"/>
            <a:endParaRPr lang="es-ES" dirty="0">
              <a:solidFill>
                <a:srgbClr val="000000"/>
              </a:solidFill>
              <a:latin typeface="Century Gothic" panose="020B0502020202020204" pitchFamily="34" charset="0"/>
            </a:endParaRPr>
          </a:p>
          <a:p>
            <a:pPr algn="just"/>
            <a:r>
              <a:rPr lang="es-ES" dirty="0">
                <a:solidFill>
                  <a:srgbClr val="000000"/>
                </a:solidFill>
                <a:latin typeface="Century Gothic" panose="020B0502020202020204" pitchFamily="34" charset="0"/>
              </a:rPr>
              <a:t>Plan de Acción Institucional 2023, para aprobación del CIGD</a:t>
            </a:r>
          </a:p>
          <a:p>
            <a:pPr algn="just"/>
            <a:endParaRPr lang="es-CO" dirty="0">
              <a:solidFill>
                <a:srgbClr val="000000"/>
              </a:solidFill>
              <a:latin typeface="Century Gothic" panose="020B0502020202020204" pitchFamily="34" charset="0"/>
            </a:endParaRPr>
          </a:p>
          <a:p>
            <a:pPr algn="just"/>
            <a:r>
              <a:rPr lang="es-CO" dirty="0">
                <a:solidFill>
                  <a:srgbClr val="000000"/>
                </a:solidFill>
                <a:latin typeface="Century Gothic" panose="020B0502020202020204" pitchFamily="34" charset="0"/>
              </a:rPr>
              <a:t>Revisión y aprobación de Planes  relacionados con cumplimiento de Decreto 612 de 2018</a:t>
            </a:r>
          </a:p>
          <a:p>
            <a:pPr algn="just"/>
            <a:endParaRPr lang="es-CO" dirty="0">
              <a:solidFill>
                <a:srgbClr val="000000"/>
              </a:solidFill>
              <a:latin typeface="Century Gothic" panose="020B0502020202020204" pitchFamily="34" charset="0"/>
            </a:endParaRPr>
          </a:p>
          <a:p>
            <a:pPr algn="just"/>
            <a:r>
              <a:rPr lang="es-CO" dirty="0">
                <a:solidFill>
                  <a:srgbClr val="000000"/>
                </a:solidFill>
                <a:latin typeface="Century Gothic" panose="020B0502020202020204" pitchFamily="34" charset="0"/>
              </a:rPr>
              <a:t>Proposiciones y Varios</a:t>
            </a:r>
          </a:p>
          <a:p>
            <a:endParaRPr lang="es-CO" dirty="0"/>
          </a:p>
          <a:p>
            <a:endParaRPr lang="es-CO" dirty="0"/>
          </a:p>
        </p:txBody>
      </p:sp>
    </p:spTree>
    <p:extLst>
      <p:ext uri="{BB962C8B-B14F-4D97-AF65-F5344CB8AC3E}">
        <p14:creationId xmlns:p14="http://schemas.microsoft.com/office/powerpoint/2010/main" val="4035915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 minagricultura.gov.co</a:t>
            </a:r>
          </a:p>
        </p:txBody>
      </p:sp>
      <p:sp>
        <p:nvSpPr>
          <p:cNvPr id="23" name="4 CuadroTexto">
            <a:extLst>
              <a:ext uri="{FF2B5EF4-FFF2-40B4-BE49-F238E27FC236}">
                <a16:creationId xmlns:a16="http://schemas.microsoft.com/office/drawing/2014/main" id="{3322F129-99BF-1645-B973-CECAAC8A4204}"/>
              </a:ext>
            </a:extLst>
          </p:cNvPr>
          <p:cNvSpPr txBox="1"/>
          <p:nvPr/>
        </p:nvSpPr>
        <p:spPr>
          <a:xfrm>
            <a:off x="2272930" y="176757"/>
            <a:ext cx="6364173" cy="923330"/>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endParaRPr lang="es-CO" sz="1800" b="1" dirty="0">
              <a:solidFill>
                <a:schemeClr val="bg1"/>
              </a:solidFill>
              <a:effectLst/>
            </a:endParaRPr>
          </a:p>
          <a:p>
            <a:pPr algn="ctr"/>
            <a:r>
              <a:rPr lang="es-CO" b="1" dirty="0">
                <a:solidFill>
                  <a:schemeClr val="bg1"/>
                </a:solidFill>
              </a:rPr>
              <a:t>2.3</a:t>
            </a:r>
            <a:r>
              <a:rPr lang="es-CO" sz="1800" b="1" dirty="0">
                <a:solidFill>
                  <a:schemeClr val="bg1"/>
                </a:solidFill>
                <a:effectLst/>
              </a:rPr>
              <a:t> Plan Anual de Vacantes</a:t>
            </a:r>
          </a:p>
          <a:p>
            <a:pPr algn="ctr"/>
            <a:r>
              <a:rPr lang="es-CO" sz="1800" b="1" dirty="0">
                <a:solidFill>
                  <a:schemeClr val="bg1"/>
                </a:solidFill>
                <a:effectLst/>
              </a:rPr>
              <a:t> </a:t>
            </a:r>
            <a:endParaRPr lang="es-CO" b="1" dirty="0">
              <a:solidFill>
                <a:schemeClr val="bg1"/>
              </a:solidFill>
              <a:latin typeface="Calibri (Cuerpo)"/>
            </a:endParaRPr>
          </a:p>
        </p:txBody>
      </p:sp>
      <p:sp>
        <p:nvSpPr>
          <p:cNvPr id="24" name="5 Rectángulo">
            <a:extLst>
              <a:ext uri="{FF2B5EF4-FFF2-40B4-BE49-F238E27FC236}">
                <a16:creationId xmlns:a16="http://schemas.microsoft.com/office/drawing/2014/main" id="{F610E888-98C2-7BC8-5C0E-7773D078DCEE}"/>
              </a:ext>
            </a:extLst>
          </p:cNvPr>
          <p:cNvSpPr/>
          <p:nvPr/>
        </p:nvSpPr>
        <p:spPr>
          <a:xfrm>
            <a:off x="133229" y="1440717"/>
            <a:ext cx="3226198" cy="1726173"/>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buClr>
                <a:schemeClr val="accent3">
                  <a:lumMod val="75000"/>
                </a:schemeClr>
              </a:buClr>
            </a:pPr>
            <a:r>
              <a:rPr lang="es-CO" sz="1400" b="1" dirty="0">
                <a:solidFill>
                  <a:srgbClr val="C49E41"/>
                </a:solidFill>
                <a:latin typeface="Calibri (Cuerpo)"/>
              </a:rPr>
              <a:t>OBJETIVO</a:t>
            </a:r>
          </a:p>
          <a:p>
            <a:pPr algn="ctr">
              <a:buClr>
                <a:schemeClr val="accent3">
                  <a:lumMod val="75000"/>
                </a:schemeClr>
              </a:buClr>
            </a:pPr>
            <a:endParaRPr lang="es-CO" sz="1400" b="1" dirty="0">
              <a:solidFill>
                <a:srgbClr val="C49E41"/>
              </a:solidFill>
              <a:latin typeface="Calibri (Cuerpo)"/>
            </a:endParaRPr>
          </a:p>
          <a:p>
            <a:pPr algn="just">
              <a:buClr>
                <a:schemeClr val="accent3">
                  <a:lumMod val="75000"/>
                </a:schemeClr>
              </a:buClr>
            </a:pPr>
            <a:r>
              <a:rPr lang="es-ES" sz="1200" dirty="0">
                <a:solidFill>
                  <a:schemeClr val="tx1"/>
                </a:solidFill>
                <a:latin typeface="Calibri (Cuerpo)"/>
              </a:rPr>
              <a:t>Identificar las vacantes de la planta de personal del Ministerio de Agricultura y Desarrollo Rural, con el fin de proveerlas a corto plazo de acuerdo con la normatividad vigente y la disponibilidad presupuestal.</a:t>
            </a:r>
          </a:p>
        </p:txBody>
      </p:sp>
      <p:sp>
        <p:nvSpPr>
          <p:cNvPr id="25" name="18 Rectángulo">
            <a:extLst>
              <a:ext uri="{FF2B5EF4-FFF2-40B4-BE49-F238E27FC236}">
                <a16:creationId xmlns:a16="http://schemas.microsoft.com/office/drawing/2014/main" id="{FB870EB6-AB5F-0469-5356-F65E8E2FCD5A}"/>
              </a:ext>
            </a:extLst>
          </p:cNvPr>
          <p:cNvSpPr/>
          <p:nvPr/>
        </p:nvSpPr>
        <p:spPr>
          <a:xfrm>
            <a:off x="133228" y="4430850"/>
            <a:ext cx="3226199"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buClr>
                <a:schemeClr val="accent3">
                  <a:lumMod val="75000"/>
                </a:schemeClr>
              </a:buClr>
            </a:pPr>
            <a:endParaRPr lang="es-CO" sz="1400" b="1" dirty="0">
              <a:solidFill>
                <a:srgbClr val="C49E41"/>
              </a:solidFill>
              <a:latin typeface="Calibri (Cuerpo)"/>
            </a:endParaRPr>
          </a:p>
          <a:p>
            <a:pPr>
              <a:buClr>
                <a:schemeClr val="accent3">
                  <a:lumMod val="75000"/>
                </a:schemeClr>
              </a:buClr>
            </a:pPr>
            <a:r>
              <a:rPr lang="es-CO" sz="1400" b="1" dirty="0">
                <a:solidFill>
                  <a:srgbClr val="C49E41"/>
                </a:solidFill>
                <a:latin typeface="Calibri (Cuerpo)"/>
              </a:rPr>
              <a:t>HORIZONTE DE IMPLEMENTACIÓN: </a:t>
            </a:r>
          </a:p>
          <a:p>
            <a:pPr>
              <a:buClr>
                <a:schemeClr val="accent3">
                  <a:lumMod val="75000"/>
                </a:schemeClr>
              </a:buClr>
            </a:pPr>
            <a:r>
              <a:rPr lang="es-CO" sz="1400" dirty="0">
                <a:solidFill>
                  <a:schemeClr val="tx1"/>
                </a:solidFill>
                <a:latin typeface="Calibri (Cuerpo)"/>
              </a:rPr>
              <a:t>31-12-2024</a:t>
            </a:r>
          </a:p>
          <a:p>
            <a:pPr>
              <a:buClr>
                <a:schemeClr val="accent3">
                  <a:lumMod val="75000"/>
                </a:schemeClr>
              </a:buClr>
            </a:pPr>
            <a:endParaRPr lang="es-CO" sz="1400" b="1" dirty="0">
              <a:solidFill>
                <a:schemeClr val="tx1"/>
              </a:solidFill>
              <a:latin typeface="Calibri (Cuerpo)"/>
            </a:endParaRPr>
          </a:p>
        </p:txBody>
      </p:sp>
      <p:sp>
        <p:nvSpPr>
          <p:cNvPr id="26" name="6 Rectángulo">
            <a:extLst>
              <a:ext uri="{FF2B5EF4-FFF2-40B4-BE49-F238E27FC236}">
                <a16:creationId xmlns:a16="http://schemas.microsoft.com/office/drawing/2014/main" id="{10CDDF51-47FE-AF46-420E-1E04B8718F68}"/>
              </a:ext>
            </a:extLst>
          </p:cNvPr>
          <p:cNvSpPr/>
          <p:nvPr/>
        </p:nvSpPr>
        <p:spPr>
          <a:xfrm>
            <a:off x="133228" y="3350157"/>
            <a:ext cx="3226199" cy="850522"/>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buClr>
                <a:schemeClr val="accent3">
                  <a:lumMod val="75000"/>
                </a:schemeClr>
              </a:buClr>
            </a:pPr>
            <a:r>
              <a:rPr lang="es-ES" sz="1400" b="1" dirty="0">
                <a:solidFill>
                  <a:srgbClr val="C49E41"/>
                </a:solidFill>
                <a:latin typeface="Calibri (Cuerpo)"/>
              </a:rPr>
              <a:t>MARCO NORMATIVO</a:t>
            </a:r>
          </a:p>
          <a:p>
            <a:pPr algn="ctr">
              <a:buClr>
                <a:schemeClr val="accent3">
                  <a:lumMod val="75000"/>
                </a:schemeClr>
              </a:buClr>
            </a:pPr>
            <a:r>
              <a:rPr lang="es-ES" sz="1400" dirty="0">
                <a:solidFill>
                  <a:schemeClr val="tx1"/>
                </a:solidFill>
                <a:latin typeface="Calibri (Cuerpo)"/>
              </a:rPr>
              <a:t>Artículo 17 de la Ley 909 de 2004 </a:t>
            </a:r>
          </a:p>
          <a:p>
            <a:pPr algn="ctr">
              <a:buClr>
                <a:schemeClr val="accent3">
                  <a:lumMod val="75000"/>
                </a:schemeClr>
              </a:buClr>
            </a:pPr>
            <a:r>
              <a:rPr lang="es-ES" sz="1400" dirty="0">
                <a:solidFill>
                  <a:schemeClr val="tx1"/>
                </a:solidFill>
                <a:latin typeface="Calibri (Cuerpo)"/>
              </a:rPr>
              <a:t>Decreto 1083 de 2015</a:t>
            </a:r>
            <a:endParaRPr lang="es-CO" sz="1400" dirty="0">
              <a:solidFill>
                <a:schemeClr val="tx1"/>
              </a:solidFill>
              <a:latin typeface="Calibri (Cuerpo)"/>
            </a:endParaRPr>
          </a:p>
        </p:txBody>
      </p:sp>
      <p:sp>
        <p:nvSpPr>
          <p:cNvPr id="27" name="23 Rectángulo">
            <a:extLst>
              <a:ext uri="{FF2B5EF4-FFF2-40B4-BE49-F238E27FC236}">
                <a16:creationId xmlns:a16="http://schemas.microsoft.com/office/drawing/2014/main" id="{B1444472-FD00-CB7A-C5F4-D4AD9B57617D}"/>
              </a:ext>
            </a:extLst>
          </p:cNvPr>
          <p:cNvSpPr/>
          <p:nvPr/>
        </p:nvSpPr>
        <p:spPr>
          <a:xfrm>
            <a:off x="3520189" y="1442608"/>
            <a:ext cx="4091585" cy="4901414"/>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tIns="542400" rtlCol="0" anchor="ctr"/>
          <a:lstStyle/>
          <a:p>
            <a:pPr marL="285750" indent="-285750" algn="just">
              <a:buClr>
                <a:schemeClr val="accent3">
                  <a:lumMod val="75000"/>
                </a:schemeClr>
              </a:buClr>
              <a:buFont typeface="Arial" panose="020B0604020202020204" pitchFamily="34" charset="0"/>
              <a:buChar char="•"/>
            </a:pPr>
            <a:r>
              <a:rPr lang="es-CO" sz="1400" b="1" dirty="0">
                <a:solidFill>
                  <a:srgbClr val="C49E41"/>
                </a:solidFill>
                <a:latin typeface="Calibri (Cuerpo)"/>
              </a:rPr>
              <a:t>CARACTERIZACIÓN DE LA PLANTA DE PERSONAL:</a:t>
            </a:r>
          </a:p>
          <a:p>
            <a:pPr algn="just">
              <a:buClr>
                <a:schemeClr val="accent3">
                  <a:lumMod val="75000"/>
                </a:schemeClr>
              </a:buCl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algn="just">
              <a:buClr>
                <a:schemeClr val="accent3">
                  <a:lumMod val="75000"/>
                </a:schemeClr>
              </a:buClr>
            </a:pPr>
            <a:endParaRPr lang="es-CO" sz="1400" b="1" i="1" dirty="0">
              <a:solidFill>
                <a:schemeClr val="accent3">
                  <a:lumMod val="75000"/>
                </a:schemeClr>
              </a:solidFill>
              <a:latin typeface="Calibri (Cuerpo)"/>
            </a:endParaRPr>
          </a:p>
          <a:p>
            <a:pPr marL="285750" indent="-285750" algn="just">
              <a:buClr>
                <a:schemeClr val="accent3">
                  <a:lumMod val="75000"/>
                </a:schemeClr>
              </a:buClr>
              <a:buFont typeface="Wingdings" pitchFamily="2" charset="2"/>
              <a:buChar char="§"/>
            </a:pPr>
            <a:r>
              <a:rPr lang="es-ES" sz="1400" b="1" dirty="0">
                <a:solidFill>
                  <a:srgbClr val="C49E41"/>
                </a:solidFill>
                <a:latin typeface="Calibri (Cuerpo)"/>
              </a:rPr>
              <a:t>VACANTES DEFINITIVAS AL 31/12/2023:</a:t>
            </a: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marL="285750" indent="-285750" algn="just">
              <a:buClr>
                <a:schemeClr val="accent3">
                  <a:lumMod val="75000"/>
                </a:schemeClr>
              </a:buClr>
              <a:buFont typeface="Wingdings" pitchFamily="2" charset="2"/>
              <a:buChar char="§"/>
            </a:pPr>
            <a:endParaRPr lang="es-ES" sz="1400" dirty="0">
              <a:solidFill>
                <a:schemeClr val="tx1"/>
              </a:solidFill>
              <a:latin typeface="Calibri (Cuerpo)"/>
            </a:endParaRPr>
          </a:p>
          <a:p>
            <a:pPr algn="just">
              <a:buClr>
                <a:schemeClr val="accent3">
                  <a:lumMod val="75000"/>
                </a:schemeClr>
              </a:buClr>
            </a:pPr>
            <a:endParaRPr lang="es-ES" sz="1400" i="1" dirty="0">
              <a:solidFill>
                <a:schemeClr val="tx1"/>
              </a:solidFill>
              <a:latin typeface="Calibri (Cuerpo)"/>
            </a:endParaRPr>
          </a:p>
        </p:txBody>
      </p:sp>
      <p:pic>
        <p:nvPicPr>
          <p:cNvPr id="1026" name="Picture 2" descr="vector de contorno de icono de cv de oficina. Vacante laboral 15213893  Vector en Vecteezy">
            <a:extLst>
              <a:ext uri="{FF2B5EF4-FFF2-40B4-BE49-F238E27FC236}">
                <a16:creationId xmlns:a16="http://schemas.microsoft.com/office/drawing/2014/main" id="{F08A5EB7-6EE1-389D-6819-C911F025DD76}"/>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91636" y="283692"/>
            <a:ext cx="1071562" cy="1071562"/>
          </a:xfrm>
          <a:prstGeom prst="rect">
            <a:avLst/>
          </a:prstGeom>
          <a:noFill/>
          <a:extLst>
            <a:ext uri="{909E8E84-426E-40DD-AFC4-6F175D3DCCD1}">
              <a14:hiddenFill xmlns:a14="http://schemas.microsoft.com/office/drawing/2010/main">
                <a:solidFill>
                  <a:srgbClr val="FFFFFF"/>
                </a:solidFill>
              </a14:hiddenFill>
            </a:ext>
          </a:extLst>
        </p:spPr>
      </p:pic>
      <p:sp>
        <p:nvSpPr>
          <p:cNvPr id="35" name="18 Rectángulo">
            <a:extLst>
              <a:ext uri="{FF2B5EF4-FFF2-40B4-BE49-F238E27FC236}">
                <a16:creationId xmlns:a16="http://schemas.microsoft.com/office/drawing/2014/main" id="{03F08B5C-D50C-9E9E-58D1-C660418E2BE9}"/>
              </a:ext>
            </a:extLst>
          </p:cNvPr>
          <p:cNvSpPr/>
          <p:nvPr/>
        </p:nvSpPr>
        <p:spPr>
          <a:xfrm>
            <a:off x="133228" y="5234469"/>
            <a:ext cx="3226199"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buClr>
                <a:schemeClr val="accent3">
                  <a:lumMod val="75000"/>
                </a:schemeClr>
              </a:buClr>
            </a:pPr>
            <a:endParaRPr lang="es-CO" sz="1400" b="1" dirty="0">
              <a:solidFill>
                <a:srgbClr val="C49E41"/>
              </a:solidFill>
              <a:latin typeface="Calibri (Cuerpo)"/>
            </a:endParaRPr>
          </a:p>
          <a:p>
            <a:pPr>
              <a:buClr>
                <a:schemeClr val="accent3">
                  <a:lumMod val="75000"/>
                </a:schemeClr>
              </a:buClr>
            </a:pPr>
            <a:r>
              <a:rPr lang="es-CO" sz="1400" b="1" dirty="0">
                <a:solidFill>
                  <a:srgbClr val="C49E41"/>
                </a:solidFill>
                <a:latin typeface="Calibri (Cuerpo)"/>
              </a:rPr>
              <a:t>PRESUPUESTO: </a:t>
            </a:r>
            <a:r>
              <a:rPr lang="es-CO" sz="1400" b="1" dirty="0">
                <a:solidFill>
                  <a:schemeClr val="tx1"/>
                </a:solidFill>
                <a:latin typeface="Calibri (Cuerpo)"/>
              </a:rPr>
              <a:t>Asignado</a:t>
            </a:r>
            <a:endParaRPr lang="es-CO" sz="1400" dirty="0">
              <a:solidFill>
                <a:schemeClr val="tx1"/>
              </a:solidFill>
              <a:latin typeface="Calibri (Cuerpo)"/>
            </a:endParaRPr>
          </a:p>
          <a:p>
            <a:pPr>
              <a:buClr>
                <a:schemeClr val="accent3">
                  <a:lumMod val="75000"/>
                </a:schemeClr>
              </a:buClr>
            </a:pPr>
            <a:endParaRPr lang="es-CO" sz="1400" b="1" dirty="0">
              <a:solidFill>
                <a:schemeClr val="tx1"/>
              </a:solidFill>
              <a:latin typeface="Calibri (Cuerpo)"/>
            </a:endParaRPr>
          </a:p>
        </p:txBody>
      </p:sp>
      <p:pic>
        <p:nvPicPr>
          <p:cNvPr id="6" name="Imagen 5">
            <a:extLst>
              <a:ext uri="{FF2B5EF4-FFF2-40B4-BE49-F238E27FC236}">
                <a16:creationId xmlns:a16="http://schemas.microsoft.com/office/drawing/2014/main" id="{91A3116C-8867-069A-7E84-F4DA17FD3942}"/>
              </a:ext>
            </a:extLst>
          </p:cNvPr>
          <p:cNvPicPr>
            <a:picLocks noChangeAspect="1"/>
          </p:cNvPicPr>
          <p:nvPr/>
        </p:nvPicPr>
        <p:blipFill rotWithShape="1">
          <a:blip r:embed="rId3"/>
          <a:srcRect l="16237" r="16652" b="14654"/>
          <a:stretch/>
        </p:blipFill>
        <p:spPr>
          <a:xfrm>
            <a:off x="3755831" y="1840701"/>
            <a:ext cx="3775047" cy="1735112"/>
          </a:xfrm>
          <a:prstGeom prst="rect">
            <a:avLst/>
          </a:prstGeom>
        </p:spPr>
      </p:pic>
      <p:pic>
        <p:nvPicPr>
          <p:cNvPr id="7" name="Imagen 6">
            <a:extLst>
              <a:ext uri="{FF2B5EF4-FFF2-40B4-BE49-F238E27FC236}">
                <a16:creationId xmlns:a16="http://schemas.microsoft.com/office/drawing/2014/main" id="{ED09ACF1-22D9-70BC-2F9D-D62E1BE4820F}"/>
              </a:ext>
            </a:extLst>
          </p:cNvPr>
          <p:cNvPicPr>
            <a:picLocks noChangeAspect="1"/>
          </p:cNvPicPr>
          <p:nvPr/>
        </p:nvPicPr>
        <p:blipFill>
          <a:blip r:embed="rId4"/>
          <a:stretch>
            <a:fillRect/>
          </a:stretch>
        </p:blipFill>
        <p:spPr>
          <a:xfrm>
            <a:off x="3581174" y="4221253"/>
            <a:ext cx="4033152" cy="1477329"/>
          </a:xfrm>
          <a:prstGeom prst="rect">
            <a:avLst/>
          </a:prstGeom>
        </p:spPr>
      </p:pic>
      <p:pic>
        <p:nvPicPr>
          <p:cNvPr id="9" name="Imagen 8">
            <a:extLst>
              <a:ext uri="{FF2B5EF4-FFF2-40B4-BE49-F238E27FC236}">
                <a16:creationId xmlns:a16="http://schemas.microsoft.com/office/drawing/2014/main" id="{58B27E6A-4861-F424-AF4A-D5D3DFE0051E}"/>
              </a:ext>
            </a:extLst>
          </p:cNvPr>
          <p:cNvPicPr>
            <a:picLocks noChangeAspect="1"/>
          </p:cNvPicPr>
          <p:nvPr/>
        </p:nvPicPr>
        <p:blipFill>
          <a:blip r:embed="rId5"/>
          <a:stretch>
            <a:fillRect/>
          </a:stretch>
        </p:blipFill>
        <p:spPr>
          <a:xfrm>
            <a:off x="7938673" y="2343044"/>
            <a:ext cx="3884862" cy="2199139"/>
          </a:xfrm>
          <a:prstGeom prst="rect">
            <a:avLst/>
          </a:prstGeom>
        </p:spPr>
      </p:pic>
      <p:sp>
        <p:nvSpPr>
          <p:cNvPr id="2" name="23 Rectángulo">
            <a:extLst>
              <a:ext uri="{FF2B5EF4-FFF2-40B4-BE49-F238E27FC236}">
                <a16:creationId xmlns:a16="http://schemas.microsoft.com/office/drawing/2014/main" id="{FFFF3523-C6AC-01AC-CB89-7B61FD5F019C}"/>
              </a:ext>
            </a:extLst>
          </p:cNvPr>
          <p:cNvSpPr/>
          <p:nvPr/>
        </p:nvSpPr>
        <p:spPr>
          <a:xfrm>
            <a:off x="7836073" y="1440717"/>
            <a:ext cx="4091585" cy="4901414"/>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tIns="542400" rtlCol="0" anchor="ctr"/>
          <a:lstStyle/>
          <a:p>
            <a:pPr marL="285750" indent="-285750" algn="just">
              <a:buClr>
                <a:schemeClr val="accent3">
                  <a:lumMod val="75000"/>
                </a:schemeClr>
              </a:buClr>
              <a:buFont typeface="Arial" panose="020B0604020202020204" pitchFamily="34" charset="0"/>
              <a:buChar char="•"/>
            </a:pPr>
            <a:r>
              <a:rPr lang="es-CO" sz="1400" b="1" dirty="0">
                <a:solidFill>
                  <a:srgbClr val="C49E41"/>
                </a:solidFill>
                <a:latin typeface="Calibri (Cuerpo)"/>
              </a:rPr>
              <a:t>VACANTES SIN PROVEER AL 31/12/2023</a:t>
            </a:r>
          </a:p>
          <a:p>
            <a:pPr algn="just">
              <a:buClr>
                <a:schemeClr val="accent3">
                  <a:lumMod val="75000"/>
                </a:schemeClr>
              </a:buCl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algn="just">
              <a:buClr>
                <a:schemeClr val="accent3">
                  <a:lumMod val="75000"/>
                </a:schemeClr>
              </a:buClr>
            </a:pPr>
            <a:endParaRPr lang="es-CO" sz="1400" b="1" i="1" dirty="0">
              <a:solidFill>
                <a:schemeClr val="accent3">
                  <a:lumMod val="75000"/>
                </a:schemeClr>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marL="285750" indent="-285750" algn="just">
              <a:buClr>
                <a:schemeClr val="accent3">
                  <a:lumMod val="75000"/>
                </a:schemeClr>
              </a:buClr>
              <a:buFont typeface="Wingdings" pitchFamily="2" charset="2"/>
              <a:buChar char="§"/>
            </a:pPr>
            <a:endParaRPr lang="es-ES" sz="1400" dirty="0">
              <a:solidFill>
                <a:schemeClr val="tx1"/>
              </a:solidFill>
              <a:latin typeface="Calibri (Cuerpo)"/>
            </a:endParaRPr>
          </a:p>
          <a:p>
            <a:pPr algn="just">
              <a:buClr>
                <a:schemeClr val="accent3">
                  <a:lumMod val="75000"/>
                </a:schemeClr>
              </a:buClr>
            </a:pPr>
            <a:endParaRPr lang="es-ES" sz="1400" i="1" dirty="0">
              <a:solidFill>
                <a:schemeClr val="tx1"/>
              </a:solidFill>
              <a:latin typeface="Calibri (Cuerpo)"/>
            </a:endParaRPr>
          </a:p>
        </p:txBody>
      </p:sp>
    </p:spTree>
    <p:extLst>
      <p:ext uri="{BB962C8B-B14F-4D97-AF65-F5344CB8AC3E}">
        <p14:creationId xmlns:p14="http://schemas.microsoft.com/office/powerpoint/2010/main" val="733375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CuadroTexto 2">
            <a:extLst>
              <a:ext uri="{FF2B5EF4-FFF2-40B4-BE49-F238E27FC236}">
                <a16:creationId xmlns:a16="http://schemas.microsoft.com/office/drawing/2014/main" id="{F3055290-9D56-693F-2FA5-5B32CA256CFD}"/>
              </a:ext>
            </a:extLst>
          </p:cNvPr>
          <p:cNvSpPr txBox="1"/>
          <p:nvPr/>
        </p:nvSpPr>
        <p:spPr>
          <a:xfrm>
            <a:off x="661575" y="5195516"/>
            <a:ext cx="2248249" cy="923330"/>
          </a:xfrm>
          <a:prstGeom prst="rect">
            <a:avLst/>
          </a:prstGeom>
          <a:solidFill>
            <a:srgbClr val="C49E41"/>
          </a:solidFill>
        </p:spPr>
        <p:txBody>
          <a:bodyPr wrap="square" rtlCol="0">
            <a:spAutoFit/>
          </a:bodyPr>
          <a:lstStyle/>
          <a:p>
            <a:pPr algn="ctr"/>
            <a:r>
              <a:rPr lang="es-ES" dirty="0">
                <a:solidFill>
                  <a:schemeClr val="bg1"/>
                </a:solidFill>
              </a:rPr>
              <a:t>Hombres vinculados a la planta</a:t>
            </a:r>
            <a:endParaRPr lang="es-CO" dirty="0">
              <a:solidFill>
                <a:schemeClr val="bg1"/>
              </a:solidFill>
            </a:endParaRPr>
          </a:p>
        </p:txBody>
      </p:sp>
      <p:sp>
        <p:nvSpPr>
          <p:cNvPr id="5" name="CuadroTexto 4">
            <a:extLst>
              <a:ext uri="{FF2B5EF4-FFF2-40B4-BE49-F238E27FC236}">
                <a16:creationId xmlns:a16="http://schemas.microsoft.com/office/drawing/2014/main" id="{2844FAB3-C6F4-7E2B-30DA-153E94C6A3C0}"/>
              </a:ext>
            </a:extLst>
          </p:cNvPr>
          <p:cNvSpPr txBox="1"/>
          <p:nvPr/>
        </p:nvSpPr>
        <p:spPr>
          <a:xfrm>
            <a:off x="4664765" y="5191017"/>
            <a:ext cx="2862469" cy="923330"/>
          </a:xfrm>
          <a:prstGeom prst="rect">
            <a:avLst/>
          </a:prstGeom>
          <a:solidFill>
            <a:srgbClr val="C49E41"/>
          </a:solidFill>
        </p:spPr>
        <p:txBody>
          <a:bodyPr wrap="square" rtlCol="0">
            <a:spAutoFit/>
          </a:bodyPr>
          <a:lstStyle/>
          <a:p>
            <a:pPr algn="ctr"/>
            <a:r>
              <a:rPr lang="es-ES" dirty="0">
                <a:solidFill>
                  <a:schemeClr val="bg1"/>
                </a:solidFill>
              </a:rPr>
              <a:t>De funcionarios en la denominación de empleo profesional</a:t>
            </a:r>
            <a:endParaRPr lang="es-CO" dirty="0">
              <a:solidFill>
                <a:schemeClr val="bg1"/>
              </a:solidFill>
            </a:endParaRPr>
          </a:p>
        </p:txBody>
      </p:sp>
      <p:sp>
        <p:nvSpPr>
          <p:cNvPr id="6" name="CuadroTexto 5">
            <a:extLst>
              <a:ext uri="{FF2B5EF4-FFF2-40B4-BE49-F238E27FC236}">
                <a16:creationId xmlns:a16="http://schemas.microsoft.com/office/drawing/2014/main" id="{7B818A67-841B-1D1E-B7F9-5729C76D0855}"/>
              </a:ext>
            </a:extLst>
          </p:cNvPr>
          <p:cNvSpPr txBox="1"/>
          <p:nvPr/>
        </p:nvSpPr>
        <p:spPr>
          <a:xfrm>
            <a:off x="9051022" y="5212063"/>
            <a:ext cx="2607578" cy="923330"/>
          </a:xfrm>
          <a:prstGeom prst="rect">
            <a:avLst/>
          </a:prstGeom>
          <a:solidFill>
            <a:srgbClr val="C49E41"/>
          </a:solidFill>
        </p:spPr>
        <p:txBody>
          <a:bodyPr wrap="square" rtlCol="0">
            <a:spAutoFit/>
          </a:bodyPr>
          <a:lstStyle/>
          <a:p>
            <a:pPr algn="ctr"/>
            <a:r>
              <a:rPr lang="es-ES" dirty="0">
                <a:solidFill>
                  <a:schemeClr val="bg1"/>
                </a:solidFill>
              </a:rPr>
              <a:t>De la planta de personal está vinculada de forma provisional</a:t>
            </a:r>
            <a:endParaRPr lang="es-CO" dirty="0">
              <a:solidFill>
                <a:schemeClr val="bg1"/>
              </a:solidFill>
            </a:endParaRPr>
          </a:p>
        </p:txBody>
      </p:sp>
      <p:sp>
        <p:nvSpPr>
          <p:cNvPr id="9" name="CuadroTexto 8">
            <a:extLst>
              <a:ext uri="{FF2B5EF4-FFF2-40B4-BE49-F238E27FC236}">
                <a16:creationId xmlns:a16="http://schemas.microsoft.com/office/drawing/2014/main" id="{DFDA5827-F040-403E-C2D2-18BBB0E888D7}"/>
              </a:ext>
            </a:extLst>
          </p:cNvPr>
          <p:cNvSpPr txBox="1"/>
          <p:nvPr/>
        </p:nvSpPr>
        <p:spPr>
          <a:xfrm>
            <a:off x="602524" y="4093761"/>
            <a:ext cx="2366353" cy="1015663"/>
          </a:xfrm>
          <a:prstGeom prst="rect">
            <a:avLst/>
          </a:prstGeom>
          <a:noFill/>
        </p:spPr>
        <p:txBody>
          <a:bodyPr wrap="none" rtlCol="0">
            <a:spAutoFit/>
          </a:bodyPr>
          <a:lstStyle/>
          <a:p>
            <a:r>
              <a:rPr lang="es-ES" sz="6000" b="1" dirty="0">
                <a:solidFill>
                  <a:srgbClr val="FF9900"/>
                </a:solidFill>
              </a:rPr>
              <a:t>51,9%</a:t>
            </a:r>
            <a:endParaRPr lang="es-CO" sz="6000" b="1" dirty="0">
              <a:solidFill>
                <a:srgbClr val="FF9900"/>
              </a:solidFill>
            </a:endParaRPr>
          </a:p>
        </p:txBody>
      </p:sp>
      <p:sp>
        <p:nvSpPr>
          <p:cNvPr id="66" name="CuadroTexto 65">
            <a:extLst>
              <a:ext uri="{FF2B5EF4-FFF2-40B4-BE49-F238E27FC236}">
                <a16:creationId xmlns:a16="http://schemas.microsoft.com/office/drawing/2014/main" id="{5E343A25-A94C-4728-0F6A-FCBAB7812F3B}"/>
              </a:ext>
            </a:extLst>
          </p:cNvPr>
          <p:cNvSpPr txBox="1"/>
          <p:nvPr/>
        </p:nvSpPr>
        <p:spPr>
          <a:xfrm>
            <a:off x="5065911" y="4093761"/>
            <a:ext cx="2366353" cy="1015663"/>
          </a:xfrm>
          <a:prstGeom prst="rect">
            <a:avLst/>
          </a:prstGeom>
          <a:noFill/>
        </p:spPr>
        <p:txBody>
          <a:bodyPr wrap="none" rtlCol="0">
            <a:spAutoFit/>
          </a:bodyPr>
          <a:lstStyle/>
          <a:p>
            <a:r>
              <a:rPr lang="es-ES" sz="6000" b="1" dirty="0">
                <a:solidFill>
                  <a:srgbClr val="FF9900"/>
                </a:solidFill>
              </a:rPr>
              <a:t>48,0%</a:t>
            </a:r>
            <a:endParaRPr lang="es-CO" sz="6000" b="1" dirty="0">
              <a:solidFill>
                <a:srgbClr val="FF9900"/>
              </a:solidFill>
            </a:endParaRPr>
          </a:p>
        </p:txBody>
      </p:sp>
      <p:sp>
        <p:nvSpPr>
          <p:cNvPr id="79" name="CuadroTexto 78">
            <a:extLst>
              <a:ext uri="{FF2B5EF4-FFF2-40B4-BE49-F238E27FC236}">
                <a16:creationId xmlns:a16="http://schemas.microsoft.com/office/drawing/2014/main" id="{511DB4A5-68EE-C4A8-21A7-935C3A3E3D92}"/>
              </a:ext>
            </a:extLst>
          </p:cNvPr>
          <p:cNvSpPr txBox="1"/>
          <p:nvPr/>
        </p:nvSpPr>
        <p:spPr>
          <a:xfrm>
            <a:off x="9051022" y="4175354"/>
            <a:ext cx="2366353" cy="1015663"/>
          </a:xfrm>
          <a:prstGeom prst="rect">
            <a:avLst/>
          </a:prstGeom>
          <a:noFill/>
        </p:spPr>
        <p:txBody>
          <a:bodyPr wrap="none" rtlCol="0">
            <a:spAutoFit/>
          </a:bodyPr>
          <a:lstStyle/>
          <a:p>
            <a:r>
              <a:rPr lang="es-ES" sz="6000" b="1" dirty="0">
                <a:solidFill>
                  <a:srgbClr val="FF9900"/>
                </a:solidFill>
              </a:rPr>
              <a:t>53,0%</a:t>
            </a:r>
            <a:endParaRPr lang="es-CO" sz="6000" b="1" dirty="0">
              <a:solidFill>
                <a:srgbClr val="FF9900"/>
              </a:solidFill>
            </a:endParaRPr>
          </a:p>
        </p:txBody>
      </p:sp>
      <p:grpSp>
        <p:nvGrpSpPr>
          <p:cNvPr id="28" name="Grupo 27">
            <a:extLst>
              <a:ext uri="{FF2B5EF4-FFF2-40B4-BE49-F238E27FC236}">
                <a16:creationId xmlns:a16="http://schemas.microsoft.com/office/drawing/2014/main" id="{9DA1BBA8-A2B2-DFFA-5B92-E4986F830F66}"/>
              </a:ext>
            </a:extLst>
          </p:cNvPr>
          <p:cNvGrpSpPr/>
          <p:nvPr/>
        </p:nvGrpSpPr>
        <p:grpSpPr>
          <a:xfrm>
            <a:off x="462318" y="1087999"/>
            <a:ext cx="2989630" cy="941947"/>
            <a:chOff x="462318" y="1087999"/>
            <a:chExt cx="2989630" cy="941947"/>
          </a:xfrm>
        </p:grpSpPr>
        <p:pic>
          <p:nvPicPr>
            <p:cNvPr id="8" name="Gráfico 7" descr="Hombre contorno">
              <a:extLst>
                <a:ext uri="{FF2B5EF4-FFF2-40B4-BE49-F238E27FC236}">
                  <a16:creationId xmlns:a16="http://schemas.microsoft.com/office/drawing/2014/main" id="{DB6D0038-449E-3C82-BC8A-867FA15468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2318" y="1093111"/>
              <a:ext cx="914400" cy="914400"/>
            </a:xfrm>
            <a:prstGeom prst="rect">
              <a:avLst/>
            </a:prstGeom>
          </p:spPr>
        </p:pic>
        <p:pic>
          <p:nvPicPr>
            <p:cNvPr id="11" name="Gráfico 10" descr="Mujer contorno">
              <a:extLst>
                <a:ext uri="{FF2B5EF4-FFF2-40B4-BE49-F238E27FC236}">
                  <a16:creationId xmlns:a16="http://schemas.microsoft.com/office/drawing/2014/main" id="{F585F42C-C22F-1131-4ADB-598C89A49C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2891" y="1109650"/>
              <a:ext cx="914400" cy="914400"/>
            </a:xfrm>
            <a:prstGeom prst="rect">
              <a:avLst/>
            </a:prstGeom>
          </p:spPr>
        </p:pic>
        <p:pic>
          <p:nvPicPr>
            <p:cNvPr id="12" name="Gráfico 11" descr="Hombre contorno">
              <a:extLst>
                <a:ext uri="{FF2B5EF4-FFF2-40B4-BE49-F238E27FC236}">
                  <a16:creationId xmlns:a16="http://schemas.microsoft.com/office/drawing/2014/main" id="{9EBD6260-46F7-5F69-E13A-867212CCC2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992" y="1087999"/>
              <a:ext cx="914400" cy="914400"/>
            </a:xfrm>
            <a:prstGeom prst="rect">
              <a:avLst/>
            </a:prstGeom>
          </p:spPr>
        </p:pic>
        <p:pic>
          <p:nvPicPr>
            <p:cNvPr id="13" name="Gráfico 12" descr="Hombre contorno">
              <a:extLst>
                <a:ext uri="{FF2B5EF4-FFF2-40B4-BE49-F238E27FC236}">
                  <a16:creationId xmlns:a16="http://schemas.microsoft.com/office/drawing/2014/main" id="{ADEAB171-DE70-562C-BD4E-6EF27EE22E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8008" y="1109650"/>
              <a:ext cx="914400" cy="914400"/>
            </a:xfrm>
            <a:prstGeom prst="rect">
              <a:avLst/>
            </a:prstGeom>
          </p:spPr>
        </p:pic>
        <p:pic>
          <p:nvPicPr>
            <p:cNvPr id="14" name="Gráfico 13" descr="Hombre contorno">
              <a:extLst>
                <a:ext uri="{FF2B5EF4-FFF2-40B4-BE49-F238E27FC236}">
                  <a16:creationId xmlns:a16="http://schemas.microsoft.com/office/drawing/2014/main" id="{7266C2EE-B87C-89D9-9BC4-BC8BBD29A6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0875" y="1109650"/>
              <a:ext cx="914400" cy="914400"/>
            </a:xfrm>
            <a:prstGeom prst="rect">
              <a:avLst/>
            </a:prstGeom>
          </p:spPr>
        </p:pic>
        <p:pic>
          <p:nvPicPr>
            <p:cNvPr id="15" name="Gráfico 14" descr="Mujer contorno">
              <a:extLst>
                <a:ext uri="{FF2B5EF4-FFF2-40B4-BE49-F238E27FC236}">
                  <a16:creationId xmlns:a16="http://schemas.microsoft.com/office/drawing/2014/main" id="{2BF2EC3C-4AF6-F502-D3DA-E25A589B6C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06565" y="1103754"/>
              <a:ext cx="914400" cy="914400"/>
            </a:xfrm>
            <a:prstGeom prst="rect">
              <a:avLst/>
            </a:prstGeom>
          </p:spPr>
        </p:pic>
        <p:pic>
          <p:nvPicPr>
            <p:cNvPr id="16" name="Gráfico 15" descr="Mujer contorno">
              <a:extLst>
                <a:ext uri="{FF2B5EF4-FFF2-40B4-BE49-F238E27FC236}">
                  <a16:creationId xmlns:a16="http://schemas.microsoft.com/office/drawing/2014/main" id="{ED841E3E-BD38-95F0-0932-7F74E07453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37548" y="1115546"/>
              <a:ext cx="914400" cy="914400"/>
            </a:xfrm>
            <a:prstGeom prst="rect">
              <a:avLst/>
            </a:prstGeom>
          </p:spPr>
        </p:pic>
      </p:grpSp>
      <p:sp>
        <p:nvSpPr>
          <p:cNvPr id="17" name="CuadroTexto 16">
            <a:extLst>
              <a:ext uri="{FF2B5EF4-FFF2-40B4-BE49-F238E27FC236}">
                <a16:creationId xmlns:a16="http://schemas.microsoft.com/office/drawing/2014/main" id="{F81BD7F4-85E2-8837-C219-F9E3067C6C4E}"/>
              </a:ext>
            </a:extLst>
          </p:cNvPr>
          <p:cNvSpPr txBox="1"/>
          <p:nvPr/>
        </p:nvSpPr>
        <p:spPr>
          <a:xfrm>
            <a:off x="1034963" y="2090747"/>
            <a:ext cx="1712328" cy="461665"/>
          </a:xfrm>
          <a:prstGeom prst="rect">
            <a:avLst/>
          </a:prstGeom>
          <a:noFill/>
        </p:spPr>
        <p:txBody>
          <a:bodyPr wrap="none" rtlCol="0">
            <a:spAutoFit/>
          </a:bodyPr>
          <a:lstStyle/>
          <a:p>
            <a:pPr algn="ctr"/>
            <a:r>
              <a:rPr lang="es-ES" sz="1200" b="1" dirty="0">
                <a:solidFill>
                  <a:srgbClr val="002060"/>
                </a:solidFill>
              </a:rPr>
              <a:t>135 / 51,9% Hombres</a:t>
            </a:r>
          </a:p>
          <a:p>
            <a:pPr algn="ctr"/>
            <a:r>
              <a:rPr lang="es-ES" sz="1200" b="1" dirty="0">
                <a:solidFill>
                  <a:srgbClr val="002060"/>
                </a:solidFill>
              </a:rPr>
              <a:t>125 / 48,1% Mujeres</a:t>
            </a:r>
            <a:endParaRPr lang="es-CO" sz="1200" b="1" dirty="0">
              <a:solidFill>
                <a:srgbClr val="002060"/>
              </a:solidFill>
            </a:endParaRPr>
          </a:p>
        </p:txBody>
      </p:sp>
      <p:sp>
        <p:nvSpPr>
          <p:cNvPr id="19" name="4 CuadroTexto">
            <a:extLst>
              <a:ext uri="{FF2B5EF4-FFF2-40B4-BE49-F238E27FC236}">
                <a16:creationId xmlns:a16="http://schemas.microsoft.com/office/drawing/2014/main" id="{C07BB82D-1A58-FB81-4336-C74B219239F5}"/>
              </a:ext>
            </a:extLst>
          </p:cNvPr>
          <p:cNvSpPr txBox="1"/>
          <p:nvPr/>
        </p:nvSpPr>
        <p:spPr>
          <a:xfrm>
            <a:off x="3090048" y="219046"/>
            <a:ext cx="6364173" cy="461665"/>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CO" sz="24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Caracterización planta de personal</a:t>
            </a:r>
            <a:r>
              <a:rPr lang="es-CO" sz="2400" b="1"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endParaRPr lang="es-CO" sz="240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Imagen 1">
            <a:extLst>
              <a:ext uri="{FF2B5EF4-FFF2-40B4-BE49-F238E27FC236}">
                <a16:creationId xmlns:a16="http://schemas.microsoft.com/office/drawing/2014/main" id="{0FACAA07-EEBB-C573-6543-336D17F416EC}"/>
              </a:ext>
            </a:extLst>
          </p:cNvPr>
          <p:cNvPicPr>
            <a:picLocks noChangeAspect="1"/>
          </p:cNvPicPr>
          <p:nvPr/>
        </p:nvPicPr>
        <p:blipFill>
          <a:blip r:embed="rId6"/>
          <a:stretch>
            <a:fillRect/>
          </a:stretch>
        </p:blipFill>
        <p:spPr>
          <a:xfrm>
            <a:off x="3575778" y="1133241"/>
            <a:ext cx="4941791" cy="514304"/>
          </a:xfrm>
          <a:prstGeom prst="rect">
            <a:avLst/>
          </a:prstGeom>
        </p:spPr>
      </p:pic>
      <p:graphicFrame>
        <p:nvGraphicFramePr>
          <p:cNvPr id="7" name="Gráfico 6">
            <a:extLst>
              <a:ext uri="{FF2B5EF4-FFF2-40B4-BE49-F238E27FC236}">
                <a16:creationId xmlns:a16="http://schemas.microsoft.com/office/drawing/2014/main" id="{8887EC32-C006-DFEC-96D2-E7FCB955DD97}"/>
              </a:ext>
            </a:extLst>
          </p:cNvPr>
          <p:cNvGraphicFramePr>
            <a:graphicFrameLocks/>
          </p:cNvGraphicFramePr>
          <p:nvPr/>
        </p:nvGraphicFramePr>
        <p:xfrm>
          <a:off x="4449090" y="1729690"/>
          <a:ext cx="3259817" cy="2101522"/>
        </p:xfrm>
        <a:graphic>
          <a:graphicData uri="http://schemas.openxmlformats.org/drawingml/2006/chart">
            <c:chart xmlns:c="http://schemas.openxmlformats.org/drawingml/2006/chart" xmlns:r="http://schemas.openxmlformats.org/officeDocument/2006/relationships" r:id="rId7"/>
          </a:graphicData>
        </a:graphic>
      </p:graphicFrame>
      <p:sp>
        <p:nvSpPr>
          <p:cNvPr id="10" name="CuadroTexto 9">
            <a:extLst>
              <a:ext uri="{FF2B5EF4-FFF2-40B4-BE49-F238E27FC236}">
                <a16:creationId xmlns:a16="http://schemas.microsoft.com/office/drawing/2014/main" id="{B152E5B9-99E1-4F8B-2AEE-79DDFB9702E9}"/>
              </a:ext>
            </a:extLst>
          </p:cNvPr>
          <p:cNvSpPr txBox="1"/>
          <p:nvPr/>
        </p:nvSpPr>
        <p:spPr>
          <a:xfrm>
            <a:off x="4683736" y="882335"/>
            <a:ext cx="2433680" cy="276999"/>
          </a:xfrm>
          <a:prstGeom prst="rect">
            <a:avLst/>
          </a:prstGeom>
          <a:noFill/>
        </p:spPr>
        <p:txBody>
          <a:bodyPr wrap="none" rtlCol="0">
            <a:spAutoFit/>
          </a:bodyPr>
          <a:lstStyle/>
          <a:p>
            <a:r>
              <a:rPr lang="es-ES" sz="1200" dirty="0"/>
              <a:t>Número de funcionarios por nivel</a:t>
            </a:r>
            <a:endParaRPr lang="es-CO" sz="1200" dirty="0"/>
          </a:p>
        </p:txBody>
      </p:sp>
      <p:pic>
        <p:nvPicPr>
          <p:cNvPr id="18" name="Imagen 17">
            <a:extLst>
              <a:ext uri="{FF2B5EF4-FFF2-40B4-BE49-F238E27FC236}">
                <a16:creationId xmlns:a16="http://schemas.microsoft.com/office/drawing/2014/main" id="{83AB2D25-0CC0-910B-B130-F8239F04D7BB}"/>
              </a:ext>
            </a:extLst>
          </p:cNvPr>
          <p:cNvPicPr>
            <a:picLocks noChangeAspect="1"/>
          </p:cNvPicPr>
          <p:nvPr/>
        </p:nvPicPr>
        <p:blipFill>
          <a:blip r:embed="rId8"/>
          <a:stretch>
            <a:fillRect/>
          </a:stretch>
        </p:blipFill>
        <p:spPr>
          <a:xfrm>
            <a:off x="8861663" y="1133241"/>
            <a:ext cx="3193504" cy="559546"/>
          </a:xfrm>
          <a:prstGeom prst="rect">
            <a:avLst/>
          </a:prstGeom>
        </p:spPr>
      </p:pic>
      <p:graphicFrame>
        <p:nvGraphicFramePr>
          <p:cNvPr id="20" name="Gráfico 19">
            <a:extLst>
              <a:ext uri="{FF2B5EF4-FFF2-40B4-BE49-F238E27FC236}">
                <a16:creationId xmlns:a16="http://schemas.microsoft.com/office/drawing/2014/main" id="{A7D924A6-04D9-4E56-B871-FD18ED4FE860}"/>
              </a:ext>
            </a:extLst>
          </p:cNvPr>
          <p:cNvGraphicFramePr>
            <a:graphicFrameLocks/>
          </p:cNvGraphicFramePr>
          <p:nvPr/>
        </p:nvGraphicFramePr>
        <p:xfrm>
          <a:off x="8507896" y="1750184"/>
          <a:ext cx="3626903" cy="2101522"/>
        </p:xfrm>
        <a:graphic>
          <a:graphicData uri="http://schemas.openxmlformats.org/drawingml/2006/chart">
            <c:chart xmlns:c="http://schemas.openxmlformats.org/drawingml/2006/chart" xmlns:r="http://schemas.openxmlformats.org/officeDocument/2006/relationships" r:id="rId9"/>
          </a:graphicData>
        </a:graphic>
      </p:graphicFrame>
      <p:sp>
        <p:nvSpPr>
          <p:cNvPr id="21" name="CuadroTexto 20">
            <a:extLst>
              <a:ext uri="{FF2B5EF4-FFF2-40B4-BE49-F238E27FC236}">
                <a16:creationId xmlns:a16="http://schemas.microsoft.com/office/drawing/2014/main" id="{A7CA5E01-68B6-1DA2-F962-302F5F9986CC}"/>
              </a:ext>
            </a:extLst>
          </p:cNvPr>
          <p:cNvSpPr txBox="1"/>
          <p:nvPr/>
        </p:nvSpPr>
        <p:spPr>
          <a:xfrm>
            <a:off x="8861663" y="857692"/>
            <a:ext cx="3174267" cy="276999"/>
          </a:xfrm>
          <a:prstGeom prst="rect">
            <a:avLst/>
          </a:prstGeom>
          <a:noFill/>
        </p:spPr>
        <p:txBody>
          <a:bodyPr wrap="none" rtlCol="0">
            <a:spAutoFit/>
          </a:bodyPr>
          <a:lstStyle/>
          <a:p>
            <a:r>
              <a:rPr lang="es-ES" sz="1200" dirty="0"/>
              <a:t>Distribución empleos por tipo de vinculación</a:t>
            </a:r>
            <a:endParaRPr lang="es-CO" sz="1200" dirty="0"/>
          </a:p>
        </p:txBody>
      </p:sp>
    </p:spTree>
    <p:extLst>
      <p:ext uri="{BB962C8B-B14F-4D97-AF65-F5344CB8AC3E}">
        <p14:creationId xmlns:p14="http://schemas.microsoft.com/office/powerpoint/2010/main" val="625532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376B218E-1BEA-8F03-8538-7683799FEEE6}"/>
              </a:ext>
            </a:extLst>
          </p:cNvPr>
          <p:cNvGrpSpPr/>
          <p:nvPr/>
        </p:nvGrpSpPr>
        <p:grpSpPr>
          <a:xfrm>
            <a:off x="2210513" y="2689851"/>
            <a:ext cx="7313682" cy="1558853"/>
            <a:chOff x="3609474" y="1832799"/>
            <a:chExt cx="3862689" cy="609546"/>
          </a:xfrm>
          <a:solidFill>
            <a:schemeClr val="accent4">
              <a:lumMod val="40000"/>
              <a:lumOff val="60000"/>
            </a:schemeClr>
          </a:solidFill>
        </p:grpSpPr>
        <p:sp>
          <p:nvSpPr>
            <p:cNvPr id="5" name="Rectángulo 4">
              <a:extLst>
                <a:ext uri="{FF2B5EF4-FFF2-40B4-BE49-F238E27FC236}">
                  <a16:creationId xmlns:a16="http://schemas.microsoft.com/office/drawing/2014/main" id="{522691AF-28F3-9D12-2B20-31B51660BB61}"/>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7" name="Rectángulo 6">
              <a:extLst>
                <a:ext uri="{FF2B5EF4-FFF2-40B4-BE49-F238E27FC236}">
                  <a16:creationId xmlns:a16="http://schemas.microsoft.com/office/drawing/2014/main" id="{742039EB-73D5-B51B-576E-9228D87C4953}"/>
                </a:ext>
              </a:extLst>
            </p:cNvPr>
            <p:cNvSpPr/>
            <p:nvPr/>
          </p:nvSpPr>
          <p:spPr>
            <a:xfrm>
              <a:off x="4891819" y="1838705"/>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8" name="Rectángulo 7">
              <a:extLst>
                <a:ext uri="{FF2B5EF4-FFF2-40B4-BE49-F238E27FC236}">
                  <a16:creationId xmlns:a16="http://schemas.microsoft.com/office/drawing/2014/main" id="{52FBF9F5-3815-A43F-C566-C6FE498BDD35}"/>
                </a:ext>
              </a:extLst>
            </p:cNvPr>
            <p:cNvSpPr/>
            <p:nvPr/>
          </p:nvSpPr>
          <p:spPr>
            <a:xfrm>
              <a:off x="6204837" y="1844002"/>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grpSp>
        <p:nvGrpSpPr>
          <p:cNvPr id="9" name="Grupo 8">
            <a:extLst>
              <a:ext uri="{FF2B5EF4-FFF2-40B4-BE49-F238E27FC236}">
                <a16:creationId xmlns:a16="http://schemas.microsoft.com/office/drawing/2014/main" id="{8A70C406-3F92-B1FD-1011-F7496B9BDEC2}"/>
              </a:ext>
            </a:extLst>
          </p:cNvPr>
          <p:cNvGrpSpPr/>
          <p:nvPr/>
        </p:nvGrpSpPr>
        <p:grpSpPr>
          <a:xfrm>
            <a:off x="2229810" y="3429000"/>
            <a:ext cx="7330840" cy="819704"/>
            <a:chOff x="3609474" y="1832799"/>
            <a:chExt cx="3871751" cy="610655"/>
          </a:xfrm>
        </p:grpSpPr>
        <p:sp>
          <p:nvSpPr>
            <p:cNvPr id="10" name="Rectángulo 9">
              <a:extLst>
                <a:ext uri="{FF2B5EF4-FFF2-40B4-BE49-F238E27FC236}">
                  <a16:creationId xmlns:a16="http://schemas.microsoft.com/office/drawing/2014/main" id="{078D10E2-CDB2-0834-E617-5A2BA7BF85C1}"/>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2" name="Rectángulo 11">
              <a:extLst>
                <a:ext uri="{FF2B5EF4-FFF2-40B4-BE49-F238E27FC236}">
                  <a16:creationId xmlns:a16="http://schemas.microsoft.com/office/drawing/2014/main" id="{6A2744F1-3CC8-CFC3-3CDE-3FC5F099E694}"/>
                </a:ext>
              </a:extLst>
            </p:cNvPr>
            <p:cNvSpPr/>
            <p:nvPr/>
          </p:nvSpPr>
          <p:spPr>
            <a:xfrm>
              <a:off x="4903273" y="1843556"/>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3" name="Rectángulo 12">
              <a:extLst>
                <a:ext uri="{FF2B5EF4-FFF2-40B4-BE49-F238E27FC236}">
                  <a16:creationId xmlns:a16="http://schemas.microsoft.com/office/drawing/2014/main" id="{9E8F3230-9C4F-B592-D13B-3F7F87E163EA}"/>
                </a:ext>
              </a:extLst>
            </p:cNvPr>
            <p:cNvSpPr/>
            <p:nvPr/>
          </p:nvSpPr>
          <p:spPr>
            <a:xfrm>
              <a:off x="6213899" y="1845111"/>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grpSp>
        <p:nvGrpSpPr>
          <p:cNvPr id="34" name="Grupo 33">
            <a:extLst>
              <a:ext uri="{FF2B5EF4-FFF2-40B4-BE49-F238E27FC236}">
                <a16:creationId xmlns:a16="http://schemas.microsoft.com/office/drawing/2014/main" id="{10F41790-FEAA-1E87-9CD5-CEE9EE22C4E2}"/>
              </a:ext>
            </a:extLst>
          </p:cNvPr>
          <p:cNvGrpSpPr/>
          <p:nvPr/>
        </p:nvGrpSpPr>
        <p:grpSpPr>
          <a:xfrm>
            <a:off x="1555222" y="3467390"/>
            <a:ext cx="790457" cy="681571"/>
            <a:chOff x="3129305" y="1768771"/>
            <a:chExt cx="678143" cy="678143"/>
          </a:xfrm>
          <a:solidFill>
            <a:schemeClr val="accent4"/>
          </a:solidFill>
        </p:grpSpPr>
        <p:sp>
          <p:nvSpPr>
            <p:cNvPr id="35" name="Elipse 34">
              <a:extLst>
                <a:ext uri="{FF2B5EF4-FFF2-40B4-BE49-F238E27FC236}">
                  <a16:creationId xmlns:a16="http://schemas.microsoft.com/office/drawing/2014/main" id="{D7F2CEF5-425D-5689-3114-D6F4BAF06E23}"/>
                </a:ext>
              </a:extLst>
            </p:cNvPr>
            <p:cNvSpPr/>
            <p:nvPr/>
          </p:nvSpPr>
          <p:spPr>
            <a:xfrm>
              <a:off x="3129305" y="1768771"/>
              <a:ext cx="678143" cy="678143"/>
            </a:xfrm>
            <a:prstGeom prst="ellipse">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bg1"/>
                </a:solidFill>
              </a:endParaRPr>
            </a:p>
          </p:txBody>
        </p:sp>
        <p:sp>
          <p:nvSpPr>
            <p:cNvPr id="36" name="Google Shape;476;p17">
              <a:extLst>
                <a:ext uri="{FF2B5EF4-FFF2-40B4-BE49-F238E27FC236}">
                  <a16:creationId xmlns:a16="http://schemas.microsoft.com/office/drawing/2014/main" id="{A5A5AAA9-8B23-64A5-6AEB-294A46702640}"/>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2</a:t>
              </a:r>
              <a:endParaRPr sz="2800" dirty="0">
                <a:solidFill>
                  <a:schemeClr val="bg1"/>
                </a:solidFill>
                <a:effectLst>
                  <a:outerShdw blurRad="38100" dist="38100" dir="2700000" algn="tl">
                    <a:srgbClr val="000000">
                      <a:alpha val="43137"/>
                    </a:srgbClr>
                  </a:outerShdw>
                </a:effectLst>
              </a:endParaRPr>
            </a:p>
          </p:txBody>
        </p:sp>
      </p:grpSp>
      <p:sp>
        <p:nvSpPr>
          <p:cNvPr id="50" name="Rectángulo 49">
            <a:extLst>
              <a:ext uri="{FF2B5EF4-FFF2-40B4-BE49-F238E27FC236}">
                <a16:creationId xmlns:a16="http://schemas.microsoft.com/office/drawing/2014/main" id="{B8A62998-B483-5921-FB90-397A559E97B3}"/>
              </a:ext>
            </a:extLst>
          </p:cNvPr>
          <p:cNvSpPr/>
          <p:nvPr/>
        </p:nvSpPr>
        <p:spPr>
          <a:xfrm>
            <a:off x="4622406" y="2098243"/>
            <a:ext cx="2418702" cy="537179"/>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sz="1000" dirty="0"/>
          </a:p>
        </p:txBody>
      </p:sp>
      <p:sp>
        <p:nvSpPr>
          <p:cNvPr id="51" name="Rectángulo 50">
            <a:extLst>
              <a:ext uri="{FF2B5EF4-FFF2-40B4-BE49-F238E27FC236}">
                <a16:creationId xmlns:a16="http://schemas.microsoft.com/office/drawing/2014/main" id="{D6EB4E37-BDCA-AE39-CEEB-48A70684A3E4}"/>
              </a:ext>
            </a:extLst>
          </p:cNvPr>
          <p:cNvSpPr/>
          <p:nvPr/>
        </p:nvSpPr>
        <p:spPr>
          <a:xfrm>
            <a:off x="7124619" y="2087079"/>
            <a:ext cx="2399577" cy="537180"/>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sz="1000"/>
          </a:p>
        </p:txBody>
      </p:sp>
      <p:grpSp>
        <p:nvGrpSpPr>
          <p:cNvPr id="52" name="Grupo 51">
            <a:extLst>
              <a:ext uri="{FF2B5EF4-FFF2-40B4-BE49-F238E27FC236}">
                <a16:creationId xmlns:a16="http://schemas.microsoft.com/office/drawing/2014/main" id="{F5772C18-2042-8F2B-540E-512E4A226EF2}"/>
              </a:ext>
            </a:extLst>
          </p:cNvPr>
          <p:cNvGrpSpPr/>
          <p:nvPr/>
        </p:nvGrpSpPr>
        <p:grpSpPr>
          <a:xfrm>
            <a:off x="1526618" y="2648973"/>
            <a:ext cx="790457" cy="729486"/>
            <a:chOff x="3129305" y="1768771"/>
            <a:chExt cx="678143" cy="678143"/>
          </a:xfrm>
          <a:solidFill>
            <a:srgbClr val="C49E41"/>
          </a:solidFill>
        </p:grpSpPr>
        <p:sp>
          <p:nvSpPr>
            <p:cNvPr id="53" name="Elipse 52">
              <a:extLst>
                <a:ext uri="{FF2B5EF4-FFF2-40B4-BE49-F238E27FC236}">
                  <a16:creationId xmlns:a16="http://schemas.microsoft.com/office/drawing/2014/main" id="{84377982-F618-C7C7-CAE1-6C6C5EE9205F}"/>
                </a:ext>
              </a:extLst>
            </p:cNvPr>
            <p:cNvSpPr/>
            <p:nvPr/>
          </p:nvSpPr>
          <p:spPr>
            <a:xfrm>
              <a:off x="3129305" y="1768771"/>
              <a:ext cx="678143" cy="678143"/>
            </a:xfrm>
            <a:prstGeom prst="ellipse">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bg1"/>
                </a:solidFill>
              </a:endParaRPr>
            </a:p>
          </p:txBody>
        </p:sp>
        <p:sp>
          <p:nvSpPr>
            <p:cNvPr id="54" name="Google Shape;476;p17">
              <a:extLst>
                <a:ext uri="{FF2B5EF4-FFF2-40B4-BE49-F238E27FC236}">
                  <a16:creationId xmlns:a16="http://schemas.microsoft.com/office/drawing/2014/main" id="{38A55750-BA63-02BF-51F6-D533932678C2}"/>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1</a:t>
              </a:r>
              <a:endParaRPr sz="2800" dirty="0">
                <a:solidFill>
                  <a:schemeClr val="bg1"/>
                </a:solidFill>
                <a:effectLst>
                  <a:outerShdw blurRad="38100" dist="38100" dir="2700000" algn="tl">
                    <a:srgbClr val="000000">
                      <a:alpha val="43137"/>
                    </a:srgbClr>
                  </a:outerShdw>
                </a:effectLst>
              </a:endParaRPr>
            </a:p>
          </p:txBody>
        </p:sp>
      </p:grpSp>
      <p:sp>
        <p:nvSpPr>
          <p:cNvPr id="56" name="TextBox 2">
            <a:extLst>
              <a:ext uri="{FF2B5EF4-FFF2-40B4-BE49-F238E27FC236}">
                <a16:creationId xmlns:a16="http://schemas.microsoft.com/office/drawing/2014/main" id="{C8E4B693-2A96-DDE7-0F58-60558018A83B}"/>
              </a:ext>
            </a:extLst>
          </p:cNvPr>
          <p:cNvSpPr txBox="1"/>
          <p:nvPr/>
        </p:nvSpPr>
        <p:spPr>
          <a:xfrm>
            <a:off x="4784233" y="2155614"/>
            <a:ext cx="1990026" cy="400110"/>
          </a:xfrm>
          <a:prstGeom prst="rect">
            <a:avLst/>
          </a:prstGeom>
          <a:noFill/>
        </p:spPr>
        <p:txBody>
          <a:bodyPr wrap="square" rtlCol="0" anchor="ctr" anchorCtr="0">
            <a:spAutoFit/>
          </a:bodyPr>
          <a:lstStyle/>
          <a:p>
            <a:pPr algn="ctr"/>
            <a:r>
              <a:rPr lang="en-US" sz="2000" b="1" spc="100" dirty="0" err="1">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Fecha</a:t>
            </a:r>
            <a:endParaRPr lang="en-US" sz="2000" b="1" spc="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7" name="TextBox 2">
            <a:extLst>
              <a:ext uri="{FF2B5EF4-FFF2-40B4-BE49-F238E27FC236}">
                <a16:creationId xmlns:a16="http://schemas.microsoft.com/office/drawing/2014/main" id="{B405C6D4-68E9-1CAC-F419-C3AC6E5515A9}"/>
              </a:ext>
            </a:extLst>
          </p:cNvPr>
          <p:cNvSpPr txBox="1"/>
          <p:nvPr/>
        </p:nvSpPr>
        <p:spPr>
          <a:xfrm>
            <a:off x="7412648" y="2111110"/>
            <a:ext cx="1990026" cy="461665"/>
          </a:xfrm>
          <a:prstGeom prst="rect">
            <a:avLst/>
          </a:prstGeom>
          <a:noFill/>
        </p:spPr>
        <p:txBody>
          <a:bodyPr wrap="square" rtlCol="0" anchor="ctr" anchorCtr="0">
            <a:spAutoFit/>
          </a:bodyPr>
          <a:lstStyle/>
          <a:p>
            <a:pPr algn="ctr"/>
            <a:r>
              <a:rPr lang="en-US" sz="2400" b="1" spc="100" dirty="0" err="1">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Producto</a:t>
            </a:r>
            <a:endParaRPr lang="en-US" sz="2400" b="1" spc="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Subtitle 2">
            <a:extLst>
              <a:ext uri="{FF2B5EF4-FFF2-40B4-BE49-F238E27FC236}">
                <a16:creationId xmlns:a16="http://schemas.microsoft.com/office/drawing/2014/main" id="{38542CE9-01F3-D82D-AEE8-0613B4B50ABC}"/>
              </a:ext>
            </a:extLst>
          </p:cNvPr>
          <p:cNvSpPr txBox="1">
            <a:spLocks/>
          </p:cNvSpPr>
          <p:nvPr/>
        </p:nvSpPr>
        <p:spPr>
          <a:xfrm>
            <a:off x="4846904" y="2860010"/>
            <a:ext cx="1890941" cy="36933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18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31/03/2024</a:t>
            </a:r>
          </a:p>
        </p:txBody>
      </p:sp>
      <p:sp>
        <p:nvSpPr>
          <p:cNvPr id="61" name="Subtitle 2">
            <a:extLst>
              <a:ext uri="{FF2B5EF4-FFF2-40B4-BE49-F238E27FC236}">
                <a16:creationId xmlns:a16="http://schemas.microsoft.com/office/drawing/2014/main" id="{B7C1DB43-198D-845D-CAC9-F4FF1D2E4229}"/>
              </a:ext>
            </a:extLst>
          </p:cNvPr>
          <p:cNvSpPr txBox="1">
            <a:spLocks/>
          </p:cNvSpPr>
          <p:nvPr/>
        </p:nvSpPr>
        <p:spPr>
          <a:xfrm>
            <a:off x="7139400" y="2730237"/>
            <a:ext cx="2442921" cy="64633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8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Caracterización planta de personal</a:t>
            </a:r>
          </a:p>
        </p:txBody>
      </p:sp>
      <p:sp>
        <p:nvSpPr>
          <p:cNvPr id="62" name="Subtitle 2">
            <a:extLst>
              <a:ext uri="{FF2B5EF4-FFF2-40B4-BE49-F238E27FC236}">
                <a16:creationId xmlns:a16="http://schemas.microsoft.com/office/drawing/2014/main" id="{5A5F0F93-16E9-F514-C61A-6171DD01B085}"/>
              </a:ext>
            </a:extLst>
          </p:cNvPr>
          <p:cNvSpPr txBox="1">
            <a:spLocks/>
          </p:cNvSpPr>
          <p:nvPr/>
        </p:nvSpPr>
        <p:spPr>
          <a:xfrm>
            <a:off x="2517974" y="2820133"/>
            <a:ext cx="1891216" cy="52322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400" b="1"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Caracterizar la planta de personal</a:t>
            </a:r>
          </a:p>
        </p:txBody>
      </p:sp>
      <p:sp>
        <p:nvSpPr>
          <p:cNvPr id="63" name="Subtitle 2">
            <a:extLst>
              <a:ext uri="{FF2B5EF4-FFF2-40B4-BE49-F238E27FC236}">
                <a16:creationId xmlns:a16="http://schemas.microsoft.com/office/drawing/2014/main" id="{FFDA128D-447A-62C2-C38A-FC3FD0DDE026}"/>
              </a:ext>
            </a:extLst>
          </p:cNvPr>
          <p:cNvSpPr txBox="1">
            <a:spLocks/>
          </p:cNvSpPr>
          <p:nvPr/>
        </p:nvSpPr>
        <p:spPr>
          <a:xfrm>
            <a:off x="2461549" y="3474336"/>
            <a:ext cx="1947641" cy="73866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400" b="1"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Actualización mensual del estado de las vacantes</a:t>
            </a:r>
          </a:p>
        </p:txBody>
      </p:sp>
      <p:sp>
        <p:nvSpPr>
          <p:cNvPr id="65" name="Subtitle 2">
            <a:extLst>
              <a:ext uri="{FF2B5EF4-FFF2-40B4-BE49-F238E27FC236}">
                <a16:creationId xmlns:a16="http://schemas.microsoft.com/office/drawing/2014/main" id="{5C7A5D81-17B8-86ED-9B18-717BB19D1D25}"/>
              </a:ext>
            </a:extLst>
          </p:cNvPr>
          <p:cNvSpPr txBox="1">
            <a:spLocks/>
          </p:cNvSpPr>
          <p:nvPr/>
        </p:nvSpPr>
        <p:spPr>
          <a:xfrm>
            <a:off x="7192368" y="3502630"/>
            <a:ext cx="2534220" cy="64633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8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Identificación de vacantes</a:t>
            </a:r>
          </a:p>
        </p:txBody>
      </p:sp>
      <p:sp>
        <p:nvSpPr>
          <p:cNvPr id="2" name="Subtitle 2">
            <a:extLst>
              <a:ext uri="{FF2B5EF4-FFF2-40B4-BE49-F238E27FC236}">
                <a16:creationId xmlns:a16="http://schemas.microsoft.com/office/drawing/2014/main" id="{2E546AEC-48F7-691A-8F2E-1312A3CE12F4}"/>
              </a:ext>
            </a:extLst>
          </p:cNvPr>
          <p:cNvSpPr txBox="1">
            <a:spLocks/>
          </p:cNvSpPr>
          <p:nvPr/>
        </p:nvSpPr>
        <p:spPr>
          <a:xfrm>
            <a:off x="4833775" y="3598690"/>
            <a:ext cx="1890941" cy="36933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18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31/03/2024</a:t>
            </a:r>
          </a:p>
        </p:txBody>
      </p:sp>
      <p:sp>
        <p:nvSpPr>
          <p:cNvPr id="3" name="4 CuadroTexto">
            <a:extLst>
              <a:ext uri="{FF2B5EF4-FFF2-40B4-BE49-F238E27FC236}">
                <a16:creationId xmlns:a16="http://schemas.microsoft.com/office/drawing/2014/main" id="{AA4AF468-701C-EA7C-6E58-101D6B7FAE2E}"/>
              </a:ext>
            </a:extLst>
          </p:cNvPr>
          <p:cNvSpPr txBox="1"/>
          <p:nvPr/>
        </p:nvSpPr>
        <p:spPr>
          <a:xfrm>
            <a:off x="2913913" y="656368"/>
            <a:ext cx="6364173" cy="369332"/>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CO" b="1" dirty="0">
                <a:solidFill>
                  <a:schemeClr val="bg1"/>
                </a:solidFill>
              </a:rPr>
              <a:t>Actividades 2024</a:t>
            </a:r>
            <a:endParaRPr lang="es-CO" b="1" dirty="0">
              <a:solidFill>
                <a:schemeClr val="bg1"/>
              </a:solidFill>
              <a:latin typeface="Calibri (Cuerpo)"/>
            </a:endParaRPr>
          </a:p>
        </p:txBody>
      </p:sp>
    </p:spTree>
    <p:extLst>
      <p:ext uri="{BB962C8B-B14F-4D97-AF65-F5344CB8AC3E}">
        <p14:creationId xmlns:p14="http://schemas.microsoft.com/office/powerpoint/2010/main" val="2665571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 minagricultura.gov.co</a:t>
            </a:r>
          </a:p>
        </p:txBody>
      </p:sp>
      <p:sp>
        <p:nvSpPr>
          <p:cNvPr id="23" name="4 CuadroTexto">
            <a:extLst>
              <a:ext uri="{FF2B5EF4-FFF2-40B4-BE49-F238E27FC236}">
                <a16:creationId xmlns:a16="http://schemas.microsoft.com/office/drawing/2014/main" id="{3322F129-99BF-1645-B973-CECAAC8A4204}"/>
              </a:ext>
            </a:extLst>
          </p:cNvPr>
          <p:cNvSpPr txBox="1"/>
          <p:nvPr/>
        </p:nvSpPr>
        <p:spPr>
          <a:xfrm>
            <a:off x="2481652" y="321754"/>
            <a:ext cx="6364173" cy="646331"/>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b="1" dirty="0">
                <a:solidFill>
                  <a:schemeClr val="bg1"/>
                </a:solidFill>
              </a:rPr>
              <a:t>2.4</a:t>
            </a:r>
            <a:r>
              <a:rPr lang="es-CO" sz="1800" b="1" dirty="0">
                <a:solidFill>
                  <a:schemeClr val="bg1"/>
                </a:solidFill>
                <a:effectLst/>
              </a:rPr>
              <a:t> Plan Institucional de capacitación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1800" b="1" dirty="0">
              <a:solidFill>
                <a:schemeClr val="bg1"/>
              </a:solidFill>
              <a:effectLst/>
            </a:endParaRPr>
          </a:p>
        </p:txBody>
      </p:sp>
      <p:sp>
        <p:nvSpPr>
          <p:cNvPr id="24" name="5 Rectángulo">
            <a:extLst>
              <a:ext uri="{FF2B5EF4-FFF2-40B4-BE49-F238E27FC236}">
                <a16:creationId xmlns:a16="http://schemas.microsoft.com/office/drawing/2014/main" id="{F610E888-98C2-7BC8-5C0E-7773D078DCEE}"/>
              </a:ext>
            </a:extLst>
          </p:cNvPr>
          <p:cNvSpPr/>
          <p:nvPr/>
        </p:nvSpPr>
        <p:spPr>
          <a:xfrm>
            <a:off x="2595053" y="1471259"/>
            <a:ext cx="3951985" cy="1726173"/>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buClr>
                <a:schemeClr val="accent3">
                  <a:lumMod val="75000"/>
                </a:schemeClr>
              </a:buClr>
            </a:pPr>
            <a:r>
              <a:rPr lang="es-CO" sz="1400" b="1" dirty="0">
                <a:solidFill>
                  <a:srgbClr val="C49E41"/>
                </a:solidFill>
                <a:latin typeface="Calibri (Cuerpo)"/>
              </a:rPr>
              <a:t>OBJETIVO</a:t>
            </a:r>
          </a:p>
          <a:p>
            <a:pPr algn="just">
              <a:buClr>
                <a:schemeClr val="accent3">
                  <a:lumMod val="75000"/>
                </a:schemeClr>
              </a:buClr>
            </a:pPr>
            <a:r>
              <a:rPr lang="es-ES" sz="1200" dirty="0">
                <a:solidFill>
                  <a:schemeClr val="tx1"/>
                </a:solidFill>
                <a:latin typeface="Calibri (Cuerpo)"/>
              </a:rPr>
              <a:t>Contribuir al proceso de formación y capacitación enfocado a la mejora continua del desempeño individual e institucional, la consolidación de una cultura organizacional, a través del desarrollo y fortalecimiento de las competencias laborales en los funcionarios del Ministerio de Agricultura y Desarrollo Rural. </a:t>
            </a:r>
          </a:p>
        </p:txBody>
      </p:sp>
      <p:sp>
        <p:nvSpPr>
          <p:cNvPr id="25" name="18 Rectángulo">
            <a:extLst>
              <a:ext uri="{FF2B5EF4-FFF2-40B4-BE49-F238E27FC236}">
                <a16:creationId xmlns:a16="http://schemas.microsoft.com/office/drawing/2014/main" id="{FB870EB6-AB5F-0469-5356-F65E8E2FCD5A}"/>
              </a:ext>
            </a:extLst>
          </p:cNvPr>
          <p:cNvSpPr/>
          <p:nvPr/>
        </p:nvSpPr>
        <p:spPr>
          <a:xfrm>
            <a:off x="2595052" y="5023294"/>
            <a:ext cx="3926861"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buClr>
                <a:schemeClr val="accent3">
                  <a:lumMod val="75000"/>
                </a:schemeClr>
              </a:buClr>
            </a:pPr>
            <a:endParaRPr lang="es-CO" sz="1400" b="1" dirty="0">
              <a:solidFill>
                <a:srgbClr val="C49E41"/>
              </a:solidFill>
              <a:latin typeface="Calibri (Cuerpo)"/>
            </a:endParaRPr>
          </a:p>
          <a:p>
            <a:pPr>
              <a:buClr>
                <a:schemeClr val="accent3">
                  <a:lumMod val="75000"/>
                </a:schemeClr>
              </a:buClr>
            </a:pPr>
            <a:r>
              <a:rPr lang="es-CO" sz="1400" b="1" dirty="0">
                <a:solidFill>
                  <a:srgbClr val="C49E41"/>
                </a:solidFill>
                <a:latin typeface="Calibri (Cuerpo)"/>
              </a:rPr>
              <a:t>HORIZONTE DE IMPLEMENTACIÓN: </a:t>
            </a:r>
            <a:r>
              <a:rPr lang="es-CO" sz="1400" dirty="0">
                <a:solidFill>
                  <a:schemeClr val="tx1"/>
                </a:solidFill>
                <a:latin typeface="Calibri (Cuerpo)"/>
              </a:rPr>
              <a:t>31-12-2024</a:t>
            </a:r>
          </a:p>
          <a:p>
            <a:pPr>
              <a:buClr>
                <a:schemeClr val="accent3">
                  <a:lumMod val="75000"/>
                </a:schemeClr>
              </a:buClr>
            </a:pPr>
            <a:endParaRPr lang="es-CO" sz="1400" b="1" dirty="0">
              <a:solidFill>
                <a:schemeClr val="tx1"/>
              </a:solidFill>
              <a:latin typeface="Calibri (Cuerpo)"/>
            </a:endParaRPr>
          </a:p>
        </p:txBody>
      </p:sp>
      <p:sp>
        <p:nvSpPr>
          <p:cNvPr id="26" name="6 Rectángulo">
            <a:extLst>
              <a:ext uri="{FF2B5EF4-FFF2-40B4-BE49-F238E27FC236}">
                <a16:creationId xmlns:a16="http://schemas.microsoft.com/office/drawing/2014/main" id="{10CDDF51-47FE-AF46-420E-1E04B8718F68}"/>
              </a:ext>
            </a:extLst>
          </p:cNvPr>
          <p:cNvSpPr/>
          <p:nvPr/>
        </p:nvSpPr>
        <p:spPr>
          <a:xfrm>
            <a:off x="2595053" y="3658945"/>
            <a:ext cx="3926861" cy="1249399"/>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buClr>
                <a:schemeClr val="accent3">
                  <a:lumMod val="75000"/>
                </a:schemeClr>
              </a:buClr>
            </a:pPr>
            <a:r>
              <a:rPr lang="es-ES" sz="1400" b="1" dirty="0">
                <a:solidFill>
                  <a:srgbClr val="C49E41"/>
                </a:solidFill>
                <a:latin typeface="Calibri (Cuerpo)"/>
              </a:rPr>
              <a:t>MARCO NORMATIVO</a:t>
            </a:r>
          </a:p>
          <a:p>
            <a:pPr marL="171450" indent="-171450">
              <a:buClr>
                <a:schemeClr val="accent3">
                  <a:lumMod val="75000"/>
                </a:schemeClr>
              </a:buClr>
              <a:buFont typeface="Arial" panose="020B0604020202020204" pitchFamily="34" charset="0"/>
              <a:buChar char="•"/>
            </a:pPr>
            <a:r>
              <a:rPr lang="es-CO"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Ley 489 de 1998</a:t>
            </a:r>
            <a:endParaRPr lang="es-CO"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buClr>
                <a:schemeClr val="accent3">
                  <a:lumMod val="75000"/>
                </a:schemeClr>
              </a:buClr>
              <a:buFont typeface="Arial" panose="020B0604020202020204" pitchFamily="34" charset="0"/>
              <a:buChar char="•"/>
            </a:pPr>
            <a:r>
              <a:rPr lang="es-CO" sz="1000" kern="0" dirty="0">
                <a:effectLst/>
                <a:latin typeface="Arial" panose="020B0604020202020204" pitchFamily="34" charset="0"/>
                <a:ea typeface="Calibri" panose="020F0502020204030204" pitchFamily="34" charset="0"/>
                <a:cs typeface="Arial" panose="020B0604020202020204" pitchFamily="34" charset="0"/>
              </a:rPr>
              <a:t>Decreto Ley 1567 </a:t>
            </a:r>
            <a:r>
              <a:rPr lang="es-CO" sz="1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de 1998</a:t>
            </a:r>
            <a:r>
              <a:rPr lang="es-CO"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171450" indent="-171450">
              <a:buClr>
                <a:schemeClr val="accent3">
                  <a:lumMod val="75000"/>
                </a:schemeClr>
              </a:buClr>
              <a:buFont typeface="Arial" panose="020B0604020202020204" pitchFamily="34" charset="0"/>
              <a:buChar char="•"/>
            </a:pPr>
            <a:r>
              <a:rPr lang="es-CO"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Ley 734 de 2002, Art</a:t>
            </a:r>
            <a:r>
              <a:rPr lang="es-CO" sz="1000" dirty="0">
                <a:effectLst/>
                <a:latin typeface="Arial" panose="020B0604020202020204" pitchFamily="34" charset="0"/>
                <a:ea typeface="Calibri" panose="020F0502020204030204" pitchFamily="34" charset="0"/>
                <a:cs typeface="Arial" panose="020B0604020202020204" pitchFamily="34" charset="0"/>
              </a:rPr>
              <a:t>. 33</a:t>
            </a:r>
            <a:r>
              <a:rPr lang="es-CO"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numeral 3 y Art. 34, numeral 40. </a:t>
            </a:r>
          </a:p>
          <a:p>
            <a:pPr marL="171450" indent="-171450">
              <a:buClr>
                <a:schemeClr val="accent3">
                  <a:lumMod val="75000"/>
                </a:schemeClr>
              </a:buClr>
              <a:buFont typeface="Arial" panose="020B0604020202020204" pitchFamily="34" charset="0"/>
              <a:buChar char="•"/>
            </a:pPr>
            <a:r>
              <a:rPr lang="es-CO" sz="1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Ley 909 de 2004.</a:t>
            </a:r>
            <a:endParaRPr lang="es-CO" sz="1000" kern="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1450" indent="-171450">
              <a:buClr>
                <a:schemeClr val="accent3">
                  <a:lumMod val="75000"/>
                </a:schemeClr>
              </a:buClr>
              <a:buFont typeface="Arial" panose="020B0604020202020204" pitchFamily="34" charset="0"/>
              <a:buChar char="•"/>
            </a:pPr>
            <a:r>
              <a:rPr lang="es-CO" sz="1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Ley 1064 de 2006</a:t>
            </a:r>
            <a:r>
              <a:rPr lang="es-CO" sz="1000" kern="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CO" sz="1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Decreto 1083 de 2015</a:t>
            </a:r>
          </a:p>
          <a:p>
            <a:pPr marL="171450" indent="-171450">
              <a:buClr>
                <a:schemeClr val="accent3">
                  <a:lumMod val="75000"/>
                </a:schemeClr>
              </a:buClr>
              <a:buFont typeface="Arial" panose="020B0604020202020204" pitchFamily="34" charset="0"/>
              <a:buChar char="•"/>
            </a:pPr>
            <a:r>
              <a:rPr lang="es-CO" sz="1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Decreto Ley 894 de 2017 </a:t>
            </a:r>
          </a:p>
          <a:p>
            <a:pPr marL="171450" indent="-171450">
              <a:buClr>
                <a:schemeClr val="accent3">
                  <a:lumMod val="75000"/>
                </a:schemeClr>
              </a:buClr>
              <a:buFont typeface="Arial" panose="020B0604020202020204" pitchFamily="34" charset="0"/>
              <a:buChar char="•"/>
            </a:pPr>
            <a:r>
              <a:rPr lang="es-CO" sz="1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Ley 2294 de 2023</a:t>
            </a:r>
          </a:p>
          <a:p>
            <a:pPr marL="171450" indent="-171450">
              <a:buClr>
                <a:schemeClr val="accent3">
                  <a:lumMod val="75000"/>
                </a:schemeClr>
              </a:buClr>
              <a:buFont typeface="Arial" panose="020B0604020202020204" pitchFamily="34" charset="0"/>
              <a:buChar char="•"/>
            </a:pPr>
            <a:r>
              <a:rPr lang="es-CO" sz="100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Ley 1960 de 2019</a:t>
            </a:r>
            <a:endParaRPr lang="es-CO" sz="1000" dirty="0">
              <a:effectLst/>
              <a:latin typeface="Arial" panose="020B0604020202020204" pitchFamily="34" charset="0"/>
              <a:ea typeface="Calibri" panose="020F0502020204030204" pitchFamily="34" charset="0"/>
              <a:cs typeface="Arial" panose="020B0604020202020204" pitchFamily="34" charset="0"/>
            </a:endParaRPr>
          </a:p>
          <a:p>
            <a:pPr algn="ctr">
              <a:buClr>
                <a:schemeClr val="accent3">
                  <a:lumMod val="75000"/>
                </a:schemeClr>
              </a:buClr>
            </a:pPr>
            <a:endParaRPr lang="es-CO" sz="1400" b="1" dirty="0">
              <a:solidFill>
                <a:schemeClr val="tx1"/>
              </a:solidFill>
              <a:latin typeface="Calibri (Cuerpo)"/>
            </a:endParaRPr>
          </a:p>
        </p:txBody>
      </p:sp>
      <p:sp>
        <p:nvSpPr>
          <p:cNvPr id="27" name="23 Rectángulo">
            <a:extLst>
              <a:ext uri="{FF2B5EF4-FFF2-40B4-BE49-F238E27FC236}">
                <a16:creationId xmlns:a16="http://schemas.microsoft.com/office/drawing/2014/main" id="{B1444472-FD00-CB7A-C5F4-D4AD9B57617D}"/>
              </a:ext>
            </a:extLst>
          </p:cNvPr>
          <p:cNvSpPr/>
          <p:nvPr/>
        </p:nvSpPr>
        <p:spPr>
          <a:xfrm>
            <a:off x="6674811" y="1472882"/>
            <a:ext cx="5118220" cy="4901414"/>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tIns="542400" rtlCol="0" anchor="ctr"/>
          <a:lstStyle/>
          <a:p>
            <a:pPr algn="just">
              <a:buClr>
                <a:schemeClr val="accent3">
                  <a:lumMod val="75000"/>
                </a:schemeClr>
              </a:buClr>
            </a:pPr>
            <a:endParaRPr lang="es-CO" sz="1400" b="1" dirty="0">
              <a:solidFill>
                <a:srgbClr val="3AAAD2"/>
              </a:solidFill>
              <a:latin typeface="Calibri (Cuerpo)"/>
            </a:endParaRPr>
          </a:p>
          <a:p>
            <a:pPr algn="just">
              <a:buClr>
                <a:schemeClr val="accent3">
                  <a:lumMod val="75000"/>
                </a:schemeClr>
              </a:buCl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marL="285750" indent="-285750" algn="just">
              <a:buClr>
                <a:schemeClr val="accent3">
                  <a:lumMod val="75000"/>
                </a:schemeClr>
              </a:buClr>
              <a:buFont typeface="Arial" panose="020B0604020202020204" pitchFamily="34" charset="0"/>
              <a:buChar char="•"/>
            </a:pPr>
            <a:endParaRPr lang="es-CO" sz="1400" b="1"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algn="just">
              <a:buClr>
                <a:schemeClr val="accent3">
                  <a:lumMod val="75000"/>
                </a:schemeClr>
              </a:buClr>
            </a:pPr>
            <a:endParaRPr lang="es-ES" sz="1400" dirty="0">
              <a:solidFill>
                <a:schemeClr val="tx1"/>
              </a:solidFill>
              <a:latin typeface="Calibri (Cuerpo)"/>
            </a:endParaRPr>
          </a:p>
          <a:p>
            <a:pPr marL="285750" indent="-285750" algn="just">
              <a:buClr>
                <a:schemeClr val="accent3">
                  <a:lumMod val="75000"/>
                </a:schemeClr>
              </a:buClr>
              <a:buFont typeface="Wingdings" pitchFamily="2" charset="2"/>
              <a:buChar char="§"/>
            </a:pPr>
            <a:endParaRPr lang="es-ES" sz="1400" dirty="0">
              <a:solidFill>
                <a:schemeClr val="tx1"/>
              </a:solidFill>
              <a:latin typeface="Calibri (Cuerpo)"/>
            </a:endParaRPr>
          </a:p>
          <a:p>
            <a:pPr algn="just">
              <a:buClr>
                <a:schemeClr val="accent3">
                  <a:lumMod val="75000"/>
                </a:schemeClr>
              </a:buClr>
            </a:pPr>
            <a:endParaRPr lang="es-ES" sz="1400" i="1" dirty="0">
              <a:solidFill>
                <a:schemeClr val="tx1"/>
              </a:solidFill>
              <a:latin typeface="Calibri (Cuerpo)"/>
            </a:endParaRPr>
          </a:p>
        </p:txBody>
      </p:sp>
      <p:sp>
        <p:nvSpPr>
          <p:cNvPr id="35" name="18 Rectángulo">
            <a:extLst>
              <a:ext uri="{FF2B5EF4-FFF2-40B4-BE49-F238E27FC236}">
                <a16:creationId xmlns:a16="http://schemas.microsoft.com/office/drawing/2014/main" id="{03F08B5C-D50C-9E9E-58D1-C660418E2BE9}"/>
              </a:ext>
            </a:extLst>
          </p:cNvPr>
          <p:cNvSpPr/>
          <p:nvPr/>
        </p:nvSpPr>
        <p:spPr>
          <a:xfrm>
            <a:off x="2595051" y="5742184"/>
            <a:ext cx="3926861"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buClr>
                <a:schemeClr val="accent3">
                  <a:lumMod val="75000"/>
                </a:schemeClr>
              </a:buClr>
            </a:pPr>
            <a:endParaRPr lang="es-CO" sz="1400" b="1" dirty="0">
              <a:solidFill>
                <a:srgbClr val="C49E41"/>
              </a:solidFill>
              <a:latin typeface="Calibri (Cuerpo)"/>
            </a:endParaRPr>
          </a:p>
          <a:p>
            <a:pPr>
              <a:buClr>
                <a:schemeClr val="accent3">
                  <a:lumMod val="75000"/>
                </a:schemeClr>
              </a:buClr>
            </a:pPr>
            <a:r>
              <a:rPr lang="es-CO" sz="1400" b="1" dirty="0">
                <a:solidFill>
                  <a:srgbClr val="C49E41"/>
                </a:solidFill>
                <a:latin typeface="Calibri (Cuerpo)"/>
              </a:rPr>
              <a:t>PRESUPUESTO: </a:t>
            </a:r>
            <a:r>
              <a:rPr lang="es-CO" sz="1400" dirty="0">
                <a:solidFill>
                  <a:schemeClr val="tx1"/>
                </a:solidFill>
                <a:latin typeface="Calibri (Cuerpo)"/>
              </a:rPr>
              <a:t>$18.000.000</a:t>
            </a:r>
          </a:p>
          <a:p>
            <a:pPr>
              <a:buClr>
                <a:schemeClr val="accent3">
                  <a:lumMod val="75000"/>
                </a:schemeClr>
              </a:buClr>
            </a:pPr>
            <a:endParaRPr lang="es-CO" sz="1400" b="1" dirty="0">
              <a:solidFill>
                <a:schemeClr val="tx1"/>
              </a:solidFill>
              <a:latin typeface="Calibri (Cuerpo)"/>
            </a:endParaRPr>
          </a:p>
        </p:txBody>
      </p:sp>
      <p:pic>
        <p:nvPicPr>
          <p:cNvPr id="3" name="Imagen 2">
            <a:extLst>
              <a:ext uri="{FF2B5EF4-FFF2-40B4-BE49-F238E27FC236}">
                <a16:creationId xmlns:a16="http://schemas.microsoft.com/office/drawing/2014/main" id="{37B7E236-A52B-6895-D5CF-9216259AE1BB}"/>
              </a:ext>
            </a:extLst>
          </p:cNvPr>
          <p:cNvPicPr>
            <a:picLocks noChangeAspect="1"/>
          </p:cNvPicPr>
          <p:nvPr/>
        </p:nvPicPr>
        <p:blipFill>
          <a:blip r:embed="rId2"/>
          <a:stretch>
            <a:fillRect/>
          </a:stretch>
        </p:blipFill>
        <p:spPr>
          <a:xfrm>
            <a:off x="7025651" y="1781956"/>
            <a:ext cx="4514402" cy="4532459"/>
          </a:xfrm>
          <a:prstGeom prst="rect">
            <a:avLst/>
          </a:prstGeom>
        </p:spPr>
      </p:pic>
      <p:sp>
        <p:nvSpPr>
          <p:cNvPr id="6" name="CuadroTexto 5">
            <a:extLst>
              <a:ext uri="{FF2B5EF4-FFF2-40B4-BE49-F238E27FC236}">
                <a16:creationId xmlns:a16="http://schemas.microsoft.com/office/drawing/2014/main" id="{E3431210-F813-EDD0-0937-D758FA29AACE}"/>
              </a:ext>
            </a:extLst>
          </p:cNvPr>
          <p:cNvSpPr txBox="1"/>
          <p:nvPr/>
        </p:nvSpPr>
        <p:spPr>
          <a:xfrm>
            <a:off x="6699936" y="1526614"/>
            <a:ext cx="6094602" cy="253916"/>
          </a:xfrm>
          <a:prstGeom prst="rect">
            <a:avLst/>
          </a:prstGeom>
          <a:noFill/>
        </p:spPr>
        <p:txBody>
          <a:bodyPr wrap="square">
            <a:spAutoFit/>
          </a:bodyPr>
          <a:lstStyle/>
          <a:p>
            <a:pPr algn="ctr">
              <a:buClr>
                <a:schemeClr val="accent3">
                  <a:lumMod val="75000"/>
                </a:schemeClr>
              </a:buClr>
            </a:pPr>
            <a:r>
              <a:rPr lang="es-ES" sz="1050" b="1" dirty="0">
                <a:solidFill>
                  <a:srgbClr val="C49E41"/>
                </a:solidFill>
                <a:latin typeface="Arial" panose="020B0604020202020204" pitchFamily="34" charset="0"/>
                <a:cs typeface="Arial" panose="020B0604020202020204" pitchFamily="34" charset="0"/>
              </a:rPr>
              <a:t>NECESIDADES DE FORMACIÓN POR EJE ESTRATÉGICO </a:t>
            </a:r>
            <a:endParaRPr lang="es-CO" sz="1050" b="1" dirty="0">
              <a:solidFill>
                <a:srgbClr val="C49E41"/>
              </a:solidFill>
              <a:latin typeface="Arial" panose="020B0604020202020204" pitchFamily="34" charset="0"/>
              <a:cs typeface="Arial" panose="020B0604020202020204" pitchFamily="34" charset="0"/>
            </a:endParaRPr>
          </a:p>
        </p:txBody>
      </p:sp>
      <p:sp>
        <p:nvSpPr>
          <p:cNvPr id="7" name="3 CuadroTexto">
            <a:extLst>
              <a:ext uri="{FF2B5EF4-FFF2-40B4-BE49-F238E27FC236}">
                <a16:creationId xmlns:a16="http://schemas.microsoft.com/office/drawing/2014/main" id="{A1A9CCBB-0C63-DC8F-9309-5F9E42F02A51}"/>
              </a:ext>
            </a:extLst>
          </p:cNvPr>
          <p:cNvSpPr txBox="1"/>
          <p:nvPr/>
        </p:nvSpPr>
        <p:spPr>
          <a:xfrm>
            <a:off x="118855" y="3658945"/>
            <a:ext cx="2476198" cy="1477328"/>
          </a:xfrm>
          <a:prstGeom prst="rect">
            <a:avLst/>
          </a:prstGeom>
          <a:noFill/>
        </p:spPr>
        <p:txBody>
          <a:bodyPr wrap="square" rtlCol="0">
            <a:spAutoFit/>
          </a:bodyPr>
          <a:lstStyle/>
          <a:p>
            <a:pPr algn="ctr"/>
            <a:r>
              <a:rPr lang="es-CO" b="1" dirty="0">
                <a:solidFill>
                  <a:srgbClr val="C49E41"/>
                </a:solidFill>
                <a:latin typeface="Calibri (Cuerpo)"/>
              </a:rPr>
              <a:t>FLOR ALBA ROCHA C.</a:t>
            </a:r>
          </a:p>
          <a:p>
            <a:pPr algn="ctr"/>
            <a:r>
              <a:rPr lang="es-CO" b="1" dirty="0">
                <a:solidFill>
                  <a:srgbClr val="C49E41"/>
                </a:solidFill>
                <a:latin typeface="Calibri (Cuerpo)"/>
              </a:rPr>
              <a:t>RICARDO PEDRAZA</a:t>
            </a:r>
          </a:p>
          <a:p>
            <a:pPr algn="ctr"/>
            <a:r>
              <a:rPr lang="es-CO" dirty="0">
                <a:solidFill>
                  <a:schemeClr val="dk1"/>
                </a:solidFill>
                <a:latin typeface="Calibri (Cuerpo)"/>
              </a:rPr>
              <a:t>Oficina de Talento Humano</a:t>
            </a:r>
          </a:p>
          <a:p>
            <a:pPr algn="ctr"/>
            <a:r>
              <a:rPr lang="es-CO" dirty="0">
                <a:solidFill>
                  <a:schemeClr val="dk1"/>
                </a:solidFill>
                <a:latin typeface="Calibri (Cuerpo)"/>
              </a:rPr>
              <a:t>Apoyos </a:t>
            </a:r>
          </a:p>
        </p:txBody>
      </p:sp>
      <p:pic>
        <p:nvPicPr>
          <p:cNvPr id="8" name="Imagen 7">
            <a:extLst>
              <a:ext uri="{FF2B5EF4-FFF2-40B4-BE49-F238E27FC236}">
                <a16:creationId xmlns:a16="http://schemas.microsoft.com/office/drawing/2014/main" id="{496A4686-A7B6-4AAC-EEB0-FA58E7C4743E}"/>
              </a:ext>
            </a:extLst>
          </p:cNvPr>
          <p:cNvPicPr>
            <a:picLocks noChangeAspect="1"/>
          </p:cNvPicPr>
          <p:nvPr/>
        </p:nvPicPr>
        <p:blipFill>
          <a:blip r:embed="rId3"/>
          <a:stretch>
            <a:fillRect/>
          </a:stretch>
        </p:blipFill>
        <p:spPr>
          <a:xfrm>
            <a:off x="1031258" y="2642548"/>
            <a:ext cx="1085182" cy="786452"/>
          </a:xfrm>
          <a:prstGeom prst="rect">
            <a:avLst/>
          </a:prstGeom>
        </p:spPr>
      </p:pic>
      <p:pic>
        <p:nvPicPr>
          <p:cNvPr id="9" name="Imagen 8">
            <a:extLst>
              <a:ext uri="{FF2B5EF4-FFF2-40B4-BE49-F238E27FC236}">
                <a16:creationId xmlns:a16="http://schemas.microsoft.com/office/drawing/2014/main" id="{65A157B1-F0DA-7C37-88CB-A8F849F7335B}"/>
              </a:ext>
            </a:extLst>
          </p:cNvPr>
          <p:cNvPicPr>
            <a:picLocks noChangeAspect="1"/>
          </p:cNvPicPr>
          <p:nvPr/>
        </p:nvPicPr>
        <p:blipFill>
          <a:blip r:embed="rId4"/>
          <a:stretch>
            <a:fillRect/>
          </a:stretch>
        </p:blipFill>
        <p:spPr>
          <a:xfrm>
            <a:off x="1049548" y="1472882"/>
            <a:ext cx="1066892" cy="1097375"/>
          </a:xfrm>
          <a:prstGeom prst="rect">
            <a:avLst/>
          </a:prstGeom>
        </p:spPr>
      </p:pic>
      <p:pic>
        <p:nvPicPr>
          <p:cNvPr id="2" name="Picture 2" descr="Capacitación iconos vectoriales gratuitos diseñados por Freepik | Iconos,  Disenos de unas, Capacitacion">
            <a:extLst>
              <a:ext uri="{FF2B5EF4-FFF2-40B4-BE49-F238E27FC236}">
                <a16:creationId xmlns:a16="http://schemas.microsoft.com/office/drawing/2014/main" id="{32020F2F-76E2-1911-920B-03FD80F22D02}"/>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37809" y="249963"/>
            <a:ext cx="1345077" cy="70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798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DE8CF1D-B164-A1B8-FCC7-637427BF56CF}"/>
              </a:ext>
            </a:extLst>
          </p:cNvPr>
          <p:cNvGrpSpPr/>
          <p:nvPr/>
        </p:nvGrpSpPr>
        <p:grpSpPr>
          <a:xfrm>
            <a:off x="2290373" y="1751175"/>
            <a:ext cx="8108413" cy="591020"/>
            <a:chOff x="3609474" y="1832799"/>
            <a:chExt cx="5066660" cy="598343"/>
          </a:xfrm>
          <a:solidFill>
            <a:schemeClr val="accent4">
              <a:lumMod val="40000"/>
              <a:lumOff val="60000"/>
            </a:schemeClr>
          </a:solidFill>
        </p:grpSpPr>
        <p:sp>
          <p:nvSpPr>
            <p:cNvPr id="3" name="Rectángulo 2">
              <a:extLst>
                <a:ext uri="{FF2B5EF4-FFF2-40B4-BE49-F238E27FC236}">
                  <a16:creationId xmlns:a16="http://schemas.microsoft.com/office/drawing/2014/main" id="{6FAA5FF2-4755-AD25-D1FB-83C054493E92}"/>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58" name="Rectángulo 57">
              <a:extLst>
                <a:ext uri="{FF2B5EF4-FFF2-40B4-BE49-F238E27FC236}">
                  <a16:creationId xmlns:a16="http://schemas.microsoft.com/office/drawing/2014/main" id="{A6F961F8-02A3-40EA-EB97-5AF303F3259F}"/>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83" name="Rectángulo 82">
              <a:extLst>
                <a:ext uri="{FF2B5EF4-FFF2-40B4-BE49-F238E27FC236}">
                  <a16:creationId xmlns:a16="http://schemas.microsoft.com/office/drawing/2014/main" id="{59429C27-91EE-2696-B8A3-A82EA2F00420}"/>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84" name="Rectángulo 83">
              <a:extLst>
                <a:ext uri="{FF2B5EF4-FFF2-40B4-BE49-F238E27FC236}">
                  <a16:creationId xmlns:a16="http://schemas.microsoft.com/office/drawing/2014/main" id="{A563267E-19F4-1241-93C3-DB1E14C03C46}"/>
                </a:ext>
              </a:extLst>
            </p:cNvPr>
            <p:cNvSpPr/>
            <p:nvPr/>
          </p:nvSpPr>
          <p:spPr>
            <a:xfrm>
              <a:off x="740880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grpSp>
        <p:nvGrpSpPr>
          <p:cNvPr id="85" name="Grupo 84">
            <a:extLst>
              <a:ext uri="{FF2B5EF4-FFF2-40B4-BE49-F238E27FC236}">
                <a16:creationId xmlns:a16="http://schemas.microsoft.com/office/drawing/2014/main" id="{48856443-7DD7-98FD-1CF3-F5648CC3B9BF}"/>
              </a:ext>
            </a:extLst>
          </p:cNvPr>
          <p:cNvGrpSpPr/>
          <p:nvPr/>
        </p:nvGrpSpPr>
        <p:grpSpPr>
          <a:xfrm>
            <a:off x="2167265" y="2478716"/>
            <a:ext cx="8230218" cy="598343"/>
            <a:chOff x="3609474" y="1832799"/>
            <a:chExt cx="5066660" cy="598343"/>
          </a:xfrm>
        </p:grpSpPr>
        <p:sp>
          <p:nvSpPr>
            <p:cNvPr id="86" name="Rectángulo 85">
              <a:extLst>
                <a:ext uri="{FF2B5EF4-FFF2-40B4-BE49-F238E27FC236}">
                  <a16:creationId xmlns:a16="http://schemas.microsoft.com/office/drawing/2014/main" id="{FD56C7E8-2DC6-301B-4465-2BB2BA6E72FF}"/>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87" name="Rectángulo 86">
              <a:extLst>
                <a:ext uri="{FF2B5EF4-FFF2-40B4-BE49-F238E27FC236}">
                  <a16:creationId xmlns:a16="http://schemas.microsoft.com/office/drawing/2014/main" id="{AC26FD20-090F-C6C9-4C31-7B350E1E2038}"/>
                </a:ext>
              </a:extLst>
            </p:cNvPr>
            <p:cNvSpPr/>
            <p:nvPr/>
          </p:nvSpPr>
          <p:spPr>
            <a:xfrm>
              <a:off x="487547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88" name="Rectángulo 87">
              <a:extLst>
                <a:ext uri="{FF2B5EF4-FFF2-40B4-BE49-F238E27FC236}">
                  <a16:creationId xmlns:a16="http://schemas.microsoft.com/office/drawing/2014/main" id="{016E1C6C-A2C0-7B2B-28A1-7A6CEA83C0CA}"/>
                </a:ext>
              </a:extLst>
            </p:cNvPr>
            <p:cNvSpPr/>
            <p:nvPr/>
          </p:nvSpPr>
          <p:spPr>
            <a:xfrm>
              <a:off x="614280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89" name="Rectángulo 88">
              <a:extLst>
                <a:ext uri="{FF2B5EF4-FFF2-40B4-BE49-F238E27FC236}">
                  <a16:creationId xmlns:a16="http://schemas.microsoft.com/office/drawing/2014/main" id="{2ED50BDE-2A6D-4ED4-0592-794F8EB78F94}"/>
                </a:ext>
              </a:extLst>
            </p:cNvPr>
            <p:cNvSpPr/>
            <p:nvPr/>
          </p:nvSpPr>
          <p:spPr>
            <a:xfrm>
              <a:off x="740880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grpSp>
        <p:nvGrpSpPr>
          <p:cNvPr id="90" name="Grupo 89">
            <a:extLst>
              <a:ext uri="{FF2B5EF4-FFF2-40B4-BE49-F238E27FC236}">
                <a16:creationId xmlns:a16="http://schemas.microsoft.com/office/drawing/2014/main" id="{A590D200-9924-9E8D-1392-9EE59A4663CE}"/>
              </a:ext>
            </a:extLst>
          </p:cNvPr>
          <p:cNvGrpSpPr/>
          <p:nvPr/>
        </p:nvGrpSpPr>
        <p:grpSpPr>
          <a:xfrm>
            <a:off x="2167265" y="3240471"/>
            <a:ext cx="8230218" cy="598343"/>
            <a:chOff x="3609474" y="1832799"/>
            <a:chExt cx="5066660" cy="598343"/>
          </a:xfrm>
          <a:solidFill>
            <a:schemeClr val="accent4">
              <a:lumMod val="40000"/>
              <a:lumOff val="60000"/>
            </a:schemeClr>
          </a:solidFill>
        </p:grpSpPr>
        <p:sp>
          <p:nvSpPr>
            <p:cNvPr id="91" name="Rectángulo 90">
              <a:extLst>
                <a:ext uri="{FF2B5EF4-FFF2-40B4-BE49-F238E27FC236}">
                  <a16:creationId xmlns:a16="http://schemas.microsoft.com/office/drawing/2014/main" id="{DFBF7934-8FCA-C79B-87F9-A4C8166B7ECB}"/>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2" name="Rectángulo 91">
              <a:extLst>
                <a:ext uri="{FF2B5EF4-FFF2-40B4-BE49-F238E27FC236}">
                  <a16:creationId xmlns:a16="http://schemas.microsoft.com/office/drawing/2014/main" id="{A02B532B-C466-9FC3-5C58-F3B6D76131FE}"/>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3" name="Rectángulo 92">
              <a:extLst>
                <a:ext uri="{FF2B5EF4-FFF2-40B4-BE49-F238E27FC236}">
                  <a16:creationId xmlns:a16="http://schemas.microsoft.com/office/drawing/2014/main" id="{897179DA-EFD0-165B-6F76-06E7218A9284}"/>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4" name="Rectángulo 93">
              <a:extLst>
                <a:ext uri="{FF2B5EF4-FFF2-40B4-BE49-F238E27FC236}">
                  <a16:creationId xmlns:a16="http://schemas.microsoft.com/office/drawing/2014/main" id="{6980D5F6-3FFA-E2BB-62EE-8DCF06246CA6}"/>
                </a:ext>
              </a:extLst>
            </p:cNvPr>
            <p:cNvSpPr/>
            <p:nvPr/>
          </p:nvSpPr>
          <p:spPr>
            <a:xfrm>
              <a:off x="740880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grpSp>
        <p:nvGrpSpPr>
          <p:cNvPr id="95" name="Grupo 94">
            <a:extLst>
              <a:ext uri="{FF2B5EF4-FFF2-40B4-BE49-F238E27FC236}">
                <a16:creationId xmlns:a16="http://schemas.microsoft.com/office/drawing/2014/main" id="{6369A9B1-748D-B375-2F03-D7ED554C0AAC}"/>
              </a:ext>
            </a:extLst>
          </p:cNvPr>
          <p:cNvGrpSpPr/>
          <p:nvPr/>
        </p:nvGrpSpPr>
        <p:grpSpPr>
          <a:xfrm>
            <a:off x="2167265" y="3999758"/>
            <a:ext cx="8230218" cy="598343"/>
            <a:chOff x="3609474" y="1832799"/>
            <a:chExt cx="5066660" cy="598343"/>
          </a:xfrm>
        </p:grpSpPr>
        <p:sp>
          <p:nvSpPr>
            <p:cNvPr id="96" name="Rectángulo 95">
              <a:extLst>
                <a:ext uri="{FF2B5EF4-FFF2-40B4-BE49-F238E27FC236}">
                  <a16:creationId xmlns:a16="http://schemas.microsoft.com/office/drawing/2014/main" id="{33359512-C4AD-C0FC-225C-64B681366CD1}"/>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7" name="Rectángulo 96">
              <a:extLst>
                <a:ext uri="{FF2B5EF4-FFF2-40B4-BE49-F238E27FC236}">
                  <a16:creationId xmlns:a16="http://schemas.microsoft.com/office/drawing/2014/main" id="{82A50B9C-855F-B1A3-F072-9F35DEE7CD2B}"/>
                </a:ext>
              </a:extLst>
            </p:cNvPr>
            <p:cNvSpPr/>
            <p:nvPr/>
          </p:nvSpPr>
          <p:spPr>
            <a:xfrm>
              <a:off x="487547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8" name="Rectángulo 97">
              <a:extLst>
                <a:ext uri="{FF2B5EF4-FFF2-40B4-BE49-F238E27FC236}">
                  <a16:creationId xmlns:a16="http://schemas.microsoft.com/office/drawing/2014/main" id="{0A3EDC15-2E0A-072F-913D-0FF54CEDFC6B}"/>
                </a:ext>
              </a:extLst>
            </p:cNvPr>
            <p:cNvSpPr/>
            <p:nvPr/>
          </p:nvSpPr>
          <p:spPr>
            <a:xfrm>
              <a:off x="614280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9" name="Rectángulo 98">
              <a:extLst>
                <a:ext uri="{FF2B5EF4-FFF2-40B4-BE49-F238E27FC236}">
                  <a16:creationId xmlns:a16="http://schemas.microsoft.com/office/drawing/2014/main" id="{117A57AB-7195-B2D6-C4D8-D91624677B66}"/>
                </a:ext>
              </a:extLst>
            </p:cNvPr>
            <p:cNvSpPr/>
            <p:nvPr/>
          </p:nvSpPr>
          <p:spPr>
            <a:xfrm>
              <a:off x="740880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grpSp>
        <p:nvGrpSpPr>
          <p:cNvPr id="100" name="Grupo 99">
            <a:extLst>
              <a:ext uri="{FF2B5EF4-FFF2-40B4-BE49-F238E27FC236}">
                <a16:creationId xmlns:a16="http://schemas.microsoft.com/office/drawing/2014/main" id="{C25EB270-EB5B-82E1-41E3-832813D4E1D6}"/>
              </a:ext>
            </a:extLst>
          </p:cNvPr>
          <p:cNvGrpSpPr/>
          <p:nvPr/>
        </p:nvGrpSpPr>
        <p:grpSpPr>
          <a:xfrm>
            <a:off x="2167265" y="4753362"/>
            <a:ext cx="8230218" cy="598343"/>
            <a:chOff x="3609474" y="1832799"/>
            <a:chExt cx="5066660" cy="598343"/>
          </a:xfrm>
          <a:solidFill>
            <a:schemeClr val="accent4">
              <a:lumMod val="40000"/>
              <a:lumOff val="60000"/>
            </a:schemeClr>
          </a:solidFill>
        </p:grpSpPr>
        <p:sp>
          <p:nvSpPr>
            <p:cNvPr id="101" name="Rectángulo 100">
              <a:extLst>
                <a:ext uri="{FF2B5EF4-FFF2-40B4-BE49-F238E27FC236}">
                  <a16:creationId xmlns:a16="http://schemas.microsoft.com/office/drawing/2014/main" id="{71C5DB69-D9E6-497D-3585-03811B572169}"/>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02" name="Rectángulo 101">
              <a:extLst>
                <a:ext uri="{FF2B5EF4-FFF2-40B4-BE49-F238E27FC236}">
                  <a16:creationId xmlns:a16="http://schemas.microsoft.com/office/drawing/2014/main" id="{E364A97E-78E2-65B6-CBC0-6BAD004DDBDC}"/>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03" name="Rectángulo 102">
              <a:extLst>
                <a:ext uri="{FF2B5EF4-FFF2-40B4-BE49-F238E27FC236}">
                  <a16:creationId xmlns:a16="http://schemas.microsoft.com/office/drawing/2014/main" id="{216526C8-B59F-6F2E-EC31-B40184B949A5}"/>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04" name="Rectángulo 103">
              <a:extLst>
                <a:ext uri="{FF2B5EF4-FFF2-40B4-BE49-F238E27FC236}">
                  <a16:creationId xmlns:a16="http://schemas.microsoft.com/office/drawing/2014/main" id="{4443696E-4461-5F2A-F2CC-EB6504685050}"/>
                </a:ext>
              </a:extLst>
            </p:cNvPr>
            <p:cNvSpPr/>
            <p:nvPr/>
          </p:nvSpPr>
          <p:spPr>
            <a:xfrm>
              <a:off x="740880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grpSp>
        <p:nvGrpSpPr>
          <p:cNvPr id="105" name="Grupo 104">
            <a:extLst>
              <a:ext uri="{FF2B5EF4-FFF2-40B4-BE49-F238E27FC236}">
                <a16:creationId xmlns:a16="http://schemas.microsoft.com/office/drawing/2014/main" id="{A33C3A3E-D4A9-113F-B28D-9022F96C31B0}"/>
              </a:ext>
            </a:extLst>
          </p:cNvPr>
          <p:cNvGrpSpPr/>
          <p:nvPr/>
        </p:nvGrpSpPr>
        <p:grpSpPr>
          <a:xfrm>
            <a:off x="1983996" y="5408979"/>
            <a:ext cx="8452764" cy="692463"/>
            <a:chOff x="3609474" y="1821817"/>
            <a:chExt cx="4946002" cy="609325"/>
          </a:xfrm>
          <a:solidFill>
            <a:schemeClr val="accent4">
              <a:lumMod val="40000"/>
              <a:lumOff val="60000"/>
            </a:schemeClr>
          </a:solidFill>
        </p:grpSpPr>
        <p:sp>
          <p:nvSpPr>
            <p:cNvPr id="106" name="Rectángulo 105">
              <a:extLst>
                <a:ext uri="{FF2B5EF4-FFF2-40B4-BE49-F238E27FC236}">
                  <a16:creationId xmlns:a16="http://schemas.microsoft.com/office/drawing/2014/main" id="{F67C9CE1-13DE-0748-C15A-FF96ABACE38C}"/>
                </a:ext>
              </a:extLst>
            </p:cNvPr>
            <p:cNvSpPr/>
            <p:nvPr/>
          </p:nvSpPr>
          <p:spPr>
            <a:xfrm>
              <a:off x="3609474" y="1832799"/>
              <a:ext cx="1335370"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ln w="0"/>
                <a:solidFill>
                  <a:schemeClr val="accent1"/>
                </a:solidFill>
                <a:effectLst>
                  <a:outerShdw blurRad="38100" dist="25400" dir="5400000" algn="ctr" rotWithShape="0">
                    <a:srgbClr val="6E747A">
                      <a:alpha val="43000"/>
                    </a:srgbClr>
                  </a:outerShdw>
                </a:effectLst>
              </a:endParaRPr>
            </a:p>
          </p:txBody>
        </p:sp>
        <p:sp>
          <p:nvSpPr>
            <p:cNvPr id="107" name="Rectángulo 106">
              <a:extLst>
                <a:ext uri="{FF2B5EF4-FFF2-40B4-BE49-F238E27FC236}">
                  <a16:creationId xmlns:a16="http://schemas.microsoft.com/office/drawing/2014/main" id="{8F26C628-6C6D-78D6-194B-145BBE422A6E}"/>
                </a:ext>
              </a:extLst>
            </p:cNvPr>
            <p:cNvSpPr/>
            <p:nvPr/>
          </p:nvSpPr>
          <p:spPr>
            <a:xfrm>
              <a:off x="4920028" y="1832799"/>
              <a:ext cx="122277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r>
                <a:rPr lang="es-CO" sz="1000" dirty="0">
                  <a:ln w="0"/>
                  <a:solidFill>
                    <a:schemeClr val="bg1">
                      <a:lumMod val="50000"/>
                    </a:schemeClr>
                  </a:solidFill>
                  <a:effectLst>
                    <a:outerShdw blurRad="38100" dist="25400" dir="5400000" algn="ctr" rotWithShape="0">
                      <a:srgbClr val="6E747A">
                        <a:alpha val="43000"/>
                      </a:srgbClr>
                    </a:outerShdw>
                  </a:effectLst>
                  <a:latin typeface="Open Sans SemiBold" panose="020F0502020204030204" pitchFamily="34" charset="0"/>
                  <a:ea typeface="Open Sans SemiBold" panose="020F0502020204030204" pitchFamily="34" charset="0"/>
                  <a:cs typeface="Open Sans SemiBold" panose="020F0502020204030204" pitchFamily="34" charset="0"/>
                </a:rPr>
                <a:t>- </a:t>
              </a:r>
              <a:r>
                <a:rPr lang="es-CO" sz="1000" dirty="0">
                  <a:ln w="0"/>
                  <a:solidFill>
                    <a:schemeClr val="bg1">
                      <a:lumMod val="50000"/>
                    </a:schemeClr>
                  </a:solidFill>
                  <a:effectLst>
                    <a:outerShdw blurRad="38100" dist="25400" dir="5400000" algn="ctr" rotWithShape="0">
                      <a:srgbClr val="6E747A">
                        <a:alpha val="43000"/>
                      </a:srgbClr>
                    </a:outerShdw>
                  </a:effectLst>
                  <a:latin typeface="Open Sans Light" panose="020B0306030504020204" pitchFamily="34" charset="0"/>
                  <a:ea typeface="Open Sans Light" panose="020B0306030504020204" pitchFamily="34" charset="0"/>
                  <a:cs typeface="Open Sans Light" panose="020B0306030504020204" pitchFamily="34" charset="0"/>
                </a:rPr>
                <a:t>Gestión Documental </a:t>
              </a:r>
            </a:p>
            <a:p>
              <a:r>
                <a:rPr lang="es-CO" sz="1000" dirty="0">
                  <a:ln w="0"/>
                  <a:solidFill>
                    <a:schemeClr val="bg1">
                      <a:lumMod val="50000"/>
                    </a:schemeClr>
                  </a:solidFill>
                  <a:effectLst>
                    <a:outerShdw blurRad="38100" dist="25400" dir="5400000" algn="ctr" rotWithShape="0">
                      <a:srgbClr val="6E747A">
                        <a:alpha val="43000"/>
                      </a:srgbClr>
                    </a:outerShdw>
                  </a:effectLst>
                  <a:latin typeface="Open Sans Light" panose="020B0306030504020204" pitchFamily="34" charset="0"/>
                  <a:ea typeface="Open Sans Light" panose="020B0306030504020204" pitchFamily="34" charset="0"/>
                  <a:cs typeface="Open Sans Light" panose="020B0306030504020204" pitchFamily="34" charset="0"/>
                </a:rPr>
                <a:t>- Actualización herramientas ofimáticas ( Excel básico y Avanzado)</a:t>
              </a:r>
            </a:p>
          </p:txBody>
        </p:sp>
        <p:sp>
          <p:nvSpPr>
            <p:cNvPr id="108" name="Rectángulo 107">
              <a:extLst>
                <a:ext uri="{FF2B5EF4-FFF2-40B4-BE49-F238E27FC236}">
                  <a16:creationId xmlns:a16="http://schemas.microsoft.com/office/drawing/2014/main" id="{D73C0208-3C17-E842-BC02-A20466E21552}"/>
                </a:ext>
              </a:extLst>
            </p:cNvPr>
            <p:cNvSpPr/>
            <p:nvPr/>
          </p:nvSpPr>
          <p:spPr>
            <a:xfrm>
              <a:off x="6142804" y="1832799"/>
              <a:ext cx="120370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09" name="Rectángulo 108">
              <a:extLst>
                <a:ext uri="{FF2B5EF4-FFF2-40B4-BE49-F238E27FC236}">
                  <a16:creationId xmlns:a16="http://schemas.microsoft.com/office/drawing/2014/main" id="{2CEFBE92-14C5-0EBC-DE1A-822058831D23}"/>
                </a:ext>
              </a:extLst>
            </p:cNvPr>
            <p:cNvSpPr/>
            <p:nvPr/>
          </p:nvSpPr>
          <p:spPr>
            <a:xfrm>
              <a:off x="7351770" y="1821817"/>
              <a:ext cx="120370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grpSp>
        <p:nvGrpSpPr>
          <p:cNvPr id="110" name="Grupo 109">
            <a:extLst>
              <a:ext uri="{FF2B5EF4-FFF2-40B4-BE49-F238E27FC236}">
                <a16:creationId xmlns:a16="http://schemas.microsoft.com/office/drawing/2014/main" id="{98046AB8-4D87-DF30-B952-A8B87CCEAB70}"/>
              </a:ext>
            </a:extLst>
          </p:cNvPr>
          <p:cNvGrpSpPr/>
          <p:nvPr/>
        </p:nvGrpSpPr>
        <p:grpSpPr>
          <a:xfrm>
            <a:off x="1687096" y="2416535"/>
            <a:ext cx="678143" cy="678143"/>
            <a:chOff x="3129305" y="1768771"/>
            <a:chExt cx="678143" cy="678143"/>
          </a:xfrm>
          <a:solidFill>
            <a:schemeClr val="accent4"/>
          </a:solidFill>
        </p:grpSpPr>
        <p:sp>
          <p:nvSpPr>
            <p:cNvPr id="111" name="Elipse 110">
              <a:extLst>
                <a:ext uri="{FF2B5EF4-FFF2-40B4-BE49-F238E27FC236}">
                  <a16:creationId xmlns:a16="http://schemas.microsoft.com/office/drawing/2014/main" id="{1FEEE026-F574-F139-AF79-244BC5E64499}"/>
                </a:ext>
              </a:extLst>
            </p:cNvPr>
            <p:cNvSpPr/>
            <p:nvPr/>
          </p:nvSpPr>
          <p:spPr>
            <a:xfrm>
              <a:off x="3129305" y="1768771"/>
              <a:ext cx="678143" cy="678143"/>
            </a:xfrm>
            <a:prstGeom prst="ellipse">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bg1"/>
                </a:solidFill>
              </a:endParaRPr>
            </a:p>
          </p:txBody>
        </p:sp>
        <p:sp>
          <p:nvSpPr>
            <p:cNvPr id="112" name="Google Shape;476;p17">
              <a:extLst>
                <a:ext uri="{FF2B5EF4-FFF2-40B4-BE49-F238E27FC236}">
                  <a16:creationId xmlns:a16="http://schemas.microsoft.com/office/drawing/2014/main" id="{54704278-F4BE-EFC4-377A-278B9F1557EC}"/>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2</a:t>
              </a:r>
              <a:endParaRPr sz="2800" dirty="0">
                <a:solidFill>
                  <a:schemeClr val="bg1"/>
                </a:solidFill>
                <a:effectLst>
                  <a:outerShdw blurRad="38100" dist="38100" dir="2700000" algn="tl">
                    <a:srgbClr val="000000">
                      <a:alpha val="43137"/>
                    </a:srgbClr>
                  </a:outerShdw>
                </a:effectLst>
              </a:endParaRPr>
            </a:p>
          </p:txBody>
        </p:sp>
      </p:grpSp>
      <p:grpSp>
        <p:nvGrpSpPr>
          <p:cNvPr id="113" name="Grupo 112">
            <a:extLst>
              <a:ext uri="{FF2B5EF4-FFF2-40B4-BE49-F238E27FC236}">
                <a16:creationId xmlns:a16="http://schemas.microsoft.com/office/drawing/2014/main" id="{A68D6FAE-B3BA-028B-D6D0-74CC70548897}"/>
              </a:ext>
            </a:extLst>
          </p:cNvPr>
          <p:cNvGrpSpPr/>
          <p:nvPr/>
        </p:nvGrpSpPr>
        <p:grpSpPr>
          <a:xfrm>
            <a:off x="1687096" y="3176508"/>
            <a:ext cx="678143" cy="678143"/>
            <a:chOff x="3129305" y="1768771"/>
            <a:chExt cx="678143" cy="678143"/>
          </a:xfrm>
          <a:solidFill>
            <a:schemeClr val="accent2">
              <a:lumMod val="20000"/>
              <a:lumOff val="80000"/>
            </a:schemeClr>
          </a:solidFill>
        </p:grpSpPr>
        <p:sp>
          <p:nvSpPr>
            <p:cNvPr id="114" name="Elipse 113">
              <a:extLst>
                <a:ext uri="{FF2B5EF4-FFF2-40B4-BE49-F238E27FC236}">
                  <a16:creationId xmlns:a16="http://schemas.microsoft.com/office/drawing/2014/main" id="{90F4FB9E-2E90-2EE4-1640-473696E25795}"/>
                </a:ext>
              </a:extLst>
            </p:cNvPr>
            <p:cNvSpPr/>
            <p:nvPr/>
          </p:nvSpPr>
          <p:spPr>
            <a:xfrm>
              <a:off x="3129305" y="1768771"/>
              <a:ext cx="678143" cy="678143"/>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bg1"/>
                </a:solidFill>
              </a:endParaRPr>
            </a:p>
          </p:txBody>
        </p:sp>
        <p:sp>
          <p:nvSpPr>
            <p:cNvPr id="115" name="Google Shape;476;p17">
              <a:extLst>
                <a:ext uri="{FF2B5EF4-FFF2-40B4-BE49-F238E27FC236}">
                  <a16:creationId xmlns:a16="http://schemas.microsoft.com/office/drawing/2014/main" id="{3D1D419E-5B5F-633B-AC9D-AB6D13B9F568}"/>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3</a:t>
              </a:r>
              <a:endParaRPr sz="2800" dirty="0">
                <a:solidFill>
                  <a:schemeClr val="bg1"/>
                </a:solidFill>
                <a:effectLst>
                  <a:outerShdw blurRad="38100" dist="38100" dir="2700000" algn="tl">
                    <a:srgbClr val="000000">
                      <a:alpha val="43137"/>
                    </a:srgbClr>
                  </a:outerShdw>
                </a:effectLst>
              </a:endParaRPr>
            </a:p>
          </p:txBody>
        </p:sp>
      </p:grpSp>
      <p:grpSp>
        <p:nvGrpSpPr>
          <p:cNvPr id="116" name="Grupo 115">
            <a:extLst>
              <a:ext uri="{FF2B5EF4-FFF2-40B4-BE49-F238E27FC236}">
                <a16:creationId xmlns:a16="http://schemas.microsoft.com/office/drawing/2014/main" id="{1DC5BD8B-43BD-FEF0-BE75-33528B58EC5F}"/>
              </a:ext>
            </a:extLst>
          </p:cNvPr>
          <p:cNvGrpSpPr/>
          <p:nvPr/>
        </p:nvGrpSpPr>
        <p:grpSpPr>
          <a:xfrm>
            <a:off x="1687096" y="3936481"/>
            <a:ext cx="678143" cy="678143"/>
            <a:chOff x="3129305" y="1768771"/>
            <a:chExt cx="678143" cy="678143"/>
          </a:xfrm>
          <a:solidFill>
            <a:srgbClr val="C49E41"/>
          </a:solidFill>
        </p:grpSpPr>
        <p:sp>
          <p:nvSpPr>
            <p:cNvPr id="117" name="Elipse 116">
              <a:extLst>
                <a:ext uri="{FF2B5EF4-FFF2-40B4-BE49-F238E27FC236}">
                  <a16:creationId xmlns:a16="http://schemas.microsoft.com/office/drawing/2014/main" id="{33280932-8210-4CBA-86D4-2434B521B308}"/>
                </a:ext>
              </a:extLst>
            </p:cNvPr>
            <p:cNvSpPr/>
            <p:nvPr/>
          </p:nvSpPr>
          <p:spPr>
            <a:xfrm>
              <a:off x="3129305" y="1768771"/>
              <a:ext cx="678143" cy="678143"/>
            </a:xfrm>
            <a:prstGeom prst="ellipse">
              <a:avLst/>
            </a:prstGeom>
            <a:grp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118" name="Google Shape;476;p17">
              <a:extLst>
                <a:ext uri="{FF2B5EF4-FFF2-40B4-BE49-F238E27FC236}">
                  <a16:creationId xmlns:a16="http://schemas.microsoft.com/office/drawing/2014/main" id="{5286FFBE-760D-A415-B75D-4DDD4603CFE4}"/>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4</a:t>
              </a:r>
              <a:endParaRPr sz="2800" dirty="0">
                <a:solidFill>
                  <a:schemeClr val="bg1"/>
                </a:solidFill>
                <a:effectLst>
                  <a:outerShdw blurRad="38100" dist="38100" dir="2700000" algn="tl">
                    <a:srgbClr val="000000">
                      <a:alpha val="43137"/>
                    </a:srgbClr>
                  </a:outerShdw>
                </a:effectLst>
              </a:endParaRPr>
            </a:p>
          </p:txBody>
        </p:sp>
      </p:grpSp>
      <p:grpSp>
        <p:nvGrpSpPr>
          <p:cNvPr id="119" name="Grupo 118">
            <a:extLst>
              <a:ext uri="{FF2B5EF4-FFF2-40B4-BE49-F238E27FC236}">
                <a16:creationId xmlns:a16="http://schemas.microsoft.com/office/drawing/2014/main" id="{8E1D6196-2B72-6524-06F2-09695A91465A}"/>
              </a:ext>
            </a:extLst>
          </p:cNvPr>
          <p:cNvGrpSpPr/>
          <p:nvPr/>
        </p:nvGrpSpPr>
        <p:grpSpPr>
          <a:xfrm>
            <a:off x="1687096" y="4691932"/>
            <a:ext cx="678143" cy="678143"/>
            <a:chOff x="3129305" y="1768771"/>
            <a:chExt cx="678143" cy="678143"/>
          </a:xfrm>
          <a:solidFill>
            <a:schemeClr val="accent4"/>
          </a:solidFill>
        </p:grpSpPr>
        <p:sp>
          <p:nvSpPr>
            <p:cNvPr id="120" name="Elipse 119">
              <a:extLst>
                <a:ext uri="{FF2B5EF4-FFF2-40B4-BE49-F238E27FC236}">
                  <a16:creationId xmlns:a16="http://schemas.microsoft.com/office/drawing/2014/main" id="{41D7DF2B-9CD7-CD5E-8D22-04D1E7D32015}"/>
                </a:ext>
              </a:extLst>
            </p:cNvPr>
            <p:cNvSpPr/>
            <p:nvPr/>
          </p:nvSpPr>
          <p:spPr>
            <a:xfrm>
              <a:off x="3129305" y="1768771"/>
              <a:ext cx="678143" cy="678143"/>
            </a:xfrm>
            <a:prstGeom prst="ellipse">
              <a:avLst/>
            </a:prstGeom>
            <a:grp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bg1"/>
                </a:solidFill>
              </a:endParaRPr>
            </a:p>
          </p:txBody>
        </p:sp>
        <p:sp>
          <p:nvSpPr>
            <p:cNvPr id="121" name="Google Shape;476;p17">
              <a:extLst>
                <a:ext uri="{FF2B5EF4-FFF2-40B4-BE49-F238E27FC236}">
                  <a16:creationId xmlns:a16="http://schemas.microsoft.com/office/drawing/2014/main" id="{A9CBEC2A-7DBF-3991-4DC7-12A7CD54942B}"/>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5</a:t>
              </a:r>
              <a:endParaRPr sz="2800" dirty="0">
                <a:solidFill>
                  <a:schemeClr val="bg1"/>
                </a:solidFill>
                <a:effectLst>
                  <a:outerShdw blurRad="38100" dist="38100" dir="2700000" algn="tl">
                    <a:srgbClr val="000000">
                      <a:alpha val="43137"/>
                    </a:srgbClr>
                  </a:outerShdw>
                </a:effectLst>
              </a:endParaRPr>
            </a:p>
          </p:txBody>
        </p:sp>
      </p:grpSp>
      <p:grpSp>
        <p:nvGrpSpPr>
          <p:cNvPr id="122" name="Grupo 121">
            <a:extLst>
              <a:ext uri="{FF2B5EF4-FFF2-40B4-BE49-F238E27FC236}">
                <a16:creationId xmlns:a16="http://schemas.microsoft.com/office/drawing/2014/main" id="{1B6DD112-7CA6-A29D-71C6-00D87FB4B7F7}"/>
              </a:ext>
            </a:extLst>
          </p:cNvPr>
          <p:cNvGrpSpPr/>
          <p:nvPr/>
        </p:nvGrpSpPr>
        <p:grpSpPr>
          <a:xfrm>
            <a:off x="1687096" y="5451905"/>
            <a:ext cx="678143" cy="678143"/>
            <a:chOff x="3129305" y="1768771"/>
            <a:chExt cx="678143" cy="678143"/>
          </a:xfrm>
          <a:solidFill>
            <a:schemeClr val="accent2">
              <a:lumMod val="20000"/>
              <a:lumOff val="80000"/>
            </a:schemeClr>
          </a:solidFill>
        </p:grpSpPr>
        <p:sp>
          <p:nvSpPr>
            <p:cNvPr id="123" name="Elipse 122">
              <a:extLst>
                <a:ext uri="{FF2B5EF4-FFF2-40B4-BE49-F238E27FC236}">
                  <a16:creationId xmlns:a16="http://schemas.microsoft.com/office/drawing/2014/main" id="{F09EA120-C36D-F1E3-337C-02E730247CE7}"/>
                </a:ext>
              </a:extLst>
            </p:cNvPr>
            <p:cNvSpPr/>
            <p:nvPr/>
          </p:nvSpPr>
          <p:spPr>
            <a:xfrm>
              <a:off x="3129305" y="1768771"/>
              <a:ext cx="678143" cy="678143"/>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bg1"/>
                </a:solidFill>
              </a:endParaRPr>
            </a:p>
          </p:txBody>
        </p:sp>
        <p:sp>
          <p:nvSpPr>
            <p:cNvPr id="124" name="Google Shape;476;p17">
              <a:extLst>
                <a:ext uri="{FF2B5EF4-FFF2-40B4-BE49-F238E27FC236}">
                  <a16:creationId xmlns:a16="http://schemas.microsoft.com/office/drawing/2014/main" id="{7C9C6709-7228-7A89-B658-E2FCA437EECA}"/>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6</a:t>
              </a:r>
              <a:endParaRPr sz="2800" dirty="0">
                <a:solidFill>
                  <a:schemeClr val="bg1"/>
                </a:solidFill>
                <a:effectLst>
                  <a:outerShdw blurRad="38100" dist="38100" dir="2700000" algn="tl">
                    <a:srgbClr val="000000">
                      <a:alpha val="43137"/>
                    </a:srgbClr>
                  </a:outerShdw>
                </a:effectLst>
              </a:endParaRPr>
            </a:p>
          </p:txBody>
        </p:sp>
      </p:grpSp>
      <p:sp>
        <p:nvSpPr>
          <p:cNvPr id="125" name="Rectángulo 124">
            <a:extLst>
              <a:ext uri="{FF2B5EF4-FFF2-40B4-BE49-F238E27FC236}">
                <a16:creationId xmlns:a16="http://schemas.microsoft.com/office/drawing/2014/main" id="{42EA0385-9759-90D9-D20A-4BA0CC66AB81}"/>
              </a:ext>
            </a:extLst>
          </p:cNvPr>
          <p:cNvSpPr/>
          <p:nvPr/>
        </p:nvSpPr>
        <p:spPr>
          <a:xfrm>
            <a:off x="4253285" y="1119914"/>
            <a:ext cx="2021914"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sz="1000"/>
          </a:p>
        </p:txBody>
      </p:sp>
      <p:sp>
        <p:nvSpPr>
          <p:cNvPr id="126" name="Rectángulo 125">
            <a:extLst>
              <a:ext uri="{FF2B5EF4-FFF2-40B4-BE49-F238E27FC236}">
                <a16:creationId xmlns:a16="http://schemas.microsoft.com/office/drawing/2014/main" id="{3D90CF82-04CC-C3F6-BD59-23FBFF5C3879}"/>
              </a:ext>
            </a:extLst>
          </p:cNvPr>
          <p:cNvSpPr/>
          <p:nvPr/>
        </p:nvSpPr>
        <p:spPr>
          <a:xfrm>
            <a:off x="6303201" y="1119694"/>
            <a:ext cx="2021914"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sz="1000"/>
          </a:p>
        </p:txBody>
      </p:sp>
      <p:sp>
        <p:nvSpPr>
          <p:cNvPr id="127" name="Rectángulo 126">
            <a:extLst>
              <a:ext uri="{FF2B5EF4-FFF2-40B4-BE49-F238E27FC236}">
                <a16:creationId xmlns:a16="http://schemas.microsoft.com/office/drawing/2014/main" id="{37889E5B-4160-9963-A34F-23AD68D5665A}"/>
              </a:ext>
            </a:extLst>
          </p:cNvPr>
          <p:cNvSpPr/>
          <p:nvPr/>
        </p:nvSpPr>
        <p:spPr>
          <a:xfrm>
            <a:off x="8332571" y="1125758"/>
            <a:ext cx="2058628"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sz="1000"/>
          </a:p>
        </p:txBody>
      </p:sp>
      <p:grpSp>
        <p:nvGrpSpPr>
          <p:cNvPr id="128" name="Grupo 127">
            <a:extLst>
              <a:ext uri="{FF2B5EF4-FFF2-40B4-BE49-F238E27FC236}">
                <a16:creationId xmlns:a16="http://schemas.microsoft.com/office/drawing/2014/main" id="{3DDCA79D-9486-BC81-DA1C-53445944CDEE}"/>
              </a:ext>
            </a:extLst>
          </p:cNvPr>
          <p:cNvGrpSpPr/>
          <p:nvPr/>
        </p:nvGrpSpPr>
        <p:grpSpPr>
          <a:xfrm>
            <a:off x="1687096" y="1661084"/>
            <a:ext cx="678143" cy="678143"/>
            <a:chOff x="3129305" y="1768771"/>
            <a:chExt cx="678143" cy="678143"/>
          </a:xfrm>
          <a:solidFill>
            <a:srgbClr val="C49E41"/>
          </a:solidFill>
        </p:grpSpPr>
        <p:sp>
          <p:nvSpPr>
            <p:cNvPr id="129" name="Elipse 128">
              <a:extLst>
                <a:ext uri="{FF2B5EF4-FFF2-40B4-BE49-F238E27FC236}">
                  <a16:creationId xmlns:a16="http://schemas.microsoft.com/office/drawing/2014/main" id="{F0112014-50E9-D28E-2330-D9034AF5D88A}"/>
                </a:ext>
              </a:extLst>
            </p:cNvPr>
            <p:cNvSpPr/>
            <p:nvPr/>
          </p:nvSpPr>
          <p:spPr>
            <a:xfrm>
              <a:off x="3129305" y="1768771"/>
              <a:ext cx="678143" cy="678143"/>
            </a:xfrm>
            <a:prstGeom prst="ellipse">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bg1"/>
                </a:solidFill>
              </a:endParaRPr>
            </a:p>
          </p:txBody>
        </p:sp>
        <p:sp>
          <p:nvSpPr>
            <p:cNvPr id="130" name="Google Shape;476;p17">
              <a:extLst>
                <a:ext uri="{FF2B5EF4-FFF2-40B4-BE49-F238E27FC236}">
                  <a16:creationId xmlns:a16="http://schemas.microsoft.com/office/drawing/2014/main" id="{5D555677-4480-0D08-5C8F-E6D0AE3C39AA}"/>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1</a:t>
              </a:r>
              <a:endParaRPr sz="2800" dirty="0">
                <a:solidFill>
                  <a:schemeClr val="bg1"/>
                </a:solidFill>
                <a:effectLst>
                  <a:outerShdw blurRad="38100" dist="38100" dir="2700000" algn="tl">
                    <a:srgbClr val="000000">
                      <a:alpha val="43137"/>
                    </a:srgbClr>
                  </a:outerShdw>
                </a:effectLst>
              </a:endParaRPr>
            </a:p>
          </p:txBody>
        </p:sp>
      </p:grpSp>
      <p:sp>
        <p:nvSpPr>
          <p:cNvPr id="131" name="TextBox 2">
            <a:extLst>
              <a:ext uri="{FF2B5EF4-FFF2-40B4-BE49-F238E27FC236}">
                <a16:creationId xmlns:a16="http://schemas.microsoft.com/office/drawing/2014/main" id="{E263B309-5A84-282A-4E2C-C898C2A09857}"/>
              </a:ext>
            </a:extLst>
          </p:cNvPr>
          <p:cNvSpPr txBox="1"/>
          <p:nvPr/>
        </p:nvSpPr>
        <p:spPr>
          <a:xfrm>
            <a:off x="4355056" y="1316803"/>
            <a:ext cx="1707269" cy="246221"/>
          </a:xfrm>
          <a:prstGeom prst="rect">
            <a:avLst/>
          </a:prstGeom>
          <a:noFill/>
        </p:spPr>
        <p:txBody>
          <a:bodyPr wrap="square" rtlCol="0" anchor="ctr" anchorCtr="0">
            <a:spAutoFit/>
          </a:bodyPr>
          <a:lstStyle/>
          <a:p>
            <a:pPr algn="ctr"/>
            <a:r>
              <a:rPr lang="en-US" sz="1000" b="1" spc="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SABERES</a:t>
            </a:r>
          </a:p>
        </p:txBody>
      </p:sp>
      <p:sp>
        <p:nvSpPr>
          <p:cNvPr id="132" name="TextBox 2">
            <a:extLst>
              <a:ext uri="{FF2B5EF4-FFF2-40B4-BE49-F238E27FC236}">
                <a16:creationId xmlns:a16="http://schemas.microsoft.com/office/drawing/2014/main" id="{FCFA1978-4E0B-C686-86FA-A858588C5F61}"/>
              </a:ext>
            </a:extLst>
          </p:cNvPr>
          <p:cNvSpPr txBox="1"/>
          <p:nvPr/>
        </p:nvSpPr>
        <p:spPr>
          <a:xfrm>
            <a:off x="6458053" y="1324504"/>
            <a:ext cx="1707269" cy="246221"/>
          </a:xfrm>
          <a:prstGeom prst="rect">
            <a:avLst/>
          </a:prstGeom>
          <a:noFill/>
        </p:spPr>
        <p:txBody>
          <a:bodyPr wrap="square" rtlCol="0" anchor="ctr" anchorCtr="0">
            <a:spAutoFit/>
          </a:bodyPr>
          <a:lstStyle/>
          <a:p>
            <a:pPr algn="ctr"/>
            <a:r>
              <a:rPr lang="en-US" sz="1000" b="1" spc="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SABER HACER</a:t>
            </a:r>
          </a:p>
        </p:txBody>
      </p:sp>
      <p:sp>
        <p:nvSpPr>
          <p:cNvPr id="133" name="TextBox 2">
            <a:extLst>
              <a:ext uri="{FF2B5EF4-FFF2-40B4-BE49-F238E27FC236}">
                <a16:creationId xmlns:a16="http://schemas.microsoft.com/office/drawing/2014/main" id="{82C914FA-69EC-A75F-2801-566A082EEE67}"/>
              </a:ext>
            </a:extLst>
          </p:cNvPr>
          <p:cNvSpPr txBox="1"/>
          <p:nvPr/>
        </p:nvSpPr>
        <p:spPr>
          <a:xfrm>
            <a:off x="8508250" y="1289603"/>
            <a:ext cx="1707269" cy="246221"/>
          </a:xfrm>
          <a:prstGeom prst="rect">
            <a:avLst/>
          </a:prstGeom>
          <a:noFill/>
        </p:spPr>
        <p:txBody>
          <a:bodyPr wrap="square" rtlCol="0" anchor="ctr" anchorCtr="0">
            <a:spAutoFit/>
          </a:bodyPr>
          <a:lstStyle/>
          <a:p>
            <a:pPr algn="ctr"/>
            <a:r>
              <a:rPr lang="en-US" sz="1000" b="1" spc="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SABER SER</a:t>
            </a:r>
          </a:p>
        </p:txBody>
      </p:sp>
      <p:sp>
        <p:nvSpPr>
          <p:cNvPr id="134" name="Subtitle 2">
            <a:extLst>
              <a:ext uri="{FF2B5EF4-FFF2-40B4-BE49-F238E27FC236}">
                <a16:creationId xmlns:a16="http://schemas.microsoft.com/office/drawing/2014/main" id="{AD1F46C2-00C2-5B9C-CBA2-81C598553DF0}"/>
              </a:ext>
            </a:extLst>
          </p:cNvPr>
          <p:cNvSpPr txBox="1">
            <a:spLocks/>
          </p:cNvSpPr>
          <p:nvPr/>
        </p:nvSpPr>
        <p:spPr>
          <a:xfrm>
            <a:off x="4294093" y="1812954"/>
            <a:ext cx="1942605" cy="39703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9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Reparación a las víctimas </a:t>
            </a:r>
          </a:p>
          <a:p>
            <a:pPr algn="l">
              <a:lnSpc>
                <a:spcPct val="100000"/>
              </a:lnSpc>
            </a:pPr>
            <a:r>
              <a:rPr lang="es-ES" sz="9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Construcción de Paz</a:t>
            </a:r>
          </a:p>
        </p:txBody>
      </p:sp>
      <p:sp>
        <p:nvSpPr>
          <p:cNvPr id="135" name="Subtitle 2">
            <a:extLst>
              <a:ext uri="{FF2B5EF4-FFF2-40B4-BE49-F238E27FC236}">
                <a16:creationId xmlns:a16="http://schemas.microsoft.com/office/drawing/2014/main" id="{94116E15-4FBD-03BC-7123-EA8F18501D92}"/>
              </a:ext>
            </a:extLst>
          </p:cNvPr>
          <p:cNvSpPr txBox="1">
            <a:spLocks/>
          </p:cNvSpPr>
          <p:nvPr/>
        </p:nvSpPr>
        <p:spPr>
          <a:xfrm>
            <a:off x="6303594" y="1756518"/>
            <a:ext cx="1989585" cy="53553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9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Desigualdad y la Exclusión Social</a:t>
            </a:r>
          </a:p>
          <a:p>
            <a:pPr algn="l">
              <a:lnSpc>
                <a:spcPct val="100000"/>
              </a:lnSpc>
            </a:pPr>
            <a:r>
              <a:rPr lang="es-ES" sz="9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Lenguaje concordante y no discriminación </a:t>
            </a:r>
          </a:p>
        </p:txBody>
      </p:sp>
      <p:sp>
        <p:nvSpPr>
          <p:cNvPr id="136" name="Subtitle 2">
            <a:extLst>
              <a:ext uri="{FF2B5EF4-FFF2-40B4-BE49-F238E27FC236}">
                <a16:creationId xmlns:a16="http://schemas.microsoft.com/office/drawing/2014/main" id="{D4B331D7-AE1F-62C6-6403-F7BAD23200D3}"/>
              </a:ext>
            </a:extLst>
          </p:cNvPr>
          <p:cNvSpPr txBox="1">
            <a:spLocks/>
          </p:cNvSpPr>
          <p:nvPr/>
        </p:nvSpPr>
        <p:spPr>
          <a:xfrm>
            <a:off x="8461963" y="1837858"/>
            <a:ext cx="1935520"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Resolución /mitigación de conflictos</a:t>
            </a:r>
          </a:p>
        </p:txBody>
      </p:sp>
      <p:sp>
        <p:nvSpPr>
          <p:cNvPr id="137" name="Subtitle 2">
            <a:extLst>
              <a:ext uri="{FF2B5EF4-FFF2-40B4-BE49-F238E27FC236}">
                <a16:creationId xmlns:a16="http://schemas.microsoft.com/office/drawing/2014/main" id="{CA3950F8-FA2A-DF01-37B6-5184F9B2E2F7}"/>
              </a:ext>
            </a:extLst>
          </p:cNvPr>
          <p:cNvSpPr txBox="1">
            <a:spLocks/>
          </p:cNvSpPr>
          <p:nvPr/>
        </p:nvSpPr>
        <p:spPr>
          <a:xfrm>
            <a:off x="2497888" y="1706033"/>
            <a:ext cx="1641672" cy="60016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100" b="1"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Eje 1 Paz Total , Memoria y Derechos Humanos </a:t>
            </a:r>
          </a:p>
        </p:txBody>
      </p:sp>
      <p:sp>
        <p:nvSpPr>
          <p:cNvPr id="138" name="Subtitle 2">
            <a:extLst>
              <a:ext uri="{FF2B5EF4-FFF2-40B4-BE49-F238E27FC236}">
                <a16:creationId xmlns:a16="http://schemas.microsoft.com/office/drawing/2014/main" id="{04BD38B3-C1ED-B0AC-B5F5-49C59C76BF98}"/>
              </a:ext>
            </a:extLst>
          </p:cNvPr>
          <p:cNvSpPr txBox="1">
            <a:spLocks/>
          </p:cNvSpPr>
          <p:nvPr/>
        </p:nvSpPr>
        <p:spPr>
          <a:xfrm>
            <a:off x="2446039" y="2564881"/>
            <a:ext cx="1670907"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b="1"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Eje 2 Territorio, Vida y Ambiente</a:t>
            </a:r>
          </a:p>
        </p:txBody>
      </p:sp>
      <p:sp>
        <p:nvSpPr>
          <p:cNvPr id="139" name="Subtitle 2">
            <a:extLst>
              <a:ext uri="{FF2B5EF4-FFF2-40B4-BE49-F238E27FC236}">
                <a16:creationId xmlns:a16="http://schemas.microsoft.com/office/drawing/2014/main" id="{FD8D440D-B7FD-030E-30F4-1130288CADC1}"/>
              </a:ext>
            </a:extLst>
          </p:cNvPr>
          <p:cNvSpPr txBox="1">
            <a:spLocks/>
          </p:cNvSpPr>
          <p:nvPr/>
        </p:nvSpPr>
        <p:spPr>
          <a:xfrm>
            <a:off x="6291086" y="2472549"/>
            <a:ext cx="2009155" cy="58477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Mejoramiento de la comunicación</a:t>
            </a:r>
          </a:p>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Cambio Climático</a:t>
            </a:r>
          </a:p>
        </p:txBody>
      </p:sp>
      <p:sp>
        <p:nvSpPr>
          <p:cNvPr id="140" name="Subtitle 2">
            <a:extLst>
              <a:ext uri="{FF2B5EF4-FFF2-40B4-BE49-F238E27FC236}">
                <a16:creationId xmlns:a16="http://schemas.microsoft.com/office/drawing/2014/main" id="{429919A7-56BF-7F0D-2D29-CD330925A82E}"/>
              </a:ext>
            </a:extLst>
          </p:cNvPr>
          <p:cNvSpPr txBox="1">
            <a:spLocks/>
          </p:cNvSpPr>
          <p:nvPr/>
        </p:nvSpPr>
        <p:spPr>
          <a:xfrm>
            <a:off x="8330143" y="2472548"/>
            <a:ext cx="2174140" cy="58477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Lenguaje claro y comprensible</a:t>
            </a:r>
          </a:p>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-Comunicación asertiva y no violenta</a:t>
            </a:r>
          </a:p>
        </p:txBody>
      </p:sp>
      <p:sp>
        <p:nvSpPr>
          <p:cNvPr id="141" name="Subtitle 2">
            <a:extLst>
              <a:ext uri="{FF2B5EF4-FFF2-40B4-BE49-F238E27FC236}">
                <a16:creationId xmlns:a16="http://schemas.microsoft.com/office/drawing/2014/main" id="{C0019F90-0867-C8E9-0C49-92EDFF4A0F93}"/>
              </a:ext>
            </a:extLst>
          </p:cNvPr>
          <p:cNvSpPr txBox="1">
            <a:spLocks/>
          </p:cNvSpPr>
          <p:nvPr/>
        </p:nvSpPr>
        <p:spPr>
          <a:xfrm>
            <a:off x="2466377" y="3334120"/>
            <a:ext cx="1682504"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b="1"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Eje 3 Mujeres Inclusión y Diversidad</a:t>
            </a:r>
            <a:endPar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2" name="Subtitle 2">
            <a:extLst>
              <a:ext uri="{FF2B5EF4-FFF2-40B4-BE49-F238E27FC236}">
                <a16:creationId xmlns:a16="http://schemas.microsoft.com/office/drawing/2014/main" id="{42F469B3-6BE5-5077-82DC-032DAD2BD951}"/>
              </a:ext>
            </a:extLst>
          </p:cNvPr>
          <p:cNvSpPr txBox="1">
            <a:spLocks/>
          </p:cNvSpPr>
          <p:nvPr/>
        </p:nvSpPr>
        <p:spPr>
          <a:xfrm>
            <a:off x="4355056" y="3334120"/>
            <a:ext cx="1818372"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Violencias basadas en género  </a:t>
            </a:r>
          </a:p>
        </p:txBody>
      </p:sp>
      <p:sp>
        <p:nvSpPr>
          <p:cNvPr id="143" name="Subtitle 2">
            <a:extLst>
              <a:ext uri="{FF2B5EF4-FFF2-40B4-BE49-F238E27FC236}">
                <a16:creationId xmlns:a16="http://schemas.microsoft.com/office/drawing/2014/main" id="{5505D3F0-229E-AFB6-1E11-811AC39B278E}"/>
              </a:ext>
            </a:extLst>
          </p:cNvPr>
          <p:cNvSpPr txBox="1">
            <a:spLocks/>
          </p:cNvSpPr>
          <p:nvPr/>
        </p:nvSpPr>
        <p:spPr>
          <a:xfrm>
            <a:off x="6291086" y="3411065"/>
            <a:ext cx="2009155"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-Merito e inclusión y diversidad</a:t>
            </a:r>
          </a:p>
        </p:txBody>
      </p:sp>
      <p:sp>
        <p:nvSpPr>
          <p:cNvPr id="144" name="Subtitle 2">
            <a:extLst>
              <a:ext uri="{FF2B5EF4-FFF2-40B4-BE49-F238E27FC236}">
                <a16:creationId xmlns:a16="http://schemas.microsoft.com/office/drawing/2014/main" id="{24983CD9-927D-FB74-C5AD-AB8EDC32DC7B}"/>
              </a:ext>
            </a:extLst>
          </p:cNvPr>
          <p:cNvSpPr txBox="1">
            <a:spLocks/>
          </p:cNvSpPr>
          <p:nvPr/>
        </p:nvSpPr>
        <p:spPr>
          <a:xfrm>
            <a:off x="8379615" y="3466976"/>
            <a:ext cx="2124667"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Respeto por la diversidad</a:t>
            </a:r>
          </a:p>
        </p:txBody>
      </p:sp>
      <p:sp>
        <p:nvSpPr>
          <p:cNvPr id="145" name="Subtitle 2">
            <a:extLst>
              <a:ext uri="{FF2B5EF4-FFF2-40B4-BE49-F238E27FC236}">
                <a16:creationId xmlns:a16="http://schemas.microsoft.com/office/drawing/2014/main" id="{F6E50359-AAEA-C15F-C99F-A8622BA1238B}"/>
              </a:ext>
            </a:extLst>
          </p:cNvPr>
          <p:cNvSpPr txBox="1">
            <a:spLocks/>
          </p:cNvSpPr>
          <p:nvPr/>
        </p:nvSpPr>
        <p:spPr>
          <a:xfrm>
            <a:off x="2466377" y="4008036"/>
            <a:ext cx="1650570" cy="58477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b="1"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Eje 4 Transformación Digital y Cibercultura </a:t>
            </a:r>
          </a:p>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146" name="Subtitle 2">
            <a:extLst>
              <a:ext uri="{FF2B5EF4-FFF2-40B4-BE49-F238E27FC236}">
                <a16:creationId xmlns:a16="http://schemas.microsoft.com/office/drawing/2014/main" id="{E839A012-4295-1A65-0A0A-445482CFA645}"/>
              </a:ext>
            </a:extLst>
          </p:cNvPr>
          <p:cNvSpPr txBox="1">
            <a:spLocks/>
          </p:cNvSpPr>
          <p:nvPr/>
        </p:nvSpPr>
        <p:spPr>
          <a:xfrm>
            <a:off x="4355056" y="4008036"/>
            <a:ext cx="1729344" cy="58477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Big Data</a:t>
            </a:r>
          </a:p>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Cuarta revolución industrial</a:t>
            </a:r>
          </a:p>
        </p:txBody>
      </p:sp>
      <p:sp>
        <p:nvSpPr>
          <p:cNvPr id="147" name="Subtitle 2">
            <a:extLst>
              <a:ext uri="{FF2B5EF4-FFF2-40B4-BE49-F238E27FC236}">
                <a16:creationId xmlns:a16="http://schemas.microsoft.com/office/drawing/2014/main" id="{75C87AF3-58C2-929D-9E37-34423CFBA20C}"/>
              </a:ext>
            </a:extLst>
          </p:cNvPr>
          <p:cNvSpPr txBox="1">
            <a:spLocks/>
          </p:cNvSpPr>
          <p:nvPr/>
        </p:nvSpPr>
        <p:spPr>
          <a:xfrm>
            <a:off x="6291086" y="4177313"/>
            <a:ext cx="2009155"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Seguridad Digital </a:t>
            </a:r>
          </a:p>
        </p:txBody>
      </p:sp>
      <p:sp>
        <p:nvSpPr>
          <p:cNvPr id="148" name="Subtitle 2">
            <a:extLst>
              <a:ext uri="{FF2B5EF4-FFF2-40B4-BE49-F238E27FC236}">
                <a16:creationId xmlns:a16="http://schemas.microsoft.com/office/drawing/2014/main" id="{01946927-5197-B4FD-444A-0F7464593C4C}"/>
              </a:ext>
            </a:extLst>
          </p:cNvPr>
          <p:cNvSpPr txBox="1">
            <a:spLocks/>
          </p:cNvSpPr>
          <p:nvPr/>
        </p:nvSpPr>
        <p:spPr>
          <a:xfrm>
            <a:off x="8330143" y="4084980"/>
            <a:ext cx="2174140"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Excel básico</a:t>
            </a:r>
          </a:p>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-Excel avanzado</a:t>
            </a:r>
          </a:p>
        </p:txBody>
      </p:sp>
      <p:sp>
        <p:nvSpPr>
          <p:cNvPr id="149" name="Subtitle 2">
            <a:extLst>
              <a:ext uri="{FF2B5EF4-FFF2-40B4-BE49-F238E27FC236}">
                <a16:creationId xmlns:a16="http://schemas.microsoft.com/office/drawing/2014/main" id="{DF8B8986-26F9-3514-5C85-CFA6F22404E8}"/>
              </a:ext>
            </a:extLst>
          </p:cNvPr>
          <p:cNvSpPr txBox="1">
            <a:spLocks/>
          </p:cNvSpPr>
          <p:nvPr/>
        </p:nvSpPr>
        <p:spPr>
          <a:xfrm>
            <a:off x="2466377" y="4841022"/>
            <a:ext cx="1650570"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b="1"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Eje 5 Probidad, Ética e Identidad de lo Público </a:t>
            </a:r>
            <a:endPar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0" name="Subtitle 2">
            <a:extLst>
              <a:ext uri="{FF2B5EF4-FFF2-40B4-BE49-F238E27FC236}">
                <a16:creationId xmlns:a16="http://schemas.microsoft.com/office/drawing/2014/main" id="{4A71AEEE-9A8D-06A0-FEEE-43EB84F44BEA}"/>
              </a:ext>
            </a:extLst>
          </p:cNvPr>
          <p:cNvSpPr txBox="1">
            <a:spLocks/>
          </p:cNvSpPr>
          <p:nvPr/>
        </p:nvSpPr>
        <p:spPr>
          <a:xfrm>
            <a:off x="4327031" y="4841022"/>
            <a:ext cx="1846397"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-Código de Integridad – Valores del Servicio Público</a:t>
            </a:r>
          </a:p>
        </p:txBody>
      </p:sp>
      <p:sp>
        <p:nvSpPr>
          <p:cNvPr id="151" name="Subtitle 2">
            <a:extLst>
              <a:ext uri="{FF2B5EF4-FFF2-40B4-BE49-F238E27FC236}">
                <a16:creationId xmlns:a16="http://schemas.microsoft.com/office/drawing/2014/main" id="{6AEDDE0E-3ADD-7E2F-5018-279FC8B42158}"/>
              </a:ext>
            </a:extLst>
          </p:cNvPr>
          <p:cNvSpPr txBox="1">
            <a:spLocks/>
          </p:cNvSpPr>
          <p:nvPr/>
        </p:nvSpPr>
        <p:spPr>
          <a:xfrm>
            <a:off x="6291086" y="4841022"/>
            <a:ext cx="2009155"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Impactos psicológicos y emocionales de la violencia</a:t>
            </a:r>
          </a:p>
        </p:txBody>
      </p:sp>
      <p:sp>
        <p:nvSpPr>
          <p:cNvPr id="152" name="Subtitle 2">
            <a:extLst>
              <a:ext uri="{FF2B5EF4-FFF2-40B4-BE49-F238E27FC236}">
                <a16:creationId xmlns:a16="http://schemas.microsoft.com/office/drawing/2014/main" id="{02D766E9-8580-CC5E-074A-726BE29AAEC6}"/>
              </a:ext>
            </a:extLst>
          </p:cNvPr>
          <p:cNvSpPr txBox="1">
            <a:spLocks/>
          </p:cNvSpPr>
          <p:nvPr/>
        </p:nvSpPr>
        <p:spPr>
          <a:xfrm>
            <a:off x="8330143" y="4917966"/>
            <a:ext cx="2174140"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Principios de la Función Pública </a:t>
            </a:r>
          </a:p>
        </p:txBody>
      </p:sp>
      <p:sp>
        <p:nvSpPr>
          <p:cNvPr id="153" name="Subtitle 2">
            <a:extLst>
              <a:ext uri="{FF2B5EF4-FFF2-40B4-BE49-F238E27FC236}">
                <a16:creationId xmlns:a16="http://schemas.microsoft.com/office/drawing/2014/main" id="{BC18B848-3E6E-6F7F-4BFB-9AFBD4C0E3E9}"/>
              </a:ext>
            </a:extLst>
          </p:cNvPr>
          <p:cNvSpPr txBox="1">
            <a:spLocks/>
          </p:cNvSpPr>
          <p:nvPr/>
        </p:nvSpPr>
        <p:spPr>
          <a:xfrm>
            <a:off x="2466377" y="5610261"/>
            <a:ext cx="1650570"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b="1"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Eje 6 Habilidades y Competencias</a:t>
            </a:r>
          </a:p>
        </p:txBody>
      </p:sp>
      <p:sp>
        <p:nvSpPr>
          <p:cNvPr id="154" name="Subtitle 2">
            <a:extLst>
              <a:ext uri="{FF2B5EF4-FFF2-40B4-BE49-F238E27FC236}">
                <a16:creationId xmlns:a16="http://schemas.microsoft.com/office/drawing/2014/main" id="{39BB386F-9CA5-B731-8C73-CFF329FFCF1C}"/>
              </a:ext>
            </a:extLst>
          </p:cNvPr>
          <p:cNvSpPr txBox="1">
            <a:spLocks/>
          </p:cNvSpPr>
          <p:nvPr/>
        </p:nvSpPr>
        <p:spPr>
          <a:xfrm>
            <a:off x="6291086" y="5594872"/>
            <a:ext cx="2009155"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Resiliencia y tolerancia</a:t>
            </a:r>
          </a:p>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Inteligencia emocional </a:t>
            </a:r>
          </a:p>
        </p:txBody>
      </p:sp>
      <p:sp>
        <p:nvSpPr>
          <p:cNvPr id="155" name="Subtitle 2">
            <a:extLst>
              <a:ext uri="{FF2B5EF4-FFF2-40B4-BE49-F238E27FC236}">
                <a16:creationId xmlns:a16="http://schemas.microsoft.com/office/drawing/2014/main" id="{F0D91959-6871-F2B3-A02D-DDA1FA0C166C}"/>
              </a:ext>
            </a:extLst>
          </p:cNvPr>
          <p:cNvSpPr txBox="1">
            <a:spLocks/>
          </p:cNvSpPr>
          <p:nvPr/>
        </p:nvSpPr>
        <p:spPr>
          <a:xfrm>
            <a:off x="8330143" y="5687205"/>
            <a:ext cx="2174140"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Trabajo en equipo</a:t>
            </a:r>
          </a:p>
        </p:txBody>
      </p:sp>
      <p:sp>
        <p:nvSpPr>
          <p:cNvPr id="156" name="Subtitle 2">
            <a:extLst>
              <a:ext uri="{FF2B5EF4-FFF2-40B4-BE49-F238E27FC236}">
                <a16:creationId xmlns:a16="http://schemas.microsoft.com/office/drawing/2014/main" id="{80086675-F13A-7FDC-A2B6-DDCDB71A1DE5}"/>
              </a:ext>
            </a:extLst>
          </p:cNvPr>
          <p:cNvSpPr txBox="1">
            <a:spLocks/>
          </p:cNvSpPr>
          <p:nvPr/>
        </p:nvSpPr>
        <p:spPr>
          <a:xfrm>
            <a:off x="4294093" y="2623672"/>
            <a:ext cx="1818372"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 Políticas Públicas en la gestión socio-territorial </a:t>
            </a:r>
          </a:p>
        </p:txBody>
      </p:sp>
      <p:sp>
        <p:nvSpPr>
          <p:cNvPr id="4" name="4 CuadroTexto">
            <a:extLst>
              <a:ext uri="{FF2B5EF4-FFF2-40B4-BE49-F238E27FC236}">
                <a16:creationId xmlns:a16="http://schemas.microsoft.com/office/drawing/2014/main" id="{AB203A35-9615-DD78-125A-4374C5D74581}"/>
              </a:ext>
            </a:extLst>
          </p:cNvPr>
          <p:cNvSpPr txBox="1"/>
          <p:nvPr/>
        </p:nvSpPr>
        <p:spPr>
          <a:xfrm>
            <a:off x="2930378" y="458508"/>
            <a:ext cx="6364173" cy="369332"/>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CO" b="1" dirty="0">
                <a:solidFill>
                  <a:schemeClr val="bg1"/>
                </a:solidFill>
              </a:rPr>
              <a:t>Actividades 2024</a:t>
            </a:r>
            <a:endParaRPr lang="es-CO" b="1" dirty="0">
              <a:solidFill>
                <a:schemeClr val="bg1"/>
              </a:solidFill>
              <a:latin typeface="Calibri (Cuerpo)"/>
            </a:endParaRPr>
          </a:p>
        </p:txBody>
      </p:sp>
    </p:spTree>
    <p:extLst>
      <p:ext uri="{BB962C8B-B14F-4D97-AF65-F5344CB8AC3E}">
        <p14:creationId xmlns:p14="http://schemas.microsoft.com/office/powerpoint/2010/main" val="3980510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 minagricultura.gov.co</a:t>
            </a:r>
          </a:p>
        </p:txBody>
      </p:sp>
      <p:sp>
        <p:nvSpPr>
          <p:cNvPr id="23" name="4 CuadroTexto">
            <a:extLst>
              <a:ext uri="{FF2B5EF4-FFF2-40B4-BE49-F238E27FC236}">
                <a16:creationId xmlns:a16="http://schemas.microsoft.com/office/drawing/2014/main" id="{3322F129-99BF-1645-B973-CECAAC8A4204}"/>
              </a:ext>
            </a:extLst>
          </p:cNvPr>
          <p:cNvSpPr txBox="1"/>
          <p:nvPr/>
        </p:nvSpPr>
        <p:spPr>
          <a:xfrm>
            <a:off x="2298320" y="257238"/>
            <a:ext cx="7025180" cy="646331"/>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b="1" dirty="0">
                <a:solidFill>
                  <a:schemeClr val="bg1"/>
                </a:solidFill>
              </a:rPr>
              <a:t>2.5. </a:t>
            </a:r>
            <a:r>
              <a:rPr lang="es-CO" sz="1800" b="1" dirty="0">
                <a:solidFill>
                  <a:schemeClr val="bg1"/>
                </a:solidFill>
                <a:effectLst/>
              </a:rPr>
              <a:t>Programa de Bienestar</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800" b="1" dirty="0">
                <a:solidFill>
                  <a:schemeClr val="bg1"/>
                </a:solidFill>
                <a:effectLst/>
              </a:rPr>
              <a:t> </a:t>
            </a:r>
            <a:endParaRPr lang="es-CO" b="1" dirty="0">
              <a:solidFill>
                <a:schemeClr val="bg1"/>
              </a:solidFill>
              <a:latin typeface="Calibri (Cuerpo)"/>
            </a:endParaRPr>
          </a:p>
        </p:txBody>
      </p:sp>
      <p:sp>
        <p:nvSpPr>
          <p:cNvPr id="24" name="5 Rectángulo">
            <a:extLst>
              <a:ext uri="{FF2B5EF4-FFF2-40B4-BE49-F238E27FC236}">
                <a16:creationId xmlns:a16="http://schemas.microsoft.com/office/drawing/2014/main" id="{F610E888-98C2-7BC8-5C0E-7773D078DCEE}"/>
              </a:ext>
            </a:extLst>
          </p:cNvPr>
          <p:cNvSpPr/>
          <p:nvPr/>
        </p:nvSpPr>
        <p:spPr>
          <a:xfrm>
            <a:off x="219818" y="1436259"/>
            <a:ext cx="4164613" cy="1726173"/>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buClr>
                <a:schemeClr val="accent3">
                  <a:lumMod val="75000"/>
                </a:schemeClr>
              </a:buClr>
            </a:pPr>
            <a:r>
              <a:rPr lang="es-CO" b="1" dirty="0">
                <a:solidFill>
                  <a:srgbClr val="C49E41"/>
                </a:solidFill>
                <a:latin typeface="Calibri (Cuerpo)"/>
              </a:rPr>
              <a:t>OBJETIVO</a:t>
            </a:r>
          </a:p>
          <a:p>
            <a:pPr algn="just">
              <a:buClr>
                <a:schemeClr val="accent3">
                  <a:lumMod val="75000"/>
                </a:schemeClr>
              </a:buClr>
            </a:pPr>
            <a:r>
              <a:rPr lang="es-ES" sz="1400" dirty="0">
                <a:solidFill>
                  <a:schemeClr val="tx1"/>
                </a:solidFill>
                <a:latin typeface="Calibri (Cuerpo)"/>
              </a:rPr>
              <a:t>Implementar un plan de actividades de bienestar que permitan generar condiciones para el mejoramiento de la calidad de vida de los servidores y sus familias, propendiendo a generar un óptimo clima laboral que genere motivación, contribuya a aumentar la productividad y crecimiento personal y profesional. </a:t>
            </a:r>
          </a:p>
        </p:txBody>
      </p:sp>
      <p:sp>
        <p:nvSpPr>
          <p:cNvPr id="25" name="18 Rectángulo">
            <a:extLst>
              <a:ext uri="{FF2B5EF4-FFF2-40B4-BE49-F238E27FC236}">
                <a16:creationId xmlns:a16="http://schemas.microsoft.com/office/drawing/2014/main" id="{FB870EB6-AB5F-0469-5356-F65E8E2FCD5A}"/>
              </a:ext>
            </a:extLst>
          </p:cNvPr>
          <p:cNvSpPr/>
          <p:nvPr/>
        </p:nvSpPr>
        <p:spPr>
          <a:xfrm>
            <a:off x="219816" y="5081579"/>
            <a:ext cx="3926861"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buClr>
                <a:schemeClr val="accent3">
                  <a:lumMod val="75000"/>
                </a:schemeClr>
              </a:buClr>
            </a:pPr>
            <a:endParaRPr lang="es-CO" sz="1400" b="1" dirty="0">
              <a:solidFill>
                <a:srgbClr val="C49E41"/>
              </a:solidFill>
              <a:latin typeface="Calibri (Cuerpo)"/>
            </a:endParaRPr>
          </a:p>
          <a:p>
            <a:pPr>
              <a:buClr>
                <a:schemeClr val="accent3">
                  <a:lumMod val="75000"/>
                </a:schemeClr>
              </a:buClr>
            </a:pPr>
            <a:r>
              <a:rPr lang="es-CO" sz="1400" b="1" dirty="0">
                <a:solidFill>
                  <a:srgbClr val="C49E41"/>
                </a:solidFill>
                <a:latin typeface="Calibri (Cuerpo)"/>
              </a:rPr>
              <a:t>HORIZONTE DE IMPLEMENTACIÓN: </a:t>
            </a:r>
            <a:r>
              <a:rPr lang="es-CO" sz="1400" dirty="0">
                <a:solidFill>
                  <a:schemeClr val="tx1"/>
                </a:solidFill>
                <a:latin typeface="Calibri (Cuerpo)"/>
              </a:rPr>
              <a:t>31-12-2024</a:t>
            </a:r>
          </a:p>
          <a:p>
            <a:pPr>
              <a:buClr>
                <a:schemeClr val="accent3">
                  <a:lumMod val="75000"/>
                </a:schemeClr>
              </a:buClr>
            </a:pPr>
            <a:endParaRPr lang="es-CO" sz="1400" b="1" dirty="0">
              <a:solidFill>
                <a:schemeClr val="tx1"/>
              </a:solidFill>
              <a:latin typeface="Calibri (Cuerpo)"/>
            </a:endParaRPr>
          </a:p>
        </p:txBody>
      </p:sp>
      <p:sp>
        <p:nvSpPr>
          <p:cNvPr id="26" name="6 Rectángulo">
            <a:extLst>
              <a:ext uri="{FF2B5EF4-FFF2-40B4-BE49-F238E27FC236}">
                <a16:creationId xmlns:a16="http://schemas.microsoft.com/office/drawing/2014/main" id="{10CDDF51-47FE-AF46-420E-1E04B8718F68}"/>
              </a:ext>
            </a:extLst>
          </p:cNvPr>
          <p:cNvSpPr/>
          <p:nvPr/>
        </p:nvSpPr>
        <p:spPr>
          <a:xfrm>
            <a:off x="219817" y="3393952"/>
            <a:ext cx="4164614" cy="144768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buClr>
                <a:schemeClr val="accent3">
                  <a:lumMod val="75000"/>
                </a:schemeClr>
              </a:buClr>
            </a:pPr>
            <a:r>
              <a:rPr lang="es-ES" sz="1400" b="1" dirty="0">
                <a:solidFill>
                  <a:srgbClr val="C49E41"/>
                </a:solidFill>
                <a:latin typeface="Calibri (Cuerpo)"/>
              </a:rPr>
              <a:t>MARCO NORMATIVO</a:t>
            </a:r>
          </a:p>
          <a:p>
            <a:pPr>
              <a:buClr>
                <a:schemeClr val="accent3">
                  <a:lumMod val="75000"/>
                </a:schemeClr>
              </a:buClr>
            </a:pPr>
            <a:r>
              <a:rPr lang="es-ES" sz="1200" dirty="0">
                <a:solidFill>
                  <a:schemeClr val="tx1"/>
                </a:solidFill>
                <a:latin typeface="Arial" panose="020B0604020202020204" pitchFamily="34" charset="0"/>
                <a:cs typeface="Arial" panose="020B0604020202020204" pitchFamily="34" charset="0"/>
              </a:rPr>
              <a:t>- Decreto Ley 1567 de 1.998   /     - Ley 734 de 2002  </a:t>
            </a:r>
          </a:p>
          <a:p>
            <a:pPr>
              <a:buClr>
                <a:schemeClr val="accent3">
                  <a:lumMod val="75000"/>
                </a:schemeClr>
              </a:buClr>
            </a:pPr>
            <a:r>
              <a:rPr lang="es-ES" sz="1200" dirty="0">
                <a:solidFill>
                  <a:schemeClr val="tx1"/>
                </a:solidFill>
                <a:latin typeface="Arial" panose="020B0604020202020204" pitchFamily="34" charset="0"/>
                <a:cs typeface="Arial" panose="020B0604020202020204" pitchFamily="34" charset="0"/>
              </a:rPr>
              <a:t>- Ley 909 de 2004	     /     - Ley 1960 de 2019</a:t>
            </a:r>
          </a:p>
          <a:p>
            <a:pPr>
              <a:buClr>
                <a:schemeClr val="accent3">
                  <a:lumMod val="75000"/>
                </a:schemeClr>
              </a:buClr>
            </a:pPr>
            <a:r>
              <a:rPr lang="es-ES" sz="1200" dirty="0">
                <a:solidFill>
                  <a:schemeClr val="tx1"/>
                </a:solidFill>
                <a:latin typeface="Arial" panose="020B0604020202020204" pitchFamily="34" charset="0"/>
                <a:cs typeface="Arial" panose="020B0604020202020204" pitchFamily="34" charset="0"/>
              </a:rPr>
              <a:t>- Decreto 1083 de 2015 	    /      - Ley 1811 de 2016</a:t>
            </a:r>
          </a:p>
          <a:p>
            <a:pPr>
              <a:buClr>
                <a:schemeClr val="accent3">
                  <a:lumMod val="75000"/>
                </a:schemeClr>
              </a:buClr>
            </a:pPr>
            <a:r>
              <a:rPr lang="es-ES" sz="1200" dirty="0">
                <a:solidFill>
                  <a:schemeClr val="tx1"/>
                </a:solidFill>
                <a:latin typeface="Arial" panose="020B0604020202020204" pitchFamily="34" charset="0"/>
                <a:cs typeface="Arial" panose="020B0604020202020204" pitchFamily="34" charset="0"/>
              </a:rPr>
              <a:t>- CONPES 3992 de 2020	  /  - Ley 2294 de 2023</a:t>
            </a:r>
            <a:endParaRPr lang="es-CO" sz="1200" dirty="0">
              <a:solidFill>
                <a:schemeClr val="tx1"/>
              </a:solidFill>
              <a:latin typeface="Calibri (Cuerpo)"/>
            </a:endParaRPr>
          </a:p>
        </p:txBody>
      </p:sp>
      <p:sp>
        <p:nvSpPr>
          <p:cNvPr id="35" name="18 Rectángulo">
            <a:extLst>
              <a:ext uri="{FF2B5EF4-FFF2-40B4-BE49-F238E27FC236}">
                <a16:creationId xmlns:a16="http://schemas.microsoft.com/office/drawing/2014/main" id="{03F08B5C-D50C-9E9E-58D1-C660418E2BE9}"/>
              </a:ext>
            </a:extLst>
          </p:cNvPr>
          <p:cNvSpPr/>
          <p:nvPr/>
        </p:nvSpPr>
        <p:spPr>
          <a:xfrm>
            <a:off x="219816" y="5831370"/>
            <a:ext cx="3926861"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buClr>
                <a:schemeClr val="accent3">
                  <a:lumMod val="75000"/>
                </a:schemeClr>
              </a:buClr>
            </a:pPr>
            <a:endParaRPr lang="es-CO" sz="1400" b="1" dirty="0">
              <a:solidFill>
                <a:srgbClr val="C49E41"/>
              </a:solidFill>
              <a:latin typeface="Calibri (Cuerpo)"/>
            </a:endParaRPr>
          </a:p>
          <a:p>
            <a:pPr>
              <a:buClr>
                <a:schemeClr val="accent3">
                  <a:lumMod val="75000"/>
                </a:schemeClr>
              </a:buClr>
            </a:pPr>
            <a:r>
              <a:rPr lang="es-CO" sz="1400" b="1" dirty="0">
                <a:solidFill>
                  <a:srgbClr val="C49E41"/>
                </a:solidFill>
                <a:latin typeface="Calibri (Cuerpo)"/>
              </a:rPr>
              <a:t>PRESUPUESTO: </a:t>
            </a:r>
            <a:r>
              <a:rPr lang="es-CO" sz="1400" dirty="0">
                <a:solidFill>
                  <a:schemeClr val="tx1"/>
                </a:solidFill>
                <a:latin typeface="Calibri (Cuerpo)"/>
              </a:rPr>
              <a:t>$190.000.000</a:t>
            </a:r>
          </a:p>
          <a:p>
            <a:pPr>
              <a:buClr>
                <a:schemeClr val="accent3">
                  <a:lumMod val="75000"/>
                </a:schemeClr>
              </a:buClr>
            </a:pPr>
            <a:endParaRPr lang="es-CO" sz="1400" b="1" dirty="0">
              <a:solidFill>
                <a:schemeClr val="tx1"/>
              </a:solidFill>
              <a:latin typeface="Calibri (Cuerpo)"/>
            </a:endParaRPr>
          </a:p>
        </p:txBody>
      </p:sp>
      <p:pic>
        <p:nvPicPr>
          <p:cNvPr id="3074" name="Picture 2" descr="icono de línea de capital humano 14640421 Vector en Vecteezy">
            <a:extLst>
              <a:ext uri="{FF2B5EF4-FFF2-40B4-BE49-F238E27FC236}">
                <a16:creationId xmlns:a16="http://schemas.microsoft.com/office/drawing/2014/main" id="{2B1D2CF6-973D-F196-88B8-D4609CD8959A}"/>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6113" y="0"/>
            <a:ext cx="975134" cy="9751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15B0D922-0E29-5905-F795-A97C5DF1DDF6}"/>
              </a:ext>
            </a:extLst>
          </p:cNvPr>
          <p:cNvGraphicFramePr>
            <a:graphicFrameLocks noGrp="1"/>
          </p:cNvGraphicFramePr>
          <p:nvPr>
            <p:extLst>
              <p:ext uri="{D42A27DB-BD31-4B8C-83A1-F6EECF244321}">
                <p14:modId xmlns:p14="http://schemas.microsoft.com/office/powerpoint/2010/main" val="3954095166"/>
              </p:ext>
            </p:extLst>
          </p:nvPr>
        </p:nvGraphicFramePr>
        <p:xfrm>
          <a:off x="5313772" y="1265914"/>
          <a:ext cx="6249870" cy="5195832"/>
        </p:xfrm>
        <a:graphic>
          <a:graphicData uri="http://schemas.openxmlformats.org/drawingml/2006/table">
            <a:tbl>
              <a:tblPr>
                <a:tableStyleId>{ED083AE6-46FA-4A59-8FB0-9F97EB10719F}</a:tableStyleId>
              </a:tblPr>
              <a:tblGrid>
                <a:gridCol w="2083290">
                  <a:extLst>
                    <a:ext uri="{9D8B030D-6E8A-4147-A177-3AD203B41FA5}">
                      <a16:colId xmlns:a16="http://schemas.microsoft.com/office/drawing/2014/main" val="3086168445"/>
                    </a:ext>
                  </a:extLst>
                </a:gridCol>
                <a:gridCol w="1535923">
                  <a:extLst>
                    <a:ext uri="{9D8B030D-6E8A-4147-A177-3AD203B41FA5}">
                      <a16:colId xmlns:a16="http://schemas.microsoft.com/office/drawing/2014/main" val="3911928903"/>
                    </a:ext>
                  </a:extLst>
                </a:gridCol>
                <a:gridCol w="2630657">
                  <a:extLst>
                    <a:ext uri="{9D8B030D-6E8A-4147-A177-3AD203B41FA5}">
                      <a16:colId xmlns:a16="http://schemas.microsoft.com/office/drawing/2014/main" val="2345214313"/>
                    </a:ext>
                  </a:extLst>
                </a:gridCol>
              </a:tblGrid>
              <a:tr h="155312">
                <a:tc rowSpan="7">
                  <a:txBody>
                    <a:bodyPr/>
                    <a:lstStyle/>
                    <a:p>
                      <a:pPr algn="ctr" fontAlgn="ctr"/>
                      <a:r>
                        <a:rPr lang="es-CO" sz="1000" u="none" strike="noStrike" dirty="0">
                          <a:effectLst/>
                          <a:latin typeface="Arial" panose="020B0604020202020204" pitchFamily="34" charset="0"/>
                          <a:cs typeface="Arial" panose="020B0604020202020204" pitchFamily="34" charset="0"/>
                        </a:rPr>
                        <a:t>FACTORES PSICOSOCIALES </a:t>
                      </a: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solidFill>
                      <a:schemeClr val="accent4">
                        <a:lumMod val="40000"/>
                        <a:lumOff val="60000"/>
                      </a:schemeClr>
                    </a:solidFill>
                  </a:tcPr>
                </a:tc>
                <a:tc>
                  <a:txBody>
                    <a:bodyPr/>
                    <a:lstStyle/>
                    <a:p>
                      <a:pPr algn="ctr" fontAlgn="ctr"/>
                      <a:r>
                        <a:rPr lang="es-CO" sz="1000" u="none" strike="noStrike" dirty="0">
                          <a:effectLst/>
                          <a:latin typeface="Arial" panose="020B0604020202020204" pitchFamily="34" charset="0"/>
                          <a:cs typeface="Arial" panose="020B0604020202020204" pitchFamily="34" charset="0"/>
                        </a:rPr>
                        <a:t>ACTIVIDADES</a:t>
                      </a: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solidFill>
                      <a:schemeClr val="accent4">
                        <a:lumMod val="40000"/>
                        <a:lumOff val="60000"/>
                      </a:schemeClr>
                    </a:solidFill>
                  </a:tcPr>
                </a:tc>
                <a:tc>
                  <a:txBody>
                    <a:bodyPr/>
                    <a:lstStyle/>
                    <a:p>
                      <a:pPr algn="ctr" fontAlgn="ctr"/>
                      <a:r>
                        <a:rPr lang="es-CO" sz="1000" b="1" u="none" strike="noStrike" dirty="0">
                          <a:solidFill>
                            <a:srgbClr val="000000"/>
                          </a:solidFill>
                          <a:effectLst/>
                          <a:latin typeface="Arial" panose="020B0604020202020204" pitchFamily="34" charset="0"/>
                          <a:cs typeface="Arial" panose="020B0604020202020204" pitchFamily="34" charset="0"/>
                        </a:rPr>
                        <a:t>RESPONSABLE</a:t>
                      </a: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solidFill>
                      <a:schemeClr val="accent4">
                        <a:lumMod val="40000"/>
                        <a:lumOff val="60000"/>
                      </a:schemeClr>
                    </a:solidFill>
                  </a:tcPr>
                </a:tc>
                <a:extLst>
                  <a:ext uri="{0D108BD9-81ED-4DB2-BD59-A6C34878D82A}">
                    <a16:rowId xmlns:a16="http://schemas.microsoft.com/office/drawing/2014/main" val="4001399305"/>
                  </a:ext>
                </a:extLst>
              </a:tr>
              <a:tr h="302329">
                <a:tc vMerge="1">
                  <a:txBody>
                    <a:bodyPr/>
                    <a:lstStyle/>
                    <a:p>
                      <a:endParaRPr lang="es-CO"/>
                    </a:p>
                  </a:txBody>
                  <a:tcPr/>
                </a:tc>
                <a:tc>
                  <a:txBody>
                    <a:bodyPr/>
                    <a:lstStyle/>
                    <a:p>
                      <a:pPr algn="l" fontAlgn="ctr"/>
                      <a:r>
                        <a:rPr lang="es-CO" sz="1000" u="none" strike="noStrike">
                          <a:effectLst/>
                          <a:latin typeface="Arial" panose="020B0604020202020204" pitchFamily="34" charset="0"/>
                          <a:cs typeface="Arial" panose="020B0604020202020204" pitchFamily="34" charset="0"/>
                        </a:rPr>
                        <a:t>TELETRABAJO/VIRTUAL EN CASA</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6687" marR="6687" marT="6687" marB="0" anchor="ctr"/>
                </a:tc>
                <a:tc>
                  <a:txBody>
                    <a:bodyPr/>
                    <a:lstStyle/>
                    <a:p>
                      <a:pPr algn="l" fontAlgn="ctr"/>
                      <a:r>
                        <a:rPr lang="es-CO" sz="1000" u="none" strike="noStrike">
                          <a:effectLst/>
                          <a:latin typeface="Arial" panose="020B0604020202020204" pitchFamily="34" charset="0"/>
                          <a:cs typeface="Arial" panose="020B0604020202020204" pitchFamily="34" charset="0"/>
                        </a:rPr>
                        <a:t>TALENTO HUMANO - SG-SST</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1136752805"/>
                  </a:ext>
                </a:extLst>
              </a:tr>
              <a:tr h="978577">
                <a:tc vMerge="1">
                  <a:txBody>
                    <a:bodyPr/>
                    <a:lstStyle/>
                    <a:p>
                      <a:endParaRPr lang="es-CO"/>
                    </a:p>
                  </a:txBody>
                  <a:tcPr/>
                </a:tc>
                <a:tc rowSpan="5">
                  <a:txBody>
                    <a:bodyPr/>
                    <a:lstStyle/>
                    <a:p>
                      <a:pPr algn="ctr" fontAlgn="ctr"/>
                      <a:r>
                        <a:rPr lang="es-MX" sz="1000" u="none" strike="noStrike" dirty="0">
                          <a:effectLst/>
                          <a:latin typeface="Arial" panose="020B0604020202020204" pitchFamily="34" charset="0"/>
                          <a:cs typeface="Arial" panose="020B0604020202020204" pitchFamily="34" charset="0"/>
                        </a:rPr>
                        <a:t>EVENTOS RECREACIONALES, CULTURALES PRESENCIALES Y/O VIRTUALES</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tc>
                <a:tc>
                  <a:txBody>
                    <a:bodyPr/>
                    <a:lstStyle/>
                    <a:p>
                      <a:pPr algn="l" fontAlgn="ctr"/>
                      <a:r>
                        <a:rPr lang="es-MX" sz="1000" u="none" strike="noStrike" dirty="0">
                          <a:effectLst/>
                          <a:latin typeface="Arial" panose="020B0604020202020204" pitchFamily="34" charset="0"/>
                          <a:cs typeface="Arial" panose="020B0604020202020204" pitchFamily="34" charset="0"/>
                        </a:rPr>
                        <a:t>TALENTO HUMANO, ALIADOS ESTRATÉGICOS, CAJA DE COMPENSACIÓN FAMILIAR, FUNCIÓN PÚBLICA, ENTIDADES ADSCRITAS Y VINCULADAS</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2043704337"/>
                  </a:ext>
                </a:extLst>
              </a:tr>
              <a:tr h="739915">
                <a:tc vMerge="1">
                  <a:txBody>
                    <a:bodyPr/>
                    <a:lstStyle/>
                    <a:p>
                      <a:endParaRPr lang="es-CO"/>
                    </a:p>
                  </a:txBody>
                  <a:tcPr/>
                </a:tc>
                <a:tc vMerge="1">
                  <a:txBody>
                    <a:bodyPr/>
                    <a:lstStyle/>
                    <a:p>
                      <a:endParaRPr lang="es-CO"/>
                    </a:p>
                  </a:txBody>
                  <a:tcPr/>
                </a:tc>
                <a:tc>
                  <a:txBody>
                    <a:bodyPr/>
                    <a:lstStyle/>
                    <a:p>
                      <a:pPr algn="l" fontAlgn="ctr"/>
                      <a:r>
                        <a:rPr lang="es-MX" sz="1000" u="none" strike="noStrike" dirty="0">
                          <a:effectLst/>
                          <a:latin typeface="Arial" panose="020B0604020202020204" pitchFamily="34" charset="0"/>
                          <a:cs typeface="Arial" panose="020B0604020202020204" pitchFamily="34" charset="0"/>
                        </a:rPr>
                        <a:t>TALENTO HUMANO, ALIADOS ESTRATÉGICOS, CAJA DE COMPENSACIÓN FAMILIAR,</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2368160235"/>
                  </a:ext>
                </a:extLst>
              </a:tr>
              <a:tr h="739915">
                <a:tc vMerge="1">
                  <a:txBody>
                    <a:bodyPr/>
                    <a:lstStyle/>
                    <a:p>
                      <a:endParaRPr lang="es-CO"/>
                    </a:p>
                  </a:txBody>
                  <a:tcPr/>
                </a:tc>
                <a:tc vMerge="1">
                  <a:txBody>
                    <a:bodyPr/>
                    <a:lstStyle/>
                    <a:p>
                      <a:endParaRPr lang="es-CO"/>
                    </a:p>
                  </a:txBody>
                  <a:tcPr/>
                </a:tc>
                <a:tc>
                  <a:txBody>
                    <a:bodyPr/>
                    <a:lstStyle/>
                    <a:p>
                      <a:pPr algn="l" fontAlgn="ctr"/>
                      <a:r>
                        <a:rPr lang="es-MX" sz="1000" u="none" strike="noStrike" dirty="0">
                          <a:effectLst/>
                          <a:latin typeface="Arial" panose="020B0604020202020204" pitchFamily="34" charset="0"/>
                          <a:cs typeface="Arial" panose="020B0604020202020204" pitchFamily="34" charset="0"/>
                        </a:rPr>
                        <a:t>TALENTO HUMANO, ALIADOS ESTRATÉGICOS, CAJA DE COMPENSACIÓN FAMILIAR,</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3638766506"/>
                  </a:ext>
                </a:extLst>
              </a:tr>
              <a:tr h="302329">
                <a:tc vMerge="1">
                  <a:txBody>
                    <a:bodyPr/>
                    <a:lstStyle/>
                    <a:p>
                      <a:endParaRPr lang="es-CO"/>
                    </a:p>
                  </a:txBody>
                  <a:tcPr/>
                </a:tc>
                <a:tc vMerge="1">
                  <a:txBody>
                    <a:bodyPr/>
                    <a:lstStyle/>
                    <a:p>
                      <a:endParaRPr lang="es-CO"/>
                    </a:p>
                  </a:txBody>
                  <a:tcPr/>
                </a:tc>
                <a:tc>
                  <a:txBody>
                    <a:bodyPr/>
                    <a:lstStyle/>
                    <a:p>
                      <a:pPr algn="l" fontAlgn="ctr"/>
                      <a:r>
                        <a:rPr lang="es-MX" sz="1000" u="none" strike="noStrike">
                          <a:effectLst/>
                          <a:latin typeface="Arial" panose="020B0604020202020204" pitchFamily="34" charset="0"/>
                          <a:cs typeface="Arial" panose="020B0604020202020204" pitchFamily="34" charset="0"/>
                        </a:rPr>
                        <a:t>Caja de Compensación- SENA- ESAP - MADR</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1549883986"/>
                  </a:ext>
                </a:extLst>
              </a:tr>
              <a:tr h="183230">
                <a:tc vMerge="1">
                  <a:txBody>
                    <a:bodyPr/>
                    <a:lstStyle/>
                    <a:p>
                      <a:endParaRPr lang="es-CO"/>
                    </a:p>
                  </a:txBody>
                  <a:tcPr/>
                </a:tc>
                <a:tc vMerge="1">
                  <a:txBody>
                    <a:bodyPr/>
                    <a:lstStyle/>
                    <a:p>
                      <a:endParaRPr lang="es-CO"/>
                    </a:p>
                  </a:txBody>
                  <a:tcPr/>
                </a:tc>
                <a:tc>
                  <a:txBody>
                    <a:bodyPr/>
                    <a:lstStyle/>
                    <a:p>
                      <a:pPr algn="l" fontAlgn="ctr"/>
                      <a:r>
                        <a:rPr lang="es-CO" sz="1000" u="none" strike="noStrike">
                          <a:effectLst/>
                          <a:latin typeface="Arial" panose="020B0604020202020204" pitchFamily="34" charset="0"/>
                          <a:cs typeface="Arial" panose="020B0604020202020204" pitchFamily="34" charset="0"/>
                        </a:rPr>
                        <a:t>ESAP-SENA</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1351502609"/>
                  </a:ext>
                </a:extLst>
              </a:tr>
              <a:tr h="886067">
                <a:tc gridSpan="2">
                  <a:txBody>
                    <a:bodyPr/>
                    <a:lstStyle/>
                    <a:p>
                      <a:pPr algn="ctr" fontAlgn="ctr"/>
                      <a:r>
                        <a:rPr lang="es-MX" sz="1000" u="none" strike="noStrike" dirty="0">
                          <a:effectLst/>
                          <a:latin typeface="Arial" panose="020B0604020202020204" pitchFamily="34" charset="0"/>
                          <a:cs typeface="Arial" panose="020B0604020202020204" pitchFamily="34" charset="0"/>
                        </a:rPr>
                        <a:t>EQUILIBRIO ENTRE LA VIDA LABORAL Y FAMILIAR</a:t>
                      </a:r>
                      <a:endParaRPr lang="es-MX" sz="1000" b="1"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solidFill>
                      <a:schemeClr val="accent4">
                        <a:lumMod val="40000"/>
                        <a:lumOff val="60000"/>
                      </a:schemeClr>
                    </a:solidFill>
                  </a:tcPr>
                </a:tc>
                <a:tc hMerge="1">
                  <a:txBody>
                    <a:bodyPr/>
                    <a:lstStyle/>
                    <a:p>
                      <a:endParaRPr lang="es-CO"/>
                    </a:p>
                  </a:txBody>
                  <a:tcPr/>
                </a:tc>
                <a:tc>
                  <a:txBody>
                    <a:bodyPr/>
                    <a:lstStyle/>
                    <a:p>
                      <a:pPr algn="l" fontAlgn="ctr"/>
                      <a:r>
                        <a:rPr lang="es-MX" sz="1000" u="none" strike="noStrike">
                          <a:effectLst/>
                          <a:latin typeface="Arial" panose="020B0604020202020204" pitchFamily="34" charset="0"/>
                          <a:cs typeface="Arial" panose="020B0604020202020204" pitchFamily="34" charset="0"/>
                        </a:rPr>
                        <a:t>TALENTO HUMANO, SG-SST, ALIADOS ESTRATÉGICOS, CAJA DE COMPENSACIÓN FAMILIAR, FUNCIÓN PÚBLICA</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1407082164"/>
                  </a:ext>
                </a:extLst>
              </a:tr>
              <a:tr h="886067">
                <a:tc gridSpan="2">
                  <a:txBody>
                    <a:bodyPr/>
                    <a:lstStyle/>
                    <a:p>
                      <a:pPr algn="ctr" fontAlgn="ctr"/>
                      <a:r>
                        <a:rPr lang="es-CO" sz="1000" u="none" strike="noStrike" dirty="0">
                          <a:effectLst/>
                          <a:latin typeface="Arial" panose="020B0604020202020204" pitchFamily="34" charset="0"/>
                          <a:cs typeface="Arial" panose="020B0604020202020204" pitchFamily="34" charset="0"/>
                        </a:rPr>
                        <a:t>CALIDAD DE VIDA LABORAL </a:t>
                      </a:r>
                      <a:endParaRPr lang="es-CO" sz="1000" b="1"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solidFill>
                      <a:schemeClr val="accent4">
                        <a:lumMod val="40000"/>
                        <a:lumOff val="60000"/>
                      </a:schemeClr>
                    </a:solidFill>
                  </a:tcPr>
                </a:tc>
                <a:tc hMerge="1">
                  <a:txBody>
                    <a:bodyPr/>
                    <a:lstStyle/>
                    <a:p>
                      <a:endParaRPr lang="es-CO"/>
                    </a:p>
                  </a:txBody>
                  <a:tcPr/>
                </a:tc>
                <a:tc>
                  <a:txBody>
                    <a:bodyPr/>
                    <a:lstStyle/>
                    <a:p>
                      <a:pPr algn="l" fontAlgn="ctr"/>
                      <a:r>
                        <a:rPr lang="es-MX" sz="1000" u="none" strike="noStrike" dirty="0">
                          <a:effectLst/>
                          <a:latin typeface="Arial" panose="020B0604020202020204" pitchFamily="34" charset="0"/>
                          <a:cs typeface="Arial" panose="020B0604020202020204" pitchFamily="34" charset="0"/>
                        </a:rPr>
                        <a:t>TALENTO HUMANO, SG-SST, ALIADOS ESTRATÉGICOS, CAJA DE COMPENSACIÓN FAMILIAR, FUNCIÓN PÚBLICA</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6687" marR="6687" marT="6687" marB="0" anchor="ctr"/>
                </a:tc>
                <a:extLst>
                  <a:ext uri="{0D108BD9-81ED-4DB2-BD59-A6C34878D82A}">
                    <a16:rowId xmlns:a16="http://schemas.microsoft.com/office/drawing/2014/main" val="502949870"/>
                  </a:ext>
                </a:extLst>
              </a:tr>
            </a:tbl>
          </a:graphicData>
        </a:graphic>
      </p:graphicFrame>
      <p:sp>
        <p:nvSpPr>
          <p:cNvPr id="3" name="CuadroTexto 2">
            <a:extLst>
              <a:ext uri="{FF2B5EF4-FFF2-40B4-BE49-F238E27FC236}">
                <a16:creationId xmlns:a16="http://schemas.microsoft.com/office/drawing/2014/main" id="{FF3FEFF7-6510-FE49-5AF3-94520C148758}"/>
              </a:ext>
            </a:extLst>
          </p:cNvPr>
          <p:cNvSpPr txBox="1"/>
          <p:nvPr/>
        </p:nvSpPr>
        <p:spPr>
          <a:xfrm>
            <a:off x="6367452" y="956394"/>
            <a:ext cx="4143484" cy="276999"/>
          </a:xfrm>
          <a:prstGeom prst="rect">
            <a:avLst/>
          </a:prstGeom>
          <a:noFill/>
        </p:spPr>
        <p:txBody>
          <a:bodyPr wrap="square">
            <a:spAutoFit/>
          </a:bodyPr>
          <a:lstStyle>
            <a:defPPr>
              <a:defRPr lang="es-CO"/>
            </a:defPPr>
            <a:lvl1pPr algn="ctr" fontAlgn="auto">
              <a:spcAft>
                <a:spcPts val="800"/>
              </a:spcAft>
              <a:defRPr sz="800" b="1">
                <a:solidFill>
                  <a:srgbClr val="95782F"/>
                </a:solidFill>
                <a:effectLst/>
                <a:latin typeface="Work Sans" pitchFamily="2" charset="0"/>
                <a:ea typeface="Calibri" panose="020F0502020204030204" pitchFamily="34" charset="0"/>
                <a:cs typeface="Times New Roman" panose="02020603050405020304" pitchFamily="18" charset="0"/>
              </a:defRPr>
            </a:lvl1pPr>
          </a:lstStyle>
          <a:p>
            <a:r>
              <a:rPr lang="es-CO" sz="1200" dirty="0"/>
              <a:t>Eje 1 Bienestar y Equilibrio Psicosocial</a:t>
            </a:r>
          </a:p>
        </p:txBody>
      </p:sp>
    </p:spTree>
    <p:extLst>
      <p:ext uri="{BB962C8B-B14F-4D97-AF65-F5344CB8AC3E}">
        <p14:creationId xmlns:p14="http://schemas.microsoft.com/office/powerpoint/2010/main" val="3990683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CuadroTexto 1">
            <a:extLst>
              <a:ext uri="{FF2B5EF4-FFF2-40B4-BE49-F238E27FC236}">
                <a16:creationId xmlns:a16="http://schemas.microsoft.com/office/drawing/2014/main" id="{3EB3062C-7C77-3587-00AA-B3600654AF1F}"/>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 minagricultura.gov.co</a:t>
            </a:r>
          </a:p>
        </p:txBody>
      </p:sp>
      <p:sp>
        <p:nvSpPr>
          <p:cNvPr id="3" name="4 CuadroTexto">
            <a:extLst>
              <a:ext uri="{FF2B5EF4-FFF2-40B4-BE49-F238E27FC236}">
                <a16:creationId xmlns:a16="http://schemas.microsoft.com/office/drawing/2014/main" id="{37191249-FC90-C62B-69D3-4892CCFEF4D1}"/>
              </a:ext>
            </a:extLst>
          </p:cNvPr>
          <p:cNvSpPr txBox="1"/>
          <p:nvPr/>
        </p:nvSpPr>
        <p:spPr>
          <a:xfrm>
            <a:off x="2037237" y="217790"/>
            <a:ext cx="7015497" cy="646331"/>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ea typeface="+mn-ea"/>
                <a:cs typeface="+mn-cs"/>
              </a:rPr>
              <a:t>2.5. Programa de Bienestar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a:ln>
                <a:noFill/>
              </a:ln>
              <a:solidFill>
                <a:prstClr val="white"/>
              </a:solidFill>
              <a:effectLst/>
              <a:uLnTx/>
              <a:uFillTx/>
              <a:ea typeface="+mn-ea"/>
              <a:cs typeface="+mn-cs"/>
            </a:endParaRPr>
          </a:p>
        </p:txBody>
      </p:sp>
      <p:sp>
        <p:nvSpPr>
          <p:cNvPr id="5" name="CuadroTexto 4">
            <a:extLst>
              <a:ext uri="{FF2B5EF4-FFF2-40B4-BE49-F238E27FC236}">
                <a16:creationId xmlns:a16="http://schemas.microsoft.com/office/drawing/2014/main" id="{411AC132-24C8-609B-F1CC-9E60026A1E39}"/>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 minagricultura.gov.co</a:t>
            </a:r>
          </a:p>
        </p:txBody>
      </p:sp>
      <p:sp>
        <p:nvSpPr>
          <p:cNvPr id="6" name="CuadroTexto 5">
            <a:extLst>
              <a:ext uri="{FF2B5EF4-FFF2-40B4-BE49-F238E27FC236}">
                <a16:creationId xmlns:a16="http://schemas.microsoft.com/office/drawing/2014/main" id="{EE07D404-0C28-0031-7D91-FEFF8A736BE4}"/>
              </a:ext>
            </a:extLst>
          </p:cNvPr>
          <p:cNvSpPr txBox="1"/>
          <p:nvPr/>
        </p:nvSpPr>
        <p:spPr>
          <a:xfrm>
            <a:off x="1420473" y="1001152"/>
            <a:ext cx="291454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400" b="1"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rPr>
              <a:t>Eje 2 Salud Mental</a:t>
            </a:r>
            <a:endParaRPr kumimoji="0" lang="es-CO" sz="1400" b="0"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3B893337-4E2A-0A72-B824-986A499FFE30}"/>
              </a:ext>
            </a:extLst>
          </p:cNvPr>
          <p:cNvSpPr txBox="1"/>
          <p:nvPr/>
        </p:nvSpPr>
        <p:spPr>
          <a:xfrm>
            <a:off x="7794805" y="1040608"/>
            <a:ext cx="291454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400" b="1"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rPr>
              <a:t>Eje 3 Diversidad e Inclusión </a:t>
            </a:r>
            <a:endParaRPr kumimoji="0" lang="es-CO" sz="1400" b="0"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D84A0028-CAEF-53D3-BB29-4ACA4436305C}"/>
              </a:ext>
            </a:extLst>
          </p:cNvPr>
          <p:cNvSpPr txBox="1"/>
          <p:nvPr/>
        </p:nvSpPr>
        <p:spPr>
          <a:xfrm>
            <a:off x="4130572" y="5268794"/>
            <a:ext cx="366423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400" b="1"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rPr>
              <a:t>Eje 6 Alianzas Interinstitucionales</a:t>
            </a:r>
            <a:endParaRPr kumimoji="0" lang="es-CO" sz="1400" b="0"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E4FBDC80-C53B-96CB-0D35-BCBB8F33C19A}"/>
              </a:ext>
            </a:extLst>
          </p:cNvPr>
          <p:cNvSpPr txBox="1"/>
          <p:nvPr/>
        </p:nvSpPr>
        <p:spPr>
          <a:xfrm>
            <a:off x="1643211" y="3165428"/>
            <a:ext cx="2914544" cy="307777"/>
          </a:xfrm>
          <a:prstGeom prst="rect">
            <a:avLst/>
          </a:prstGeom>
          <a:noFill/>
        </p:spPr>
        <p:txBody>
          <a:bodyPr wrap="square">
            <a:spAutoFit/>
          </a:bodyPr>
          <a:lstStyle>
            <a:defPPr>
              <a:defRPr lang="es-CO"/>
            </a:defPPr>
            <a:lvl1pPr algn="ctr" fontAlgn="auto">
              <a:spcAft>
                <a:spcPts val="800"/>
              </a:spcAft>
              <a:defRPr sz="800" b="1">
                <a:solidFill>
                  <a:srgbClr val="95782F"/>
                </a:solidFill>
                <a:effectLst/>
                <a:latin typeface="Work Sans" pitchFamily="2" charset="0"/>
                <a:ea typeface="Calibri" panose="020F0502020204030204" pitchFamily="34" charset="0"/>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400" b="1" i="0" u="none" strike="noStrike" kern="1200" cap="none" spc="0" normalizeH="0" baseline="0" noProof="0" dirty="0">
                <a:ln>
                  <a:noFill/>
                </a:ln>
                <a:solidFill>
                  <a:srgbClr val="95782F"/>
                </a:solidFill>
                <a:effectLst/>
                <a:uLnTx/>
                <a:uFillTx/>
                <a:latin typeface="Work Sans" pitchFamily="2" charset="0"/>
                <a:cs typeface="Times New Roman" panose="02020603050405020304" pitchFamily="18" charset="0"/>
              </a:rPr>
              <a:t>Eje 4 Transformación Digital</a:t>
            </a:r>
          </a:p>
        </p:txBody>
      </p:sp>
      <p:graphicFrame>
        <p:nvGraphicFramePr>
          <p:cNvPr id="10" name="Tabla 9">
            <a:extLst>
              <a:ext uri="{FF2B5EF4-FFF2-40B4-BE49-F238E27FC236}">
                <a16:creationId xmlns:a16="http://schemas.microsoft.com/office/drawing/2014/main" id="{26A935D3-4495-FB54-953F-9CEA4FD77EBB}"/>
              </a:ext>
            </a:extLst>
          </p:cNvPr>
          <p:cNvGraphicFramePr>
            <a:graphicFrameLocks noGrp="1"/>
          </p:cNvGraphicFramePr>
          <p:nvPr/>
        </p:nvGraphicFramePr>
        <p:xfrm>
          <a:off x="6198485" y="1400180"/>
          <a:ext cx="5708498" cy="1247775"/>
        </p:xfrm>
        <a:graphic>
          <a:graphicData uri="http://schemas.openxmlformats.org/drawingml/2006/table">
            <a:tbl>
              <a:tblPr>
                <a:tableStyleId>{ED083AE6-46FA-4A59-8FB0-9F97EB10719F}</a:tableStyleId>
              </a:tblPr>
              <a:tblGrid>
                <a:gridCol w="2983311">
                  <a:extLst>
                    <a:ext uri="{9D8B030D-6E8A-4147-A177-3AD203B41FA5}">
                      <a16:colId xmlns:a16="http://schemas.microsoft.com/office/drawing/2014/main" val="3352752507"/>
                    </a:ext>
                  </a:extLst>
                </a:gridCol>
                <a:gridCol w="2725187">
                  <a:extLst>
                    <a:ext uri="{9D8B030D-6E8A-4147-A177-3AD203B41FA5}">
                      <a16:colId xmlns:a16="http://schemas.microsoft.com/office/drawing/2014/main" val="3261260770"/>
                    </a:ext>
                  </a:extLst>
                </a:gridCol>
              </a:tblGrid>
              <a:tr h="140346">
                <a:tc>
                  <a:txBody>
                    <a:bodyPr/>
                    <a:lstStyle/>
                    <a:p>
                      <a:pPr algn="ctr" fontAlgn="b"/>
                      <a:r>
                        <a:rPr lang="es-CO" sz="1000" u="none" strike="noStrike" dirty="0">
                          <a:effectLst/>
                        </a:rPr>
                        <a:t>ACTIVIDAD</a:t>
                      </a:r>
                      <a:endParaRPr lang="es-CO" sz="1000" b="1" i="0" u="none" strike="noStrike" dirty="0">
                        <a:solidFill>
                          <a:srgbClr val="000000"/>
                        </a:solidFill>
                        <a:effectLst/>
                        <a:latin typeface="Work Sans" pitchFamily="2" charset="0"/>
                      </a:endParaRPr>
                    </a:p>
                  </a:txBody>
                  <a:tcPr marL="9525" marR="9525" marT="9525" marB="0" anchor="b">
                    <a:solidFill>
                      <a:schemeClr val="accent4">
                        <a:lumMod val="60000"/>
                        <a:lumOff val="40000"/>
                      </a:schemeClr>
                    </a:solidFill>
                  </a:tcPr>
                </a:tc>
                <a:tc>
                  <a:txBody>
                    <a:bodyPr/>
                    <a:lstStyle/>
                    <a:p>
                      <a:pPr algn="l" fontAlgn="b"/>
                      <a:r>
                        <a:rPr lang="es-CO" sz="1000" b="1" i="0" u="none" strike="noStrike" dirty="0">
                          <a:solidFill>
                            <a:srgbClr val="000000"/>
                          </a:solidFill>
                          <a:effectLst/>
                          <a:latin typeface="Work Sans" pitchFamily="2" charset="0"/>
                        </a:rPr>
                        <a:t>RESPONSABLE</a:t>
                      </a:r>
                    </a:p>
                  </a:txBody>
                  <a:tcPr marL="9525" marR="9525" marT="9525" marB="0" anchor="b">
                    <a:solidFill>
                      <a:schemeClr val="accent4">
                        <a:lumMod val="60000"/>
                        <a:lumOff val="40000"/>
                      </a:schemeClr>
                    </a:solidFill>
                  </a:tcPr>
                </a:tc>
                <a:extLst>
                  <a:ext uri="{0D108BD9-81ED-4DB2-BD59-A6C34878D82A}">
                    <a16:rowId xmlns:a16="http://schemas.microsoft.com/office/drawing/2014/main" val="2210687261"/>
                  </a:ext>
                </a:extLst>
              </a:tr>
              <a:tr h="401881">
                <a:tc>
                  <a:txBody>
                    <a:bodyPr/>
                    <a:lstStyle/>
                    <a:p>
                      <a:pPr algn="ctr" fontAlgn="ctr"/>
                      <a:r>
                        <a:rPr lang="es-MX" sz="1000" u="none" strike="noStrike" dirty="0">
                          <a:effectLst/>
                        </a:rPr>
                        <a:t>FOMENTO DE LA INCLUSIÓN DIVERSIDAD Y REPRESENTATIVIDAD </a:t>
                      </a:r>
                      <a:endParaRPr lang="es-MX" sz="1000" b="0" i="0" u="none" strike="noStrike" dirty="0">
                        <a:solidFill>
                          <a:srgbClr val="000000"/>
                        </a:solidFill>
                        <a:effectLst/>
                        <a:latin typeface="Work Sans" pitchFamily="2" charset="0"/>
                      </a:endParaRPr>
                    </a:p>
                  </a:txBody>
                  <a:tcPr marL="9525" marR="9525" marT="9525" marB="0" anchor="ctr"/>
                </a:tc>
                <a:tc>
                  <a:txBody>
                    <a:bodyPr/>
                    <a:lstStyle/>
                    <a:p>
                      <a:pPr algn="l" fontAlgn="ctr"/>
                      <a:r>
                        <a:rPr lang="es-MX" sz="1000" u="none" strike="noStrike" dirty="0">
                          <a:effectLst/>
                        </a:rPr>
                        <a:t>TALENTO HUMANO, SG-SST, ALIADOS ESTRATÉGICOS, CAJA DE COMPENSACIÓN FAMILIAR, FUNCIÓN PÚBLICA</a:t>
                      </a:r>
                      <a:endParaRPr lang="es-MX" sz="1000" b="0" i="0" u="none" strike="noStrike" dirty="0">
                        <a:solidFill>
                          <a:srgbClr val="000000"/>
                        </a:solidFill>
                        <a:effectLst/>
                        <a:latin typeface="Work Sans" pitchFamily="2" charset="0"/>
                      </a:endParaRPr>
                    </a:p>
                  </a:txBody>
                  <a:tcPr marL="9525" marR="9525" marT="9525" marB="0" anchor="ctr"/>
                </a:tc>
                <a:extLst>
                  <a:ext uri="{0D108BD9-81ED-4DB2-BD59-A6C34878D82A}">
                    <a16:rowId xmlns:a16="http://schemas.microsoft.com/office/drawing/2014/main" val="3285438357"/>
                  </a:ext>
                </a:extLst>
              </a:tr>
              <a:tr h="530873">
                <a:tc>
                  <a:txBody>
                    <a:bodyPr/>
                    <a:lstStyle/>
                    <a:p>
                      <a:pPr algn="ctr" fontAlgn="ctr"/>
                      <a:r>
                        <a:rPr lang="es-MX" sz="1000" u="none" strike="noStrike" dirty="0">
                          <a:effectLst/>
                        </a:rPr>
                        <a:t>PREVENCION ATENCIÓN Y MEDIDAS DE PROTECCIÓN </a:t>
                      </a:r>
                      <a:endParaRPr lang="es-MX" sz="1000" b="0" i="0" u="none" strike="noStrike" dirty="0">
                        <a:solidFill>
                          <a:srgbClr val="000000"/>
                        </a:solidFill>
                        <a:effectLst/>
                        <a:latin typeface="Work Sans" pitchFamily="2" charset="0"/>
                      </a:endParaRPr>
                    </a:p>
                  </a:txBody>
                  <a:tcPr marL="952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00" u="none" strike="noStrike" dirty="0">
                          <a:effectLst/>
                        </a:rPr>
                        <a:t>TALENTO HUMANO, SG-SST, ALIADOS ESTRATÉGICOS, CAJA DE COMPENSACIÓN FAMILIAR, FUNCIÓN PÚBLICA</a:t>
                      </a:r>
                      <a:endParaRPr lang="es-MX" sz="1000" b="0" i="0" u="none" strike="noStrike" dirty="0">
                        <a:solidFill>
                          <a:srgbClr val="000000"/>
                        </a:solidFill>
                        <a:effectLst/>
                        <a:latin typeface="Work Sans" pitchFamily="2" charset="0"/>
                      </a:endParaRPr>
                    </a:p>
                    <a:p>
                      <a:pPr algn="l" fontAlgn="b"/>
                      <a:endParaRPr lang="es-CO" sz="1000" b="0" i="0" u="none" strike="noStrike" dirty="0">
                        <a:solidFill>
                          <a:srgbClr val="000000"/>
                        </a:solidFill>
                        <a:effectLst/>
                        <a:latin typeface="Work Sans" pitchFamily="2" charset="0"/>
                      </a:endParaRPr>
                    </a:p>
                  </a:txBody>
                  <a:tcPr marL="9525" marR="9525" marT="9525" marB="0" anchor="b"/>
                </a:tc>
                <a:extLst>
                  <a:ext uri="{0D108BD9-81ED-4DB2-BD59-A6C34878D82A}">
                    <a16:rowId xmlns:a16="http://schemas.microsoft.com/office/drawing/2014/main" val="3384901282"/>
                  </a:ext>
                </a:extLst>
              </a:tr>
            </a:tbl>
          </a:graphicData>
        </a:graphic>
      </p:graphicFrame>
      <p:graphicFrame>
        <p:nvGraphicFramePr>
          <p:cNvPr id="11" name="Tabla 10">
            <a:extLst>
              <a:ext uri="{FF2B5EF4-FFF2-40B4-BE49-F238E27FC236}">
                <a16:creationId xmlns:a16="http://schemas.microsoft.com/office/drawing/2014/main" id="{1F6F1C93-19B9-B201-8869-A1FB5CA95B73}"/>
              </a:ext>
            </a:extLst>
          </p:cNvPr>
          <p:cNvGraphicFramePr>
            <a:graphicFrameLocks noGrp="1"/>
          </p:cNvGraphicFramePr>
          <p:nvPr/>
        </p:nvGraphicFramePr>
        <p:xfrm>
          <a:off x="6198485" y="3611829"/>
          <a:ext cx="5784977" cy="768653"/>
        </p:xfrm>
        <a:graphic>
          <a:graphicData uri="http://schemas.openxmlformats.org/drawingml/2006/table">
            <a:tbl>
              <a:tblPr>
                <a:tableStyleId>{ED083AE6-46FA-4A59-8FB0-9F97EB10719F}</a:tableStyleId>
              </a:tblPr>
              <a:tblGrid>
                <a:gridCol w="3059789">
                  <a:extLst>
                    <a:ext uri="{9D8B030D-6E8A-4147-A177-3AD203B41FA5}">
                      <a16:colId xmlns:a16="http://schemas.microsoft.com/office/drawing/2014/main" val="3790588858"/>
                    </a:ext>
                  </a:extLst>
                </a:gridCol>
                <a:gridCol w="2725188">
                  <a:extLst>
                    <a:ext uri="{9D8B030D-6E8A-4147-A177-3AD203B41FA5}">
                      <a16:colId xmlns:a16="http://schemas.microsoft.com/office/drawing/2014/main" val="1111101238"/>
                    </a:ext>
                  </a:extLst>
                </a:gridCol>
              </a:tblGrid>
              <a:tr h="215309">
                <a:tc>
                  <a:txBody>
                    <a:bodyPr/>
                    <a:lstStyle/>
                    <a:p>
                      <a:pPr algn="ctr" fontAlgn="b"/>
                      <a:r>
                        <a:rPr lang="es-CO" sz="1050" u="none" strike="noStrike" dirty="0">
                          <a:effectLst/>
                        </a:rPr>
                        <a:t>ACTIVIDAD</a:t>
                      </a:r>
                      <a:endParaRPr lang="es-CO" sz="1050" b="1" i="0" u="none" strike="noStrike" dirty="0">
                        <a:solidFill>
                          <a:srgbClr val="000000"/>
                        </a:solidFill>
                        <a:effectLst/>
                        <a:latin typeface="Work Sans" pitchFamily="2" charset="0"/>
                      </a:endParaRPr>
                    </a:p>
                  </a:txBody>
                  <a:tcPr marL="9525" marR="9525" marT="9525" marB="0" anchor="b">
                    <a:solidFill>
                      <a:schemeClr val="accent4">
                        <a:lumMod val="60000"/>
                        <a:lumOff val="40000"/>
                      </a:schemeClr>
                    </a:solidFill>
                  </a:tcPr>
                </a:tc>
                <a:tc>
                  <a:txBody>
                    <a:bodyPr/>
                    <a:lstStyle/>
                    <a:p>
                      <a:pPr algn="l" fontAlgn="b"/>
                      <a:r>
                        <a:rPr lang="es-CO" sz="1050" b="1" i="0" u="none" strike="noStrike" dirty="0">
                          <a:solidFill>
                            <a:srgbClr val="000000"/>
                          </a:solidFill>
                          <a:effectLst/>
                          <a:latin typeface="Work Sans" pitchFamily="2" charset="0"/>
                        </a:rPr>
                        <a:t>RESPONSABLE</a:t>
                      </a:r>
                    </a:p>
                  </a:txBody>
                  <a:tcPr marL="9525" marR="9525" marT="9525" marB="0" anchor="b">
                    <a:solidFill>
                      <a:schemeClr val="accent4">
                        <a:lumMod val="60000"/>
                        <a:lumOff val="40000"/>
                      </a:schemeClr>
                    </a:solidFill>
                  </a:tcPr>
                </a:tc>
                <a:extLst>
                  <a:ext uri="{0D108BD9-81ED-4DB2-BD59-A6C34878D82A}">
                    <a16:rowId xmlns:a16="http://schemas.microsoft.com/office/drawing/2014/main" val="3390678328"/>
                  </a:ext>
                </a:extLst>
              </a:tr>
              <a:tr h="553344">
                <a:tc>
                  <a:txBody>
                    <a:bodyPr/>
                    <a:lstStyle/>
                    <a:p>
                      <a:pPr algn="ctr" fontAlgn="ctr"/>
                      <a:r>
                        <a:rPr lang="es-ES" sz="1050" b="0" i="0" u="none" strike="noStrike" dirty="0">
                          <a:solidFill>
                            <a:srgbClr val="000000"/>
                          </a:solidFill>
                          <a:effectLst/>
                          <a:latin typeface="Work Sans" pitchFamily="2" charset="0"/>
                        </a:rPr>
                        <a:t>F</a:t>
                      </a:r>
                      <a:r>
                        <a:rPr lang="es-CO" sz="1050" b="0" i="0" u="none" strike="noStrike" dirty="0">
                          <a:solidFill>
                            <a:srgbClr val="000000"/>
                          </a:solidFill>
                          <a:effectLst/>
                          <a:latin typeface="Work Sans" pitchFamily="2" charset="0"/>
                        </a:rPr>
                        <a:t>OMENTO DEL SENTIDO DE PERTENENCIA </a:t>
                      </a:r>
                    </a:p>
                  </a:txBody>
                  <a:tcPr marL="9525" marR="9525" marT="9525" marB="0" anchor="ctr"/>
                </a:tc>
                <a:tc>
                  <a:txBody>
                    <a:bodyPr/>
                    <a:lstStyle/>
                    <a:p>
                      <a:pPr algn="l" fontAlgn="ctr"/>
                      <a:r>
                        <a:rPr lang="es-MX" sz="1050" u="none" strike="noStrike" dirty="0">
                          <a:effectLst/>
                        </a:rPr>
                        <a:t>TALENTO HUMANO, FUNCIÓN PÚBLICA, ALIADOS ESTRATÉGICOS, CAJA DE COMPENSACIÓN</a:t>
                      </a:r>
                      <a:endParaRPr lang="es-MX" sz="1050" b="0" i="0" u="none" strike="noStrike" dirty="0">
                        <a:solidFill>
                          <a:srgbClr val="000000"/>
                        </a:solidFill>
                        <a:effectLst/>
                        <a:latin typeface="Work Sans" pitchFamily="2" charset="0"/>
                      </a:endParaRPr>
                    </a:p>
                  </a:txBody>
                  <a:tcPr marL="9525" marR="9525" marT="9525" marB="0" anchor="ctr"/>
                </a:tc>
                <a:extLst>
                  <a:ext uri="{0D108BD9-81ED-4DB2-BD59-A6C34878D82A}">
                    <a16:rowId xmlns:a16="http://schemas.microsoft.com/office/drawing/2014/main" val="1964396805"/>
                  </a:ext>
                </a:extLst>
              </a:tr>
            </a:tbl>
          </a:graphicData>
        </a:graphic>
      </p:graphicFrame>
      <p:graphicFrame>
        <p:nvGraphicFramePr>
          <p:cNvPr id="12" name="Tabla 11">
            <a:extLst>
              <a:ext uri="{FF2B5EF4-FFF2-40B4-BE49-F238E27FC236}">
                <a16:creationId xmlns:a16="http://schemas.microsoft.com/office/drawing/2014/main" id="{7B2A4ABA-F01D-499F-794C-6251D6E7CA1B}"/>
              </a:ext>
            </a:extLst>
          </p:cNvPr>
          <p:cNvGraphicFramePr>
            <a:graphicFrameLocks noGrp="1"/>
          </p:cNvGraphicFramePr>
          <p:nvPr/>
        </p:nvGraphicFramePr>
        <p:xfrm>
          <a:off x="311023" y="3596770"/>
          <a:ext cx="5784977" cy="1158240"/>
        </p:xfrm>
        <a:graphic>
          <a:graphicData uri="http://schemas.openxmlformats.org/drawingml/2006/table">
            <a:tbl>
              <a:tblPr>
                <a:tableStyleId>{ED083AE6-46FA-4A59-8FB0-9F97EB10719F}</a:tableStyleId>
              </a:tblPr>
              <a:tblGrid>
                <a:gridCol w="3059788">
                  <a:extLst>
                    <a:ext uri="{9D8B030D-6E8A-4147-A177-3AD203B41FA5}">
                      <a16:colId xmlns:a16="http://schemas.microsoft.com/office/drawing/2014/main" val="1939475893"/>
                    </a:ext>
                  </a:extLst>
                </a:gridCol>
                <a:gridCol w="2725189">
                  <a:extLst>
                    <a:ext uri="{9D8B030D-6E8A-4147-A177-3AD203B41FA5}">
                      <a16:colId xmlns:a16="http://schemas.microsoft.com/office/drawing/2014/main" val="1218787497"/>
                    </a:ext>
                  </a:extLst>
                </a:gridCol>
              </a:tblGrid>
              <a:tr h="107567">
                <a:tc>
                  <a:txBody>
                    <a:bodyPr/>
                    <a:lstStyle/>
                    <a:p>
                      <a:pPr algn="ctr" fontAlgn="b"/>
                      <a:r>
                        <a:rPr lang="es-CO" sz="1050" b="1" u="none" strike="noStrike" dirty="0">
                          <a:effectLst/>
                        </a:rPr>
                        <a:t>ACTIVIDAD</a:t>
                      </a:r>
                      <a:endParaRPr lang="es-CO" sz="1050" b="1" i="0" u="none" strike="noStrike" dirty="0">
                        <a:solidFill>
                          <a:srgbClr val="000000"/>
                        </a:solidFill>
                        <a:effectLst/>
                        <a:latin typeface="Work Sans" pitchFamily="2" charset="0"/>
                      </a:endParaRPr>
                    </a:p>
                  </a:txBody>
                  <a:tcPr marL="9525" marR="9525" marT="9525" marB="0" anchor="b">
                    <a:solidFill>
                      <a:schemeClr val="accent4">
                        <a:lumMod val="60000"/>
                        <a:lumOff val="40000"/>
                      </a:schemeClr>
                    </a:solidFill>
                  </a:tcPr>
                </a:tc>
                <a:tc>
                  <a:txBody>
                    <a:bodyPr/>
                    <a:lstStyle/>
                    <a:p>
                      <a:pPr algn="l" fontAlgn="b"/>
                      <a:r>
                        <a:rPr lang="es-CO" sz="1050" b="1" u="none" strike="noStrike" dirty="0">
                          <a:solidFill>
                            <a:srgbClr val="000000"/>
                          </a:solidFill>
                          <a:effectLst/>
                        </a:rPr>
                        <a:t>RESPONSABLE</a:t>
                      </a:r>
                      <a:endParaRPr lang="es-CO" sz="1050" b="1" i="0" u="none" strike="noStrike" dirty="0">
                        <a:solidFill>
                          <a:srgbClr val="000000"/>
                        </a:solidFill>
                        <a:effectLst/>
                        <a:latin typeface="Work Sans" pitchFamily="2" charset="0"/>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3895820964"/>
                  </a:ext>
                </a:extLst>
              </a:tr>
              <a:tr h="209352">
                <a:tc>
                  <a:txBody>
                    <a:bodyPr/>
                    <a:lstStyle/>
                    <a:p>
                      <a:pPr algn="ctr" fontAlgn="b"/>
                      <a:r>
                        <a:rPr lang="es-MX" sz="1050" u="none" strike="noStrike" dirty="0">
                          <a:effectLst/>
                        </a:rPr>
                        <a:t>CREACIÓN CULTURA DIGITAL PARA EL BIENESTAR</a:t>
                      </a:r>
                      <a:endParaRPr lang="es-MX" sz="1050" b="0" i="0" u="none" strike="noStrike" dirty="0">
                        <a:solidFill>
                          <a:srgbClr val="000000"/>
                        </a:solidFill>
                        <a:effectLst/>
                        <a:latin typeface="Work Sans" pitchFamily="2" charset="0"/>
                      </a:endParaRPr>
                    </a:p>
                  </a:txBody>
                  <a:tcPr marL="9525" marR="9525" marT="9525" marB="0" anchor="b"/>
                </a:tc>
                <a:tc>
                  <a:txBody>
                    <a:bodyPr/>
                    <a:lstStyle/>
                    <a:p>
                      <a:pPr algn="l" fontAlgn="b"/>
                      <a:r>
                        <a:rPr lang="es-MX" sz="1050" u="none" strike="noStrike" dirty="0">
                          <a:effectLst/>
                        </a:rPr>
                        <a:t>TALENTO HUMANO TIC Y ALIADOS ESTRATÉGICOS</a:t>
                      </a:r>
                      <a:endParaRPr lang="es-MX" sz="1050" b="0" i="0" u="none" strike="noStrike" dirty="0">
                        <a:solidFill>
                          <a:srgbClr val="000000"/>
                        </a:solidFill>
                        <a:effectLst/>
                        <a:latin typeface="Work Sans" pitchFamily="2" charset="0"/>
                      </a:endParaRPr>
                    </a:p>
                  </a:txBody>
                  <a:tcPr marL="9525" marR="9525" marT="9525" marB="0" anchor="b"/>
                </a:tc>
                <a:extLst>
                  <a:ext uri="{0D108BD9-81ED-4DB2-BD59-A6C34878D82A}">
                    <a16:rowId xmlns:a16="http://schemas.microsoft.com/office/drawing/2014/main" val="580487372"/>
                  </a:ext>
                </a:extLst>
              </a:tr>
              <a:tr h="209352">
                <a:tc>
                  <a:txBody>
                    <a:bodyPr/>
                    <a:lstStyle/>
                    <a:p>
                      <a:pPr algn="ctr" fontAlgn="b"/>
                      <a:r>
                        <a:rPr lang="es-MX" sz="1050" u="none" strike="noStrike">
                          <a:effectLst/>
                        </a:rPr>
                        <a:t>ANALÍTICA DE DATOS PARA EL BIENESTAR</a:t>
                      </a:r>
                      <a:endParaRPr lang="es-MX" sz="1050" b="0" i="0" u="none" strike="noStrike">
                        <a:solidFill>
                          <a:srgbClr val="000000"/>
                        </a:solidFill>
                        <a:effectLst/>
                        <a:latin typeface="Work Sans" pitchFamily="2" charset="0"/>
                      </a:endParaRPr>
                    </a:p>
                  </a:txBody>
                  <a:tcPr marL="9525" marR="9525" marT="9525" marB="0" anchor="b"/>
                </a:tc>
                <a:tc>
                  <a:txBody>
                    <a:bodyPr/>
                    <a:lstStyle/>
                    <a:p>
                      <a:pPr algn="l" fontAlgn="b"/>
                      <a:r>
                        <a:rPr lang="es-MX" sz="1050" u="none" strike="noStrike">
                          <a:effectLst/>
                        </a:rPr>
                        <a:t>TALENTO HUMANO TIC Y ALIADOS ESTRATÉGICOS</a:t>
                      </a:r>
                      <a:endParaRPr lang="es-MX" sz="1050" b="0" i="0" u="none" strike="noStrike">
                        <a:solidFill>
                          <a:srgbClr val="000000"/>
                        </a:solidFill>
                        <a:effectLst/>
                        <a:latin typeface="Work Sans" pitchFamily="2" charset="0"/>
                      </a:endParaRPr>
                    </a:p>
                  </a:txBody>
                  <a:tcPr marL="9525" marR="9525" marT="9525" marB="0" anchor="b"/>
                </a:tc>
                <a:extLst>
                  <a:ext uri="{0D108BD9-81ED-4DB2-BD59-A6C34878D82A}">
                    <a16:rowId xmlns:a16="http://schemas.microsoft.com/office/drawing/2014/main" val="3260276453"/>
                  </a:ext>
                </a:extLst>
              </a:tr>
              <a:tr h="209352">
                <a:tc>
                  <a:txBody>
                    <a:bodyPr/>
                    <a:lstStyle/>
                    <a:p>
                      <a:pPr algn="ctr" fontAlgn="b"/>
                      <a:r>
                        <a:rPr lang="es-CO" sz="1050" u="none" strike="noStrike" dirty="0">
                          <a:effectLst/>
                        </a:rPr>
                        <a:t>CREACION ECOSISTEMAS DIGITALES</a:t>
                      </a:r>
                      <a:endParaRPr lang="es-CO" sz="1050" b="0" i="0" u="none" strike="noStrike" dirty="0">
                        <a:solidFill>
                          <a:srgbClr val="000000"/>
                        </a:solidFill>
                        <a:effectLst/>
                        <a:latin typeface="Work Sans" pitchFamily="2" charset="0"/>
                      </a:endParaRPr>
                    </a:p>
                  </a:txBody>
                  <a:tcPr marL="9525" marR="9525" marT="9525" marB="0" anchor="b"/>
                </a:tc>
                <a:tc>
                  <a:txBody>
                    <a:bodyPr/>
                    <a:lstStyle/>
                    <a:p>
                      <a:pPr algn="l" fontAlgn="b"/>
                      <a:r>
                        <a:rPr lang="es-MX" sz="1050" u="none" strike="noStrike" dirty="0">
                          <a:effectLst/>
                        </a:rPr>
                        <a:t>TALENTO HUMANO TIC Y ALIADOS ESTRATÉGICOS</a:t>
                      </a:r>
                      <a:endParaRPr lang="es-MX" sz="1050" b="0" i="0" u="none" strike="noStrike" dirty="0">
                        <a:solidFill>
                          <a:srgbClr val="000000"/>
                        </a:solidFill>
                        <a:effectLst/>
                        <a:latin typeface="Work Sans" pitchFamily="2" charset="0"/>
                      </a:endParaRPr>
                    </a:p>
                  </a:txBody>
                  <a:tcPr marL="9525" marR="9525" marT="9525" marB="0" anchor="b"/>
                </a:tc>
                <a:extLst>
                  <a:ext uri="{0D108BD9-81ED-4DB2-BD59-A6C34878D82A}">
                    <a16:rowId xmlns:a16="http://schemas.microsoft.com/office/drawing/2014/main" val="3987410506"/>
                  </a:ext>
                </a:extLst>
              </a:tr>
            </a:tbl>
          </a:graphicData>
        </a:graphic>
      </p:graphicFrame>
      <p:graphicFrame>
        <p:nvGraphicFramePr>
          <p:cNvPr id="13" name="Tabla 12">
            <a:extLst>
              <a:ext uri="{FF2B5EF4-FFF2-40B4-BE49-F238E27FC236}">
                <a16:creationId xmlns:a16="http://schemas.microsoft.com/office/drawing/2014/main" id="{1A87F3DC-F221-6FFD-A986-ABBC8707A5C0}"/>
              </a:ext>
            </a:extLst>
          </p:cNvPr>
          <p:cNvGraphicFramePr>
            <a:graphicFrameLocks noGrp="1"/>
          </p:cNvGraphicFramePr>
          <p:nvPr/>
        </p:nvGraphicFramePr>
        <p:xfrm>
          <a:off x="311024" y="1377905"/>
          <a:ext cx="5784976" cy="1095375"/>
        </p:xfrm>
        <a:graphic>
          <a:graphicData uri="http://schemas.openxmlformats.org/drawingml/2006/table">
            <a:tbl>
              <a:tblPr>
                <a:tableStyleId>{ED083AE6-46FA-4A59-8FB0-9F97EB10719F}</a:tableStyleId>
              </a:tblPr>
              <a:tblGrid>
                <a:gridCol w="3059789">
                  <a:extLst>
                    <a:ext uri="{9D8B030D-6E8A-4147-A177-3AD203B41FA5}">
                      <a16:colId xmlns:a16="http://schemas.microsoft.com/office/drawing/2014/main" val="3352752507"/>
                    </a:ext>
                  </a:extLst>
                </a:gridCol>
                <a:gridCol w="2725187">
                  <a:extLst>
                    <a:ext uri="{9D8B030D-6E8A-4147-A177-3AD203B41FA5}">
                      <a16:colId xmlns:a16="http://schemas.microsoft.com/office/drawing/2014/main" val="3261260770"/>
                    </a:ext>
                  </a:extLst>
                </a:gridCol>
              </a:tblGrid>
              <a:tr h="153696">
                <a:tc>
                  <a:txBody>
                    <a:bodyPr/>
                    <a:lstStyle/>
                    <a:p>
                      <a:pPr algn="ctr" fontAlgn="b"/>
                      <a:r>
                        <a:rPr lang="es-CO" sz="1000" u="none" strike="noStrike" dirty="0">
                          <a:effectLst/>
                        </a:rPr>
                        <a:t>ACTIVIDAD</a:t>
                      </a:r>
                      <a:endParaRPr lang="es-CO" sz="1000" b="1" i="0" u="none" strike="noStrike" dirty="0">
                        <a:solidFill>
                          <a:srgbClr val="000000"/>
                        </a:solidFill>
                        <a:effectLst/>
                        <a:latin typeface="Work Sans" pitchFamily="2" charset="0"/>
                      </a:endParaRPr>
                    </a:p>
                  </a:txBody>
                  <a:tcPr marL="9525" marR="9525" marT="9525" marB="0" anchor="b">
                    <a:solidFill>
                      <a:schemeClr val="accent4">
                        <a:lumMod val="60000"/>
                        <a:lumOff val="40000"/>
                      </a:schemeClr>
                    </a:solidFill>
                  </a:tcPr>
                </a:tc>
                <a:tc>
                  <a:txBody>
                    <a:bodyPr/>
                    <a:lstStyle/>
                    <a:p>
                      <a:pPr algn="l" fontAlgn="b"/>
                      <a:r>
                        <a:rPr lang="es-CO" sz="1000" b="1" i="0" u="none" strike="noStrike" dirty="0">
                          <a:solidFill>
                            <a:srgbClr val="000000"/>
                          </a:solidFill>
                          <a:effectLst/>
                          <a:latin typeface="Work Sans" pitchFamily="2" charset="0"/>
                        </a:rPr>
                        <a:t>RESPONSABLE</a:t>
                      </a:r>
                    </a:p>
                  </a:txBody>
                  <a:tcPr marL="9525" marR="9525" marT="9525" marB="0" anchor="b">
                    <a:solidFill>
                      <a:schemeClr val="accent4">
                        <a:lumMod val="60000"/>
                        <a:lumOff val="40000"/>
                      </a:schemeClr>
                    </a:solidFill>
                  </a:tcPr>
                </a:tc>
                <a:extLst>
                  <a:ext uri="{0D108BD9-81ED-4DB2-BD59-A6C34878D82A}">
                    <a16:rowId xmlns:a16="http://schemas.microsoft.com/office/drawing/2014/main" val="2210687261"/>
                  </a:ext>
                </a:extLst>
              </a:tr>
              <a:tr h="376394">
                <a:tc>
                  <a:txBody>
                    <a:bodyPr/>
                    <a:lstStyle/>
                    <a:p>
                      <a:pPr algn="ctr" fontAlgn="ctr"/>
                      <a:r>
                        <a:rPr lang="es-MX" sz="1000" b="0" i="0" u="none" strike="noStrike" dirty="0">
                          <a:solidFill>
                            <a:srgbClr val="000000"/>
                          </a:solidFill>
                          <a:effectLst/>
                          <a:latin typeface="+mn-lt"/>
                          <a:cs typeface="Helvetica" panose="020B0604020202020204" pitchFamily="34" charset="0"/>
                        </a:rPr>
                        <a:t>HIGIENE MENTAL </a:t>
                      </a:r>
                    </a:p>
                  </a:txBody>
                  <a:tcPr marL="9525" marR="9525" marT="9525" marB="0" anchor="ctr"/>
                </a:tc>
                <a:tc>
                  <a:txBody>
                    <a:bodyPr/>
                    <a:lstStyle/>
                    <a:p>
                      <a:pPr algn="l" fontAlgn="ctr"/>
                      <a:r>
                        <a:rPr lang="es-MX" sz="1000" u="none" strike="noStrike" dirty="0">
                          <a:effectLst/>
                        </a:rPr>
                        <a:t>TALENTO HUMANO, SG-SST, ALIADOS ESTRATÉGICOS, CAJA DE COMPENSACIÓN FAMILIAR, FUNCIÓN PÚBLICA-ARL</a:t>
                      </a:r>
                      <a:endParaRPr lang="es-MX" sz="1000" b="0" i="0" u="none" strike="noStrike" dirty="0">
                        <a:solidFill>
                          <a:srgbClr val="000000"/>
                        </a:solidFill>
                        <a:effectLst/>
                        <a:latin typeface="Work Sans" pitchFamily="2" charset="0"/>
                      </a:endParaRPr>
                    </a:p>
                  </a:txBody>
                  <a:tcPr marL="9525" marR="9525" marT="9525" marB="0" anchor="ctr"/>
                </a:tc>
                <a:extLst>
                  <a:ext uri="{0D108BD9-81ED-4DB2-BD59-A6C34878D82A}">
                    <a16:rowId xmlns:a16="http://schemas.microsoft.com/office/drawing/2014/main" val="3285438357"/>
                  </a:ext>
                </a:extLst>
              </a:tr>
              <a:tr h="444562">
                <a:tc>
                  <a:txBody>
                    <a:bodyPr/>
                    <a:lstStyle/>
                    <a:p>
                      <a:pPr algn="ctr" fontAlgn="ctr"/>
                      <a:r>
                        <a:rPr lang="es-MX" sz="1000" b="0" i="0" u="none" strike="noStrike" dirty="0">
                          <a:solidFill>
                            <a:srgbClr val="000000"/>
                          </a:solidFill>
                          <a:effectLst/>
                          <a:latin typeface="+mn-lt"/>
                        </a:rPr>
                        <a:t>PREVENCIÓN DE NUEVOS RIESGOS A LA SALUD</a:t>
                      </a:r>
                    </a:p>
                  </a:txBody>
                  <a:tcPr marL="9525" marR="9525" marT="9525" marB="0" anchor="ctr"/>
                </a:tc>
                <a:tc>
                  <a:txBody>
                    <a:bodyPr/>
                    <a:lstStyle/>
                    <a:p>
                      <a:pPr algn="l" fontAlgn="ctr"/>
                      <a:r>
                        <a:rPr lang="es-MX" sz="1000" u="none" strike="noStrike" dirty="0">
                          <a:effectLst/>
                        </a:rPr>
                        <a:t>TALENTO HUMANO, SG-SST, ALIADOS ESTRATÉGICOS, CAJA DE COMPENSACIÓN FAMILIAR, FUNCIÓN PÚBLICA- ARL </a:t>
                      </a:r>
                      <a:endParaRPr lang="es-MX" sz="1000" b="0" i="0" u="none" strike="noStrike" dirty="0">
                        <a:solidFill>
                          <a:srgbClr val="000000"/>
                        </a:solidFill>
                        <a:effectLst/>
                        <a:latin typeface="Work Sans" pitchFamily="2" charset="0"/>
                      </a:endParaRPr>
                    </a:p>
                  </a:txBody>
                  <a:tcPr marL="9525" marR="9525" marT="9525" marB="0" anchor="b"/>
                </a:tc>
                <a:extLst>
                  <a:ext uri="{0D108BD9-81ED-4DB2-BD59-A6C34878D82A}">
                    <a16:rowId xmlns:a16="http://schemas.microsoft.com/office/drawing/2014/main" val="3384901282"/>
                  </a:ext>
                </a:extLst>
              </a:tr>
            </a:tbl>
          </a:graphicData>
        </a:graphic>
      </p:graphicFrame>
      <p:sp>
        <p:nvSpPr>
          <p:cNvPr id="14" name="CuadroTexto 13">
            <a:extLst>
              <a:ext uri="{FF2B5EF4-FFF2-40B4-BE49-F238E27FC236}">
                <a16:creationId xmlns:a16="http://schemas.microsoft.com/office/drawing/2014/main" id="{757946C5-36F5-90C6-233C-3B13263027AF}"/>
              </a:ext>
            </a:extLst>
          </p:cNvPr>
          <p:cNvSpPr txBox="1"/>
          <p:nvPr/>
        </p:nvSpPr>
        <p:spPr>
          <a:xfrm>
            <a:off x="6198485" y="3144842"/>
            <a:ext cx="610718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s-CO" sz="1400" b="1"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rPr>
              <a:t>Eje 5 Identidad y Vocación por el Servicio Público </a:t>
            </a:r>
            <a:endParaRPr kumimoji="0" lang="es-CO" sz="1400" b="0" i="0" u="none" strike="noStrike" kern="1200" cap="none" spc="0" normalizeH="0" baseline="0" noProof="0" dirty="0">
              <a:ln>
                <a:noFill/>
              </a:ln>
              <a:solidFill>
                <a:srgbClr val="95782F"/>
              </a:solidFill>
              <a:effectLst/>
              <a:uLnTx/>
              <a:uFillTx/>
              <a:latin typeface="Work Sans" pitchFamily="2" charset="0"/>
              <a:ea typeface="Calibri" panose="020F0502020204030204" pitchFamily="34" charset="0"/>
              <a:cs typeface="Times New Roman" panose="02020603050405020304" pitchFamily="18" charset="0"/>
            </a:endParaRPr>
          </a:p>
        </p:txBody>
      </p:sp>
      <p:graphicFrame>
        <p:nvGraphicFramePr>
          <p:cNvPr id="15" name="Tabla 14">
            <a:extLst>
              <a:ext uri="{FF2B5EF4-FFF2-40B4-BE49-F238E27FC236}">
                <a16:creationId xmlns:a16="http://schemas.microsoft.com/office/drawing/2014/main" id="{940C447B-5ACC-4D01-4320-B1BB28A7D3A6}"/>
              </a:ext>
            </a:extLst>
          </p:cNvPr>
          <p:cNvGraphicFramePr>
            <a:graphicFrameLocks noGrp="1"/>
          </p:cNvGraphicFramePr>
          <p:nvPr/>
        </p:nvGraphicFramePr>
        <p:xfrm>
          <a:off x="2991475" y="5773165"/>
          <a:ext cx="5784977" cy="571500"/>
        </p:xfrm>
        <a:graphic>
          <a:graphicData uri="http://schemas.openxmlformats.org/drawingml/2006/table">
            <a:tbl>
              <a:tblPr>
                <a:tableStyleId>{ED083AE6-46FA-4A59-8FB0-9F97EB10719F}</a:tableStyleId>
              </a:tblPr>
              <a:tblGrid>
                <a:gridCol w="3059789">
                  <a:extLst>
                    <a:ext uri="{9D8B030D-6E8A-4147-A177-3AD203B41FA5}">
                      <a16:colId xmlns:a16="http://schemas.microsoft.com/office/drawing/2014/main" val="1235089623"/>
                    </a:ext>
                  </a:extLst>
                </a:gridCol>
                <a:gridCol w="2725188">
                  <a:extLst>
                    <a:ext uri="{9D8B030D-6E8A-4147-A177-3AD203B41FA5}">
                      <a16:colId xmlns:a16="http://schemas.microsoft.com/office/drawing/2014/main" val="2651957823"/>
                    </a:ext>
                  </a:extLst>
                </a:gridCol>
              </a:tblGrid>
              <a:tr h="190500">
                <a:tc>
                  <a:txBody>
                    <a:bodyPr/>
                    <a:lstStyle/>
                    <a:p>
                      <a:pPr algn="ctr" fontAlgn="b"/>
                      <a:r>
                        <a:rPr lang="es-CO" sz="1050" u="none" strike="noStrike" dirty="0">
                          <a:effectLst/>
                        </a:rPr>
                        <a:t>ACTIVIDAD</a:t>
                      </a:r>
                      <a:endParaRPr lang="es-CO" sz="1050" b="1" i="0" u="none" strike="noStrike" dirty="0">
                        <a:solidFill>
                          <a:srgbClr val="000000"/>
                        </a:solidFill>
                        <a:effectLst/>
                        <a:latin typeface="Work Sans" pitchFamily="2" charset="0"/>
                      </a:endParaRPr>
                    </a:p>
                  </a:txBody>
                  <a:tcPr marL="9525" marR="9525" marT="9525" marB="0" anchor="b">
                    <a:solidFill>
                      <a:schemeClr val="accent4">
                        <a:lumMod val="60000"/>
                        <a:lumOff val="40000"/>
                      </a:schemeClr>
                    </a:solidFill>
                  </a:tcPr>
                </a:tc>
                <a:tc>
                  <a:txBody>
                    <a:bodyPr/>
                    <a:lstStyle/>
                    <a:p>
                      <a:pPr algn="l" fontAlgn="b"/>
                      <a:r>
                        <a:rPr lang="es-CO" sz="1050" b="1" i="0" u="none" strike="noStrike" dirty="0">
                          <a:solidFill>
                            <a:srgbClr val="000000"/>
                          </a:solidFill>
                          <a:effectLst/>
                          <a:latin typeface="Work Sans" pitchFamily="2" charset="0"/>
                        </a:rPr>
                        <a:t>RESPONSABLE</a:t>
                      </a:r>
                    </a:p>
                  </a:txBody>
                  <a:tcPr marL="9525" marR="9525" marT="9525" marB="0" anchor="b">
                    <a:solidFill>
                      <a:schemeClr val="accent4">
                        <a:lumMod val="60000"/>
                        <a:lumOff val="40000"/>
                      </a:schemeClr>
                    </a:solidFill>
                  </a:tcPr>
                </a:tc>
                <a:extLst>
                  <a:ext uri="{0D108BD9-81ED-4DB2-BD59-A6C34878D82A}">
                    <a16:rowId xmlns:a16="http://schemas.microsoft.com/office/drawing/2014/main" val="2795095654"/>
                  </a:ext>
                </a:extLst>
              </a:tr>
              <a:tr h="381000">
                <a:tc>
                  <a:txBody>
                    <a:bodyPr/>
                    <a:lstStyle/>
                    <a:p>
                      <a:pPr algn="ctr" fontAlgn="ctr"/>
                      <a:r>
                        <a:rPr lang="es-CO" sz="1050" u="none" strike="noStrike" dirty="0">
                          <a:effectLst/>
                        </a:rPr>
                        <a:t>PROGRAMA SERVIMOS</a:t>
                      </a:r>
                      <a:endParaRPr lang="es-CO" sz="1050" b="0" i="0" u="none" strike="noStrike" dirty="0">
                        <a:solidFill>
                          <a:srgbClr val="000000"/>
                        </a:solidFill>
                        <a:effectLst/>
                        <a:latin typeface="Work Sans" pitchFamily="2" charset="0"/>
                      </a:endParaRPr>
                    </a:p>
                  </a:txBody>
                  <a:tcPr marL="9525" marR="9525" marT="9525" marB="0" anchor="ctr"/>
                </a:tc>
                <a:tc>
                  <a:txBody>
                    <a:bodyPr/>
                    <a:lstStyle/>
                    <a:p>
                      <a:pPr algn="l" fontAlgn="ctr"/>
                      <a:r>
                        <a:rPr lang="es-MX" sz="1050" u="none" strike="noStrike" dirty="0">
                          <a:effectLst/>
                        </a:rPr>
                        <a:t>TALENTO HUMANO, COMUNICACIONES Y PRENSA</a:t>
                      </a:r>
                      <a:endParaRPr lang="es-MX" sz="1050" b="0" i="0" u="none" strike="noStrike" dirty="0">
                        <a:solidFill>
                          <a:srgbClr val="000000"/>
                        </a:solidFill>
                        <a:effectLst/>
                        <a:latin typeface="Work Sans" pitchFamily="2" charset="0"/>
                      </a:endParaRPr>
                    </a:p>
                  </a:txBody>
                  <a:tcPr marL="9525" marR="9525" marT="9525" marB="0" anchor="ctr"/>
                </a:tc>
                <a:extLst>
                  <a:ext uri="{0D108BD9-81ED-4DB2-BD59-A6C34878D82A}">
                    <a16:rowId xmlns:a16="http://schemas.microsoft.com/office/drawing/2014/main" val="906630492"/>
                  </a:ext>
                </a:extLst>
              </a:tr>
            </a:tbl>
          </a:graphicData>
        </a:graphic>
      </p:graphicFrame>
      <p:pic>
        <p:nvPicPr>
          <p:cNvPr id="16" name="Picture 2" descr="icono de línea de capital humano 14640421 Vector en Vecteezy">
            <a:extLst>
              <a:ext uri="{FF2B5EF4-FFF2-40B4-BE49-F238E27FC236}">
                <a16:creationId xmlns:a16="http://schemas.microsoft.com/office/drawing/2014/main" id="{63BCC69A-7C57-C389-A5E3-076DE2D7E199}"/>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52734" y="56154"/>
            <a:ext cx="975134" cy="97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178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CuadroTexto 1">
            <a:extLst>
              <a:ext uri="{FF2B5EF4-FFF2-40B4-BE49-F238E27FC236}">
                <a16:creationId xmlns:a16="http://schemas.microsoft.com/office/drawing/2014/main" id="{40A9A319-5B74-A86C-483B-329EBD443D51}"/>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 minagricultura.gov.co</a:t>
            </a:r>
          </a:p>
        </p:txBody>
      </p:sp>
      <p:sp>
        <p:nvSpPr>
          <p:cNvPr id="18" name="4 CuadroTexto">
            <a:extLst>
              <a:ext uri="{FF2B5EF4-FFF2-40B4-BE49-F238E27FC236}">
                <a16:creationId xmlns:a16="http://schemas.microsoft.com/office/drawing/2014/main" id="{9B4BCB9B-C6CE-AB08-6025-740EC146D03E}"/>
              </a:ext>
            </a:extLst>
          </p:cNvPr>
          <p:cNvSpPr txBox="1"/>
          <p:nvPr/>
        </p:nvSpPr>
        <p:spPr>
          <a:xfrm>
            <a:off x="2032265" y="280223"/>
            <a:ext cx="6874820" cy="646331"/>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b="1" dirty="0">
                <a:solidFill>
                  <a:schemeClr val="bg1"/>
                </a:solidFill>
              </a:rPr>
              <a:t>2.5 </a:t>
            </a:r>
            <a:r>
              <a:rPr lang="es-CO" sz="1800" b="1" dirty="0">
                <a:solidFill>
                  <a:schemeClr val="bg1"/>
                </a:solidFill>
                <a:effectLst/>
              </a:rPr>
              <a:t>Plan de Incentivos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b="1" dirty="0">
              <a:solidFill>
                <a:schemeClr val="bg1"/>
              </a:solidFill>
              <a:latin typeface="Calibri (Cuerpo)"/>
            </a:endParaRPr>
          </a:p>
        </p:txBody>
      </p:sp>
      <p:pic>
        <p:nvPicPr>
          <p:cNvPr id="19" name="Picture 2" descr="Vectores e ilustraciones de Bienestar laboral para descargar ...">
            <a:extLst>
              <a:ext uri="{FF2B5EF4-FFF2-40B4-BE49-F238E27FC236}">
                <a16:creationId xmlns:a16="http://schemas.microsoft.com/office/drawing/2014/main" id="{41D2F0CB-1F7F-744B-974C-E950470DF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99" y="1041148"/>
            <a:ext cx="4874911" cy="34841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19">
            <a:extLst>
              <a:ext uri="{FF2B5EF4-FFF2-40B4-BE49-F238E27FC236}">
                <a16:creationId xmlns:a16="http://schemas.microsoft.com/office/drawing/2014/main" id="{DFEAB977-EA29-F1B5-A504-3F5B9FD5C7E0}"/>
              </a:ext>
            </a:extLst>
          </p:cNvPr>
          <p:cNvSpPr/>
          <p:nvPr/>
        </p:nvSpPr>
        <p:spPr>
          <a:xfrm>
            <a:off x="5473120" y="1463003"/>
            <a:ext cx="1476109" cy="1688619"/>
          </a:xfrm>
          <a:prstGeom prst="rect">
            <a:avLst/>
          </a:prstGeom>
          <a:solidFill>
            <a:srgbClr val="957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REFERENCIA NORMATIVA</a:t>
            </a:r>
            <a:endParaRPr lang="es-CO" sz="1400" dirty="0"/>
          </a:p>
        </p:txBody>
      </p:sp>
      <p:sp>
        <p:nvSpPr>
          <p:cNvPr id="21" name="Rectángulo 20">
            <a:extLst>
              <a:ext uri="{FF2B5EF4-FFF2-40B4-BE49-F238E27FC236}">
                <a16:creationId xmlns:a16="http://schemas.microsoft.com/office/drawing/2014/main" id="{4E594E6B-9685-A310-A77C-D6BA37D77D32}"/>
              </a:ext>
            </a:extLst>
          </p:cNvPr>
          <p:cNvSpPr/>
          <p:nvPr/>
        </p:nvSpPr>
        <p:spPr>
          <a:xfrm>
            <a:off x="5469675" y="3151624"/>
            <a:ext cx="1476109" cy="1298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21">
            <a:extLst>
              <a:ext uri="{FF2B5EF4-FFF2-40B4-BE49-F238E27FC236}">
                <a16:creationId xmlns:a16="http://schemas.microsoft.com/office/drawing/2014/main" id="{D56BF2CE-EBA6-BC7C-C6B0-9CA049C52488}"/>
              </a:ext>
            </a:extLst>
          </p:cNvPr>
          <p:cNvSpPr/>
          <p:nvPr/>
        </p:nvSpPr>
        <p:spPr>
          <a:xfrm>
            <a:off x="5456672" y="4390301"/>
            <a:ext cx="1476109" cy="1687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a:extLst>
              <a:ext uri="{FF2B5EF4-FFF2-40B4-BE49-F238E27FC236}">
                <a16:creationId xmlns:a16="http://schemas.microsoft.com/office/drawing/2014/main" id="{26D1C7EA-DC96-8C67-B6CD-13B494B4E1D4}"/>
              </a:ext>
            </a:extLst>
          </p:cNvPr>
          <p:cNvSpPr/>
          <p:nvPr/>
        </p:nvSpPr>
        <p:spPr>
          <a:xfrm>
            <a:off x="6945784" y="1463000"/>
            <a:ext cx="4703986" cy="1665482"/>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ángulo 23">
            <a:extLst>
              <a:ext uri="{FF2B5EF4-FFF2-40B4-BE49-F238E27FC236}">
                <a16:creationId xmlns:a16="http://schemas.microsoft.com/office/drawing/2014/main" id="{92A31FA9-D18D-5BB5-D3C2-71232350C7E5}"/>
              </a:ext>
            </a:extLst>
          </p:cNvPr>
          <p:cNvSpPr/>
          <p:nvPr/>
        </p:nvSpPr>
        <p:spPr>
          <a:xfrm>
            <a:off x="6919777" y="3151625"/>
            <a:ext cx="4703986" cy="1308867"/>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ángulo 24">
            <a:extLst>
              <a:ext uri="{FF2B5EF4-FFF2-40B4-BE49-F238E27FC236}">
                <a16:creationId xmlns:a16="http://schemas.microsoft.com/office/drawing/2014/main" id="{92398E55-7868-B652-B90F-AA95AAFE13E4}"/>
              </a:ext>
            </a:extLst>
          </p:cNvPr>
          <p:cNvSpPr/>
          <p:nvPr/>
        </p:nvSpPr>
        <p:spPr>
          <a:xfrm>
            <a:off x="6919777" y="4398907"/>
            <a:ext cx="4703986" cy="169543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
            <a:extLst>
              <a:ext uri="{FF2B5EF4-FFF2-40B4-BE49-F238E27FC236}">
                <a16:creationId xmlns:a16="http://schemas.microsoft.com/office/drawing/2014/main" id="{9059E27F-5C85-0314-53F1-72892B690AE7}"/>
              </a:ext>
            </a:extLst>
          </p:cNvPr>
          <p:cNvSpPr txBox="1"/>
          <p:nvPr/>
        </p:nvSpPr>
        <p:spPr>
          <a:xfrm>
            <a:off x="5290994" y="3416396"/>
            <a:ext cx="1911183" cy="369332"/>
          </a:xfrm>
          <a:prstGeom prst="rect">
            <a:avLst/>
          </a:prstGeom>
          <a:noFill/>
        </p:spPr>
        <p:txBody>
          <a:bodyPr wrap="square" rtlCol="0" anchor="ctr" anchorCtr="0">
            <a:spAutoFit/>
          </a:bodyPr>
          <a:lstStyle/>
          <a:p>
            <a:pPr algn="ctr"/>
            <a:r>
              <a:rPr lang="en-US" sz="1400" b="1" spc="100" dirty="0">
                <a:solidFill>
                  <a:schemeClr val="bg2"/>
                </a:solidFill>
                <a:ea typeface="Open Sans Light" panose="020B0306030504020204" pitchFamily="34" charset="0"/>
                <a:cs typeface="Open Sans Light" panose="020B0306030504020204" pitchFamily="34" charset="0"/>
              </a:rPr>
              <a:t>OBJETIVO</a:t>
            </a:r>
            <a:r>
              <a:rPr lang="en-US" b="1" spc="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27" name="TextBox 2">
            <a:extLst>
              <a:ext uri="{FF2B5EF4-FFF2-40B4-BE49-F238E27FC236}">
                <a16:creationId xmlns:a16="http://schemas.microsoft.com/office/drawing/2014/main" id="{1498155D-E0CE-F64B-EA8C-7E218F65DD87}"/>
              </a:ext>
            </a:extLst>
          </p:cNvPr>
          <p:cNvSpPr txBox="1"/>
          <p:nvPr/>
        </p:nvSpPr>
        <p:spPr>
          <a:xfrm>
            <a:off x="5255582" y="4765140"/>
            <a:ext cx="1911183" cy="523220"/>
          </a:xfrm>
          <a:prstGeom prst="rect">
            <a:avLst/>
          </a:prstGeom>
          <a:noFill/>
        </p:spPr>
        <p:txBody>
          <a:bodyPr wrap="square" rtlCol="0" anchor="ctr" anchorCtr="0">
            <a:spAutoFit/>
          </a:bodyPr>
          <a:lstStyle/>
          <a:p>
            <a:pPr algn="ctr"/>
            <a:r>
              <a:rPr lang="en-US" sz="1400" b="1" spc="100" dirty="0">
                <a:solidFill>
                  <a:schemeClr val="bg2"/>
                </a:solidFill>
                <a:ea typeface="Open Sans Light" panose="020B0306030504020204" pitchFamily="34" charset="0"/>
                <a:cs typeface="Open Sans Light" panose="020B0306030504020204" pitchFamily="34" charset="0"/>
              </a:rPr>
              <a:t>INCENTIVOS</a:t>
            </a:r>
          </a:p>
          <a:p>
            <a:pPr algn="ctr"/>
            <a:r>
              <a:rPr lang="en-US" sz="1400" b="1" spc="100" dirty="0">
                <a:solidFill>
                  <a:schemeClr val="bg2"/>
                </a:solidFill>
                <a:ea typeface="Open Sans Light" panose="020B0306030504020204" pitchFamily="34" charset="0"/>
                <a:cs typeface="Open Sans Light" panose="020B0306030504020204" pitchFamily="34" charset="0"/>
              </a:rPr>
              <a:t> A OTORGAR</a:t>
            </a:r>
          </a:p>
        </p:txBody>
      </p:sp>
      <p:sp>
        <p:nvSpPr>
          <p:cNvPr id="28" name="Subtitle 2">
            <a:extLst>
              <a:ext uri="{FF2B5EF4-FFF2-40B4-BE49-F238E27FC236}">
                <a16:creationId xmlns:a16="http://schemas.microsoft.com/office/drawing/2014/main" id="{2C63D035-D079-020B-2963-9D6942816838}"/>
              </a:ext>
            </a:extLst>
          </p:cNvPr>
          <p:cNvSpPr txBox="1">
            <a:spLocks/>
          </p:cNvSpPr>
          <p:nvPr/>
        </p:nvSpPr>
        <p:spPr>
          <a:xfrm>
            <a:off x="6949229" y="1385622"/>
            <a:ext cx="4904981" cy="172354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ct val="100000"/>
              </a:lnSpc>
              <a:buFont typeface="Arial" panose="020B0604020202020204" pitchFamily="34" charset="0"/>
              <a:buChar char="•"/>
            </a:pPr>
            <a:r>
              <a:rPr lang="es-ES" sz="1000" dirty="0">
                <a:solidFill>
                  <a:schemeClr val="tx1"/>
                </a:solidFill>
                <a:latin typeface="+mn-lt"/>
                <a:ea typeface="Open Sans Light" panose="020B0306030504020204" pitchFamily="34" charset="0"/>
                <a:cs typeface="Open Sans Light" panose="020B0306030504020204" pitchFamily="34" charset="0"/>
              </a:rPr>
              <a:t>Decreto Ley 1567 de agosto 1998, Artículos 26, 29, 30, 31,32,33 y 34.</a:t>
            </a:r>
          </a:p>
          <a:p>
            <a:pPr marL="285750" indent="-285750" algn="l">
              <a:lnSpc>
                <a:spcPct val="100000"/>
              </a:lnSpc>
              <a:buFont typeface="Arial" panose="020B0604020202020204" pitchFamily="34" charset="0"/>
              <a:buChar char="•"/>
            </a:pPr>
            <a:r>
              <a:rPr lang="es-ES" sz="1000" dirty="0">
                <a:solidFill>
                  <a:schemeClr val="tx1"/>
                </a:solidFill>
                <a:latin typeface="+mn-lt"/>
                <a:ea typeface="Open Sans Light" panose="020B0306030504020204" pitchFamily="34" charset="0"/>
                <a:cs typeface="Open Sans Light" panose="020B0306030504020204" pitchFamily="34" charset="0"/>
              </a:rPr>
              <a:t>Ley 734 de 2022 Artículo 33 numeral 4 y 5</a:t>
            </a:r>
          </a:p>
          <a:p>
            <a:pPr marL="285750" indent="-285750" algn="l">
              <a:lnSpc>
                <a:spcPct val="100000"/>
              </a:lnSpc>
              <a:buFont typeface="Arial" panose="020B0604020202020204" pitchFamily="34" charset="0"/>
              <a:buChar char="•"/>
            </a:pPr>
            <a:r>
              <a:rPr lang="es-ES" sz="1000" dirty="0">
                <a:solidFill>
                  <a:schemeClr val="tx1"/>
                </a:solidFill>
                <a:latin typeface="+mn-lt"/>
                <a:ea typeface="Open Sans Light" panose="020B0306030504020204" pitchFamily="34" charset="0"/>
                <a:cs typeface="Open Sans Light" panose="020B0306030504020204" pitchFamily="34" charset="0"/>
              </a:rPr>
              <a:t>Ley 909 de septiembre 2004</a:t>
            </a:r>
          </a:p>
          <a:p>
            <a:pPr marL="285750" indent="-285750" algn="l">
              <a:lnSpc>
                <a:spcPct val="100000"/>
              </a:lnSpc>
              <a:buFont typeface="Arial" panose="020B0604020202020204" pitchFamily="34" charset="0"/>
              <a:buChar char="•"/>
            </a:pPr>
            <a:r>
              <a:rPr lang="es-ES" sz="1000" dirty="0">
                <a:solidFill>
                  <a:schemeClr val="tx1"/>
                </a:solidFill>
                <a:latin typeface="+mn-lt"/>
                <a:ea typeface="Open Sans Light" panose="020B0306030504020204" pitchFamily="34" charset="0"/>
                <a:cs typeface="Open Sans Light" panose="020B0306030504020204" pitchFamily="34" charset="0"/>
              </a:rPr>
              <a:t>Ley 1960 de 2019</a:t>
            </a:r>
          </a:p>
          <a:p>
            <a:pPr marL="285750" indent="-285750" algn="l">
              <a:lnSpc>
                <a:spcPct val="100000"/>
              </a:lnSpc>
              <a:buFont typeface="Arial" panose="020B0604020202020204" pitchFamily="34" charset="0"/>
              <a:buChar char="•"/>
            </a:pPr>
            <a:r>
              <a:rPr lang="es-ES" sz="1000" dirty="0">
                <a:solidFill>
                  <a:schemeClr val="tx1"/>
                </a:solidFill>
                <a:latin typeface="+mn-lt"/>
                <a:ea typeface="Open Sans Light" panose="020B0306030504020204" pitchFamily="34" charset="0"/>
                <a:cs typeface="Open Sans Light" panose="020B0306030504020204" pitchFamily="34" charset="0"/>
              </a:rPr>
              <a:t>Ley 1567 de 1998</a:t>
            </a:r>
          </a:p>
          <a:p>
            <a:pPr marL="285750" indent="-285750" algn="l">
              <a:lnSpc>
                <a:spcPct val="100000"/>
              </a:lnSpc>
              <a:buFont typeface="Arial" panose="020B0604020202020204" pitchFamily="34" charset="0"/>
              <a:buChar char="•"/>
            </a:pPr>
            <a:r>
              <a:rPr lang="es-ES" sz="1000" dirty="0">
                <a:solidFill>
                  <a:schemeClr val="tx1"/>
                </a:solidFill>
                <a:latin typeface="+mn-lt"/>
                <a:ea typeface="Open Sans Light" panose="020B0306030504020204" pitchFamily="34" charset="0"/>
                <a:cs typeface="Open Sans Light" panose="020B0306030504020204" pitchFamily="34" charset="0"/>
              </a:rPr>
              <a:t>Decreto 1083 de 2015 </a:t>
            </a:r>
          </a:p>
          <a:p>
            <a:pPr marL="285750" indent="-285750" algn="l">
              <a:lnSpc>
                <a:spcPct val="100000"/>
              </a:lnSpc>
              <a:buFont typeface="Arial" panose="020B0604020202020204" pitchFamily="34" charset="0"/>
              <a:buChar char="•"/>
            </a:pPr>
            <a:r>
              <a:rPr lang="es-ES" sz="1000" dirty="0">
                <a:solidFill>
                  <a:schemeClr val="tx1"/>
                </a:solidFill>
                <a:latin typeface="+mn-lt"/>
                <a:ea typeface="Open Sans Light" panose="020B0306030504020204" pitchFamily="34" charset="0"/>
                <a:cs typeface="Open Sans Light" panose="020B0306030504020204" pitchFamily="34" charset="0"/>
              </a:rPr>
              <a:t>Ley 1811 de 2016 (uso de la bicicleta) </a:t>
            </a:r>
          </a:p>
          <a:p>
            <a:pPr marL="285750" indent="-285750" algn="l">
              <a:lnSpc>
                <a:spcPct val="100000"/>
              </a:lnSpc>
              <a:buFont typeface="Arial" panose="020B0604020202020204" pitchFamily="34" charset="0"/>
              <a:buChar char="•"/>
            </a:pPr>
            <a:r>
              <a:rPr lang="es-ES" sz="1000" dirty="0">
                <a:solidFill>
                  <a:schemeClr val="tx1"/>
                </a:solidFill>
                <a:latin typeface="+mn-lt"/>
                <a:ea typeface="Open Sans Light" panose="020B0306030504020204" pitchFamily="34" charset="0"/>
                <a:cs typeface="Open Sans Light" panose="020B0306030504020204" pitchFamily="34" charset="0"/>
              </a:rPr>
              <a:t>Ley 1887 de 2018 ( Semana del Blog)</a:t>
            </a:r>
          </a:p>
          <a:p>
            <a:pPr marL="285750" indent="-285750" algn="l">
              <a:lnSpc>
                <a:spcPct val="100000"/>
              </a:lnSpc>
              <a:buFont typeface="Arial" panose="020B0604020202020204" pitchFamily="34" charset="0"/>
              <a:buChar char="•"/>
            </a:pPr>
            <a:r>
              <a:rPr lang="es-ES" sz="1000" dirty="0">
                <a:solidFill>
                  <a:schemeClr val="tx1"/>
                </a:solidFill>
                <a:latin typeface="+mn-lt"/>
                <a:ea typeface="Open Sans Light" panose="020B0306030504020204" pitchFamily="34" charset="0"/>
                <a:cs typeface="Open Sans Light" panose="020B0306030504020204" pitchFamily="34" charset="0"/>
              </a:rPr>
              <a:t>Resolución 202 del 21 de junio de 2019</a:t>
            </a:r>
            <a:endParaRPr lang="es-ES" sz="1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Subtitle 2">
            <a:extLst>
              <a:ext uri="{FF2B5EF4-FFF2-40B4-BE49-F238E27FC236}">
                <a16:creationId xmlns:a16="http://schemas.microsoft.com/office/drawing/2014/main" id="{0464D343-28E0-077D-E94E-8BE03D78F270}"/>
              </a:ext>
            </a:extLst>
          </p:cNvPr>
          <p:cNvSpPr txBox="1">
            <a:spLocks/>
          </p:cNvSpPr>
          <p:nvPr/>
        </p:nvSpPr>
        <p:spPr>
          <a:xfrm>
            <a:off x="7039828" y="3217330"/>
            <a:ext cx="4515898" cy="116955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s-ES" sz="1400" dirty="0">
                <a:solidFill>
                  <a:schemeClr val="tx1"/>
                </a:solidFill>
                <a:latin typeface="+mn-lt"/>
                <a:ea typeface="Open Sans Light" panose="020B0306030504020204" pitchFamily="34" charset="0"/>
                <a:cs typeface="Open Sans Light" panose="020B0306030504020204" pitchFamily="34" charset="0"/>
              </a:rPr>
              <a:t>Generar acciones que enaltezcan al Servidor Público mediante el reconocimiento, generando valor a su gestión y siendo un modelo a seguir para los demás funcionarios del Ministerio de Agricultura y Desarrollo Rural </a:t>
            </a:r>
          </a:p>
        </p:txBody>
      </p:sp>
      <p:sp>
        <p:nvSpPr>
          <p:cNvPr id="30" name="Subtitle 2">
            <a:extLst>
              <a:ext uri="{FF2B5EF4-FFF2-40B4-BE49-F238E27FC236}">
                <a16:creationId xmlns:a16="http://schemas.microsoft.com/office/drawing/2014/main" id="{BDCB10A0-2C5D-D090-E6A3-C18604BB53BE}"/>
              </a:ext>
            </a:extLst>
          </p:cNvPr>
          <p:cNvSpPr txBox="1">
            <a:spLocks/>
          </p:cNvSpPr>
          <p:nvPr/>
        </p:nvSpPr>
        <p:spPr>
          <a:xfrm>
            <a:off x="7107865" y="4399716"/>
            <a:ext cx="4188662" cy="1661993"/>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b="1" u="sng" dirty="0">
                <a:solidFill>
                  <a:schemeClr val="tx1"/>
                </a:solidFill>
                <a:latin typeface="+mn-lt"/>
                <a:ea typeface="Open Sans Light" panose="020B0306030504020204" pitchFamily="34" charset="0"/>
                <a:cs typeface="Open Sans Light" panose="020B0306030504020204" pitchFamily="34" charset="0"/>
              </a:rPr>
              <a:t>Pecuniarios:</a:t>
            </a:r>
          </a:p>
          <a:p>
            <a:pPr marL="285750" indent="-285750" algn="l">
              <a:lnSpc>
                <a:spcPct val="100000"/>
              </a:lnSpc>
              <a:buFont typeface="Wingdings" panose="05000000000000000000" pitchFamily="2" charset="2"/>
              <a:buChar char="§"/>
            </a:pPr>
            <a:r>
              <a:rPr lang="es-ES" sz="1000" dirty="0">
                <a:solidFill>
                  <a:schemeClr val="tx1"/>
                </a:solidFill>
                <a:latin typeface="+mn-lt"/>
                <a:ea typeface="Open Sans Light" panose="020B0306030504020204" pitchFamily="34" charset="0"/>
                <a:cs typeface="Open Sans Light" panose="020B0306030504020204" pitchFamily="34" charset="0"/>
              </a:rPr>
              <a:t>Mejores empleados de carrera administrativa y de libre nombramiento y remoción.</a:t>
            </a:r>
          </a:p>
          <a:p>
            <a:pPr marL="285750" indent="-285750" algn="l">
              <a:lnSpc>
                <a:spcPct val="100000"/>
              </a:lnSpc>
              <a:buFont typeface="Wingdings" panose="05000000000000000000" pitchFamily="2" charset="2"/>
              <a:buChar char="§"/>
            </a:pPr>
            <a:r>
              <a:rPr lang="es-ES" sz="1000" dirty="0">
                <a:solidFill>
                  <a:schemeClr val="tx1"/>
                </a:solidFill>
                <a:latin typeface="+mn-lt"/>
                <a:ea typeface="Open Sans Light" panose="020B0306030504020204" pitchFamily="34" charset="0"/>
                <a:cs typeface="Open Sans Light" panose="020B0306030504020204" pitchFamily="34" charset="0"/>
              </a:rPr>
              <a:t>Semana del Blog</a:t>
            </a:r>
          </a:p>
          <a:p>
            <a:pPr marL="285750" indent="-285750" algn="l">
              <a:lnSpc>
                <a:spcPct val="100000"/>
              </a:lnSpc>
              <a:buFont typeface="Wingdings" panose="05000000000000000000" pitchFamily="2" charset="2"/>
              <a:buChar char="§"/>
            </a:pPr>
            <a:r>
              <a:rPr lang="es-ES" sz="1000" dirty="0">
                <a:solidFill>
                  <a:schemeClr val="tx1"/>
                </a:solidFill>
                <a:latin typeface="+mn-lt"/>
                <a:ea typeface="Open Sans Light" panose="020B0306030504020204" pitchFamily="34" charset="0"/>
                <a:cs typeface="Open Sans Light" panose="020B0306030504020204" pitchFamily="34" charset="0"/>
              </a:rPr>
              <a:t>Trabajo en equipo </a:t>
            </a:r>
          </a:p>
          <a:p>
            <a:pPr algn="l">
              <a:lnSpc>
                <a:spcPct val="100000"/>
              </a:lnSpc>
            </a:pPr>
            <a:r>
              <a:rPr lang="es-ES" sz="1000" b="1" u="sng" dirty="0">
                <a:solidFill>
                  <a:schemeClr val="tx1"/>
                </a:solidFill>
                <a:latin typeface="+mn-lt"/>
                <a:ea typeface="Open Sans Light" panose="020B0306030504020204" pitchFamily="34" charset="0"/>
                <a:cs typeface="Open Sans Light" panose="020B0306030504020204" pitchFamily="34" charset="0"/>
              </a:rPr>
              <a:t>No pecuniarios:</a:t>
            </a:r>
          </a:p>
          <a:p>
            <a:pPr marL="171450" indent="-171450" algn="l">
              <a:lnSpc>
                <a:spcPct val="100000"/>
              </a:lnSpc>
              <a:buFont typeface="Arial" panose="020B0604020202020204" pitchFamily="34" charset="0"/>
              <a:buChar char="•"/>
            </a:pPr>
            <a:r>
              <a:rPr lang="es-ES" sz="1000" dirty="0">
                <a:solidFill>
                  <a:schemeClr val="tx1"/>
                </a:solidFill>
                <a:latin typeface="+mn-lt"/>
                <a:ea typeface="Open Sans Light" panose="020B0306030504020204" pitchFamily="34" charset="0"/>
                <a:cs typeface="Open Sans Light" panose="020B0306030504020204" pitchFamily="34" charset="0"/>
              </a:rPr>
              <a:t>Integrantes de comités: Convivencia laboral, Brigadas, COPASST, así mismo a los auditores y supervisores de contratos. </a:t>
            </a:r>
          </a:p>
          <a:p>
            <a:pPr marL="171450" indent="-171450" algn="l">
              <a:lnSpc>
                <a:spcPct val="100000"/>
              </a:lnSpc>
              <a:buFont typeface="Arial" panose="020B0604020202020204" pitchFamily="34" charset="0"/>
              <a:buChar char="•"/>
            </a:pPr>
            <a:r>
              <a:rPr lang="es-ES" sz="1000" dirty="0">
                <a:solidFill>
                  <a:schemeClr val="tx1"/>
                </a:solidFill>
                <a:latin typeface="+mn-lt"/>
                <a:ea typeface="Open Sans Light" panose="020B0306030504020204" pitchFamily="34" charset="0"/>
                <a:cs typeface="Open Sans Light" panose="020B0306030504020204" pitchFamily="34" charset="0"/>
              </a:rPr>
              <a:t>Uso  de la bicicleta</a:t>
            </a:r>
          </a:p>
        </p:txBody>
      </p:sp>
      <p:sp>
        <p:nvSpPr>
          <p:cNvPr id="31" name="18 Rectángulo">
            <a:extLst>
              <a:ext uri="{FF2B5EF4-FFF2-40B4-BE49-F238E27FC236}">
                <a16:creationId xmlns:a16="http://schemas.microsoft.com/office/drawing/2014/main" id="{77333C63-76D2-FB98-5F06-FCB43C56FA0D}"/>
              </a:ext>
            </a:extLst>
          </p:cNvPr>
          <p:cNvSpPr/>
          <p:nvPr/>
        </p:nvSpPr>
        <p:spPr>
          <a:xfrm>
            <a:off x="765690" y="4765140"/>
            <a:ext cx="3926861"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buClr>
                <a:schemeClr val="accent3">
                  <a:lumMod val="75000"/>
                </a:schemeClr>
              </a:buClr>
            </a:pPr>
            <a:endParaRPr lang="es-CO" sz="1400" b="1" dirty="0">
              <a:solidFill>
                <a:srgbClr val="C49E41"/>
              </a:solidFill>
              <a:latin typeface="Calibri (Cuerpo)"/>
            </a:endParaRPr>
          </a:p>
          <a:p>
            <a:pPr>
              <a:buClr>
                <a:schemeClr val="accent3">
                  <a:lumMod val="75000"/>
                </a:schemeClr>
              </a:buClr>
            </a:pPr>
            <a:r>
              <a:rPr lang="es-CO" sz="1400" b="1" dirty="0">
                <a:solidFill>
                  <a:srgbClr val="C49E41"/>
                </a:solidFill>
                <a:latin typeface="Calibri (Cuerpo)"/>
              </a:rPr>
              <a:t>HORIZONTE DE IMPLEMENTACIÓN: </a:t>
            </a:r>
            <a:r>
              <a:rPr lang="es-CO" sz="1400" dirty="0">
                <a:solidFill>
                  <a:schemeClr val="tx1"/>
                </a:solidFill>
                <a:latin typeface="Calibri (Cuerpo)"/>
              </a:rPr>
              <a:t>31-12-2024</a:t>
            </a:r>
          </a:p>
          <a:p>
            <a:pPr>
              <a:buClr>
                <a:schemeClr val="accent3">
                  <a:lumMod val="75000"/>
                </a:schemeClr>
              </a:buClr>
            </a:pPr>
            <a:endParaRPr lang="es-CO" sz="1400" b="1" dirty="0">
              <a:solidFill>
                <a:schemeClr val="tx1"/>
              </a:solidFill>
              <a:latin typeface="Calibri (Cuerpo)"/>
            </a:endParaRPr>
          </a:p>
        </p:txBody>
      </p:sp>
      <p:sp>
        <p:nvSpPr>
          <p:cNvPr id="32" name="18 Rectángulo">
            <a:extLst>
              <a:ext uri="{FF2B5EF4-FFF2-40B4-BE49-F238E27FC236}">
                <a16:creationId xmlns:a16="http://schemas.microsoft.com/office/drawing/2014/main" id="{21C17C06-5AF4-2886-3257-C3C96C516B74}"/>
              </a:ext>
            </a:extLst>
          </p:cNvPr>
          <p:cNvSpPr/>
          <p:nvPr/>
        </p:nvSpPr>
        <p:spPr>
          <a:xfrm>
            <a:off x="753127" y="5513612"/>
            <a:ext cx="3926861"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buClr>
                <a:schemeClr val="accent3">
                  <a:lumMod val="75000"/>
                </a:schemeClr>
              </a:buClr>
            </a:pPr>
            <a:endParaRPr lang="es-CO" sz="1400" b="1" dirty="0">
              <a:solidFill>
                <a:srgbClr val="C49E41"/>
              </a:solidFill>
              <a:latin typeface="Calibri (Cuerpo)"/>
            </a:endParaRPr>
          </a:p>
          <a:p>
            <a:pPr>
              <a:buClr>
                <a:schemeClr val="accent3">
                  <a:lumMod val="75000"/>
                </a:schemeClr>
              </a:buClr>
            </a:pPr>
            <a:r>
              <a:rPr lang="es-CO" sz="1400" b="1" dirty="0">
                <a:solidFill>
                  <a:srgbClr val="C49E41"/>
                </a:solidFill>
                <a:latin typeface="Calibri (Cuerpo)"/>
              </a:rPr>
              <a:t>PRESUPUESTO: </a:t>
            </a:r>
            <a:r>
              <a:rPr lang="es-CO" sz="1400" b="1" dirty="0">
                <a:solidFill>
                  <a:schemeClr val="tx1"/>
                </a:solidFill>
                <a:latin typeface="Calibri (Cuerpo)"/>
              </a:rPr>
              <a:t>$50.000.000</a:t>
            </a:r>
          </a:p>
          <a:p>
            <a:pPr>
              <a:buClr>
                <a:schemeClr val="accent3">
                  <a:lumMod val="75000"/>
                </a:schemeClr>
              </a:buClr>
            </a:pPr>
            <a:endParaRPr lang="es-CO" sz="1400" b="1" dirty="0">
              <a:solidFill>
                <a:schemeClr val="tx1"/>
              </a:solidFill>
              <a:latin typeface="Calibri (Cuerpo)"/>
            </a:endParaRPr>
          </a:p>
        </p:txBody>
      </p:sp>
      <p:pic>
        <p:nvPicPr>
          <p:cNvPr id="2050" name="Picture 2" descr="Incentivo - Iconos gratis de negocios y finanzas">
            <a:extLst>
              <a:ext uri="{FF2B5EF4-FFF2-40B4-BE49-F238E27FC236}">
                <a16:creationId xmlns:a16="http://schemas.microsoft.com/office/drawing/2014/main" id="{66B8050A-0E08-BC4F-E00F-8C136F780133}"/>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45655" y="147324"/>
            <a:ext cx="912128" cy="91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03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upo 72">
            <a:extLst>
              <a:ext uri="{FF2B5EF4-FFF2-40B4-BE49-F238E27FC236}">
                <a16:creationId xmlns:a16="http://schemas.microsoft.com/office/drawing/2014/main" id="{34DF8455-31AF-88A2-1534-C8E65475F2E6}"/>
              </a:ext>
            </a:extLst>
          </p:cNvPr>
          <p:cNvGrpSpPr/>
          <p:nvPr/>
        </p:nvGrpSpPr>
        <p:grpSpPr>
          <a:xfrm>
            <a:off x="4888688" y="1846542"/>
            <a:ext cx="6173737" cy="598343"/>
            <a:chOff x="3609474" y="1832799"/>
            <a:chExt cx="3800656" cy="598343"/>
          </a:xfrm>
          <a:solidFill>
            <a:schemeClr val="accent4">
              <a:lumMod val="40000"/>
              <a:lumOff val="60000"/>
            </a:schemeClr>
          </a:solidFill>
        </p:grpSpPr>
        <p:sp>
          <p:nvSpPr>
            <p:cNvPr id="74" name="Rectángulo 73">
              <a:extLst>
                <a:ext uri="{FF2B5EF4-FFF2-40B4-BE49-F238E27FC236}">
                  <a16:creationId xmlns:a16="http://schemas.microsoft.com/office/drawing/2014/main" id="{68D0BC98-E97C-77BE-04F2-E30534474DB3}"/>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75" name="Rectángulo 74">
              <a:extLst>
                <a:ext uri="{FF2B5EF4-FFF2-40B4-BE49-F238E27FC236}">
                  <a16:creationId xmlns:a16="http://schemas.microsoft.com/office/drawing/2014/main" id="{26EDBC22-527C-A37F-97AD-33F916F5A4B9}"/>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76" name="Rectángulo 75">
              <a:extLst>
                <a:ext uri="{FF2B5EF4-FFF2-40B4-BE49-F238E27FC236}">
                  <a16:creationId xmlns:a16="http://schemas.microsoft.com/office/drawing/2014/main" id="{59B79A11-30B2-58D6-7594-124ED7BA6C5A}"/>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grpSp>
        <p:nvGrpSpPr>
          <p:cNvPr id="77" name="Grupo 76">
            <a:extLst>
              <a:ext uri="{FF2B5EF4-FFF2-40B4-BE49-F238E27FC236}">
                <a16:creationId xmlns:a16="http://schemas.microsoft.com/office/drawing/2014/main" id="{5E85D959-D0DA-BE88-CE94-86E9CB4618E0}"/>
              </a:ext>
            </a:extLst>
          </p:cNvPr>
          <p:cNvGrpSpPr/>
          <p:nvPr/>
        </p:nvGrpSpPr>
        <p:grpSpPr>
          <a:xfrm>
            <a:off x="4887384" y="2599237"/>
            <a:ext cx="6173737" cy="598343"/>
            <a:chOff x="3609474" y="1832799"/>
            <a:chExt cx="3800656" cy="598343"/>
          </a:xfrm>
        </p:grpSpPr>
        <p:sp>
          <p:nvSpPr>
            <p:cNvPr id="78" name="Rectángulo 77">
              <a:extLst>
                <a:ext uri="{FF2B5EF4-FFF2-40B4-BE49-F238E27FC236}">
                  <a16:creationId xmlns:a16="http://schemas.microsoft.com/office/drawing/2014/main" id="{4F0470EA-96F2-D11D-075A-FFEE17123EC8}"/>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79" name="Rectángulo 78">
              <a:extLst>
                <a:ext uri="{FF2B5EF4-FFF2-40B4-BE49-F238E27FC236}">
                  <a16:creationId xmlns:a16="http://schemas.microsoft.com/office/drawing/2014/main" id="{1B9B7741-1FB1-3D86-EEFE-3BD9CDC78B33}"/>
                </a:ext>
              </a:extLst>
            </p:cNvPr>
            <p:cNvSpPr/>
            <p:nvPr/>
          </p:nvSpPr>
          <p:spPr>
            <a:xfrm>
              <a:off x="487547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80" name="Rectángulo 79">
              <a:extLst>
                <a:ext uri="{FF2B5EF4-FFF2-40B4-BE49-F238E27FC236}">
                  <a16:creationId xmlns:a16="http://schemas.microsoft.com/office/drawing/2014/main" id="{BB816614-D9E0-F6DE-3871-B0BC9D5866C1}"/>
                </a:ext>
              </a:extLst>
            </p:cNvPr>
            <p:cNvSpPr/>
            <p:nvPr/>
          </p:nvSpPr>
          <p:spPr>
            <a:xfrm>
              <a:off x="614280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grpSp>
        <p:nvGrpSpPr>
          <p:cNvPr id="81" name="Grupo 80">
            <a:extLst>
              <a:ext uri="{FF2B5EF4-FFF2-40B4-BE49-F238E27FC236}">
                <a16:creationId xmlns:a16="http://schemas.microsoft.com/office/drawing/2014/main" id="{698D34E2-BC17-B418-E05D-88074CF0A375}"/>
              </a:ext>
            </a:extLst>
          </p:cNvPr>
          <p:cNvGrpSpPr/>
          <p:nvPr/>
        </p:nvGrpSpPr>
        <p:grpSpPr>
          <a:xfrm>
            <a:off x="4887384" y="3360992"/>
            <a:ext cx="6173737" cy="598343"/>
            <a:chOff x="3609474" y="1832799"/>
            <a:chExt cx="3800656" cy="598343"/>
          </a:xfrm>
          <a:solidFill>
            <a:schemeClr val="accent4">
              <a:lumMod val="40000"/>
              <a:lumOff val="60000"/>
            </a:schemeClr>
          </a:solidFill>
        </p:grpSpPr>
        <p:sp>
          <p:nvSpPr>
            <p:cNvPr id="82" name="Rectángulo 81">
              <a:extLst>
                <a:ext uri="{FF2B5EF4-FFF2-40B4-BE49-F238E27FC236}">
                  <a16:creationId xmlns:a16="http://schemas.microsoft.com/office/drawing/2014/main" id="{17B3BD86-A77F-5239-3C66-CA0CA329A583}"/>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83" name="Rectángulo 82">
              <a:extLst>
                <a:ext uri="{FF2B5EF4-FFF2-40B4-BE49-F238E27FC236}">
                  <a16:creationId xmlns:a16="http://schemas.microsoft.com/office/drawing/2014/main" id="{5091C0DD-81E4-023D-B18F-4D9007EFAD87}"/>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84" name="Rectángulo 83">
              <a:extLst>
                <a:ext uri="{FF2B5EF4-FFF2-40B4-BE49-F238E27FC236}">
                  <a16:creationId xmlns:a16="http://schemas.microsoft.com/office/drawing/2014/main" id="{3EB71384-10B5-6A71-04A3-3B2A6AC4D35A}"/>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grpSp>
        <p:nvGrpSpPr>
          <p:cNvPr id="85" name="Grupo 84">
            <a:extLst>
              <a:ext uri="{FF2B5EF4-FFF2-40B4-BE49-F238E27FC236}">
                <a16:creationId xmlns:a16="http://schemas.microsoft.com/office/drawing/2014/main" id="{1AFAF998-C5CF-D4FF-3C39-00ED3926EF4F}"/>
              </a:ext>
            </a:extLst>
          </p:cNvPr>
          <p:cNvGrpSpPr/>
          <p:nvPr/>
        </p:nvGrpSpPr>
        <p:grpSpPr>
          <a:xfrm>
            <a:off x="4887384" y="4120279"/>
            <a:ext cx="6173737" cy="598343"/>
            <a:chOff x="3609474" y="1832799"/>
            <a:chExt cx="3800656" cy="598343"/>
          </a:xfrm>
        </p:grpSpPr>
        <p:sp>
          <p:nvSpPr>
            <p:cNvPr id="86" name="Rectángulo 85">
              <a:extLst>
                <a:ext uri="{FF2B5EF4-FFF2-40B4-BE49-F238E27FC236}">
                  <a16:creationId xmlns:a16="http://schemas.microsoft.com/office/drawing/2014/main" id="{DFD10D69-BAE2-599C-9B0A-57950F80CCC8}"/>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87" name="Rectángulo 86">
              <a:extLst>
                <a:ext uri="{FF2B5EF4-FFF2-40B4-BE49-F238E27FC236}">
                  <a16:creationId xmlns:a16="http://schemas.microsoft.com/office/drawing/2014/main" id="{A801C403-CDC7-D352-D595-337224CF5450}"/>
                </a:ext>
              </a:extLst>
            </p:cNvPr>
            <p:cNvSpPr/>
            <p:nvPr/>
          </p:nvSpPr>
          <p:spPr>
            <a:xfrm>
              <a:off x="487547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88" name="Rectángulo 87">
              <a:extLst>
                <a:ext uri="{FF2B5EF4-FFF2-40B4-BE49-F238E27FC236}">
                  <a16:creationId xmlns:a16="http://schemas.microsoft.com/office/drawing/2014/main" id="{7519A42F-BD76-285B-6470-1868D04A7AFE}"/>
                </a:ext>
              </a:extLst>
            </p:cNvPr>
            <p:cNvSpPr/>
            <p:nvPr/>
          </p:nvSpPr>
          <p:spPr>
            <a:xfrm>
              <a:off x="614280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grpSp>
        <p:nvGrpSpPr>
          <p:cNvPr id="89" name="Grupo 88">
            <a:extLst>
              <a:ext uri="{FF2B5EF4-FFF2-40B4-BE49-F238E27FC236}">
                <a16:creationId xmlns:a16="http://schemas.microsoft.com/office/drawing/2014/main" id="{69726231-E4BC-62F2-A660-73CD51CA3C36}"/>
              </a:ext>
            </a:extLst>
          </p:cNvPr>
          <p:cNvGrpSpPr/>
          <p:nvPr/>
        </p:nvGrpSpPr>
        <p:grpSpPr>
          <a:xfrm>
            <a:off x="4887384" y="4873883"/>
            <a:ext cx="6173737" cy="598343"/>
            <a:chOff x="3609474" y="1832799"/>
            <a:chExt cx="3800656" cy="598343"/>
          </a:xfrm>
          <a:solidFill>
            <a:schemeClr val="accent4">
              <a:lumMod val="40000"/>
              <a:lumOff val="60000"/>
            </a:schemeClr>
          </a:solidFill>
        </p:grpSpPr>
        <p:sp>
          <p:nvSpPr>
            <p:cNvPr id="90" name="Rectángulo 89">
              <a:extLst>
                <a:ext uri="{FF2B5EF4-FFF2-40B4-BE49-F238E27FC236}">
                  <a16:creationId xmlns:a16="http://schemas.microsoft.com/office/drawing/2014/main" id="{D4CB6055-4A19-54A3-9D9E-012C4AA9DC85}"/>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1" name="Rectángulo 90">
              <a:extLst>
                <a:ext uri="{FF2B5EF4-FFF2-40B4-BE49-F238E27FC236}">
                  <a16:creationId xmlns:a16="http://schemas.microsoft.com/office/drawing/2014/main" id="{2D121271-907A-9849-6A5D-9E5711E78455}"/>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2" name="Rectángulo 91">
              <a:extLst>
                <a:ext uri="{FF2B5EF4-FFF2-40B4-BE49-F238E27FC236}">
                  <a16:creationId xmlns:a16="http://schemas.microsoft.com/office/drawing/2014/main" id="{898F0BD3-80CD-0577-DAC5-135537359435}"/>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grpSp>
        <p:nvGrpSpPr>
          <p:cNvPr id="93" name="Grupo 92">
            <a:extLst>
              <a:ext uri="{FF2B5EF4-FFF2-40B4-BE49-F238E27FC236}">
                <a16:creationId xmlns:a16="http://schemas.microsoft.com/office/drawing/2014/main" id="{A54266D6-636A-8EB7-AEEE-6D6333A292FC}"/>
              </a:ext>
            </a:extLst>
          </p:cNvPr>
          <p:cNvGrpSpPr/>
          <p:nvPr/>
        </p:nvGrpSpPr>
        <p:grpSpPr>
          <a:xfrm>
            <a:off x="4887384" y="5635638"/>
            <a:ext cx="6174715" cy="598343"/>
            <a:chOff x="3609474" y="1832799"/>
            <a:chExt cx="3800656" cy="598343"/>
          </a:xfrm>
          <a:solidFill>
            <a:schemeClr val="accent4">
              <a:lumMod val="40000"/>
              <a:lumOff val="60000"/>
            </a:schemeClr>
          </a:solidFill>
        </p:grpSpPr>
        <p:sp>
          <p:nvSpPr>
            <p:cNvPr id="94" name="Rectángulo 93">
              <a:extLst>
                <a:ext uri="{FF2B5EF4-FFF2-40B4-BE49-F238E27FC236}">
                  <a16:creationId xmlns:a16="http://schemas.microsoft.com/office/drawing/2014/main" id="{6EDF5B31-3B2D-ADFA-451F-BBBCB89A041E}"/>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5" name="Rectángulo 94">
              <a:extLst>
                <a:ext uri="{FF2B5EF4-FFF2-40B4-BE49-F238E27FC236}">
                  <a16:creationId xmlns:a16="http://schemas.microsoft.com/office/drawing/2014/main" id="{632D5D09-3650-B339-866D-EE88994DF6CB}"/>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6" name="Rectángulo 95">
              <a:extLst>
                <a:ext uri="{FF2B5EF4-FFF2-40B4-BE49-F238E27FC236}">
                  <a16:creationId xmlns:a16="http://schemas.microsoft.com/office/drawing/2014/main" id="{079AEE92-DB41-E071-AC80-570E92C0A96C}"/>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grpSp>
      <p:grpSp>
        <p:nvGrpSpPr>
          <p:cNvPr id="97" name="Grupo 96">
            <a:extLst>
              <a:ext uri="{FF2B5EF4-FFF2-40B4-BE49-F238E27FC236}">
                <a16:creationId xmlns:a16="http://schemas.microsoft.com/office/drawing/2014/main" id="{572F00EF-427B-9305-BFDA-22739A98597D}"/>
              </a:ext>
            </a:extLst>
          </p:cNvPr>
          <p:cNvGrpSpPr/>
          <p:nvPr/>
        </p:nvGrpSpPr>
        <p:grpSpPr>
          <a:xfrm>
            <a:off x="4407215" y="2537056"/>
            <a:ext cx="678143" cy="678143"/>
            <a:chOff x="3129305" y="1768771"/>
            <a:chExt cx="678143" cy="678143"/>
          </a:xfrm>
          <a:solidFill>
            <a:schemeClr val="accent4"/>
          </a:solidFill>
        </p:grpSpPr>
        <p:sp>
          <p:nvSpPr>
            <p:cNvPr id="98" name="Elipse 97">
              <a:extLst>
                <a:ext uri="{FF2B5EF4-FFF2-40B4-BE49-F238E27FC236}">
                  <a16:creationId xmlns:a16="http://schemas.microsoft.com/office/drawing/2014/main" id="{A06BE6F1-C2ED-E891-0F18-BDAF04854D54}"/>
                </a:ext>
              </a:extLst>
            </p:cNvPr>
            <p:cNvSpPr/>
            <p:nvPr/>
          </p:nvSpPr>
          <p:spPr>
            <a:xfrm>
              <a:off x="3129305" y="1768771"/>
              <a:ext cx="678143" cy="678143"/>
            </a:xfrm>
            <a:prstGeom prst="ellipse">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bg1"/>
                </a:solidFill>
              </a:endParaRPr>
            </a:p>
          </p:txBody>
        </p:sp>
        <p:sp>
          <p:nvSpPr>
            <p:cNvPr id="99" name="Google Shape;476;p17">
              <a:extLst>
                <a:ext uri="{FF2B5EF4-FFF2-40B4-BE49-F238E27FC236}">
                  <a16:creationId xmlns:a16="http://schemas.microsoft.com/office/drawing/2014/main" id="{615E5493-16C9-74B5-6A80-ABF015EDF2F2}"/>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2</a:t>
              </a:r>
              <a:endParaRPr sz="2800" dirty="0">
                <a:solidFill>
                  <a:schemeClr val="bg1"/>
                </a:solidFill>
                <a:effectLst>
                  <a:outerShdw blurRad="38100" dist="38100" dir="2700000" algn="tl">
                    <a:srgbClr val="000000">
                      <a:alpha val="43137"/>
                    </a:srgbClr>
                  </a:outerShdw>
                </a:effectLst>
              </a:endParaRPr>
            </a:p>
          </p:txBody>
        </p:sp>
      </p:grpSp>
      <p:grpSp>
        <p:nvGrpSpPr>
          <p:cNvPr id="100" name="Grupo 99">
            <a:extLst>
              <a:ext uri="{FF2B5EF4-FFF2-40B4-BE49-F238E27FC236}">
                <a16:creationId xmlns:a16="http://schemas.microsoft.com/office/drawing/2014/main" id="{693FE085-EFFC-C06A-1C20-FB829B74797A}"/>
              </a:ext>
            </a:extLst>
          </p:cNvPr>
          <p:cNvGrpSpPr/>
          <p:nvPr/>
        </p:nvGrpSpPr>
        <p:grpSpPr>
          <a:xfrm>
            <a:off x="4407215" y="3297029"/>
            <a:ext cx="678143" cy="678143"/>
            <a:chOff x="3129305" y="1768771"/>
            <a:chExt cx="678143" cy="678143"/>
          </a:xfrm>
          <a:solidFill>
            <a:schemeClr val="accent2">
              <a:lumMod val="20000"/>
              <a:lumOff val="80000"/>
            </a:schemeClr>
          </a:solidFill>
        </p:grpSpPr>
        <p:sp>
          <p:nvSpPr>
            <p:cNvPr id="101" name="Elipse 100">
              <a:extLst>
                <a:ext uri="{FF2B5EF4-FFF2-40B4-BE49-F238E27FC236}">
                  <a16:creationId xmlns:a16="http://schemas.microsoft.com/office/drawing/2014/main" id="{A26EF99D-5B6C-974C-59F5-6F4F1FF888A0}"/>
                </a:ext>
              </a:extLst>
            </p:cNvPr>
            <p:cNvSpPr/>
            <p:nvPr/>
          </p:nvSpPr>
          <p:spPr>
            <a:xfrm>
              <a:off x="3129305" y="1768771"/>
              <a:ext cx="678143" cy="678143"/>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bg1"/>
                </a:solidFill>
              </a:endParaRPr>
            </a:p>
          </p:txBody>
        </p:sp>
        <p:sp>
          <p:nvSpPr>
            <p:cNvPr id="102" name="Google Shape;476;p17">
              <a:extLst>
                <a:ext uri="{FF2B5EF4-FFF2-40B4-BE49-F238E27FC236}">
                  <a16:creationId xmlns:a16="http://schemas.microsoft.com/office/drawing/2014/main" id="{2E9CB086-71EE-855F-D373-8259844D34C4}"/>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3</a:t>
              </a:r>
              <a:endParaRPr sz="2800" dirty="0">
                <a:solidFill>
                  <a:schemeClr val="bg1"/>
                </a:solidFill>
                <a:effectLst>
                  <a:outerShdw blurRad="38100" dist="38100" dir="2700000" algn="tl">
                    <a:srgbClr val="000000">
                      <a:alpha val="43137"/>
                    </a:srgbClr>
                  </a:outerShdw>
                </a:effectLst>
              </a:endParaRPr>
            </a:p>
          </p:txBody>
        </p:sp>
      </p:grpSp>
      <p:grpSp>
        <p:nvGrpSpPr>
          <p:cNvPr id="103" name="Grupo 102">
            <a:extLst>
              <a:ext uri="{FF2B5EF4-FFF2-40B4-BE49-F238E27FC236}">
                <a16:creationId xmlns:a16="http://schemas.microsoft.com/office/drawing/2014/main" id="{7F502FFD-B08C-44BE-F450-757691F7E490}"/>
              </a:ext>
            </a:extLst>
          </p:cNvPr>
          <p:cNvGrpSpPr/>
          <p:nvPr/>
        </p:nvGrpSpPr>
        <p:grpSpPr>
          <a:xfrm>
            <a:off x="4407215" y="4057002"/>
            <a:ext cx="678143" cy="678143"/>
            <a:chOff x="3129305" y="1768771"/>
            <a:chExt cx="678143" cy="678143"/>
          </a:xfrm>
          <a:solidFill>
            <a:srgbClr val="C49E41"/>
          </a:solidFill>
        </p:grpSpPr>
        <p:sp>
          <p:nvSpPr>
            <p:cNvPr id="104" name="Elipse 103">
              <a:extLst>
                <a:ext uri="{FF2B5EF4-FFF2-40B4-BE49-F238E27FC236}">
                  <a16:creationId xmlns:a16="http://schemas.microsoft.com/office/drawing/2014/main" id="{6F9E7679-318A-CCE2-33F9-A2AC2BCECEFC}"/>
                </a:ext>
              </a:extLst>
            </p:cNvPr>
            <p:cNvSpPr/>
            <p:nvPr/>
          </p:nvSpPr>
          <p:spPr>
            <a:xfrm>
              <a:off x="3129305" y="1768771"/>
              <a:ext cx="678143" cy="678143"/>
            </a:xfrm>
            <a:prstGeom prst="ellipse">
              <a:avLst/>
            </a:prstGeom>
            <a:grp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bg1"/>
                </a:solidFill>
              </a:endParaRPr>
            </a:p>
          </p:txBody>
        </p:sp>
        <p:sp>
          <p:nvSpPr>
            <p:cNvPr id="105" name="Google Shape;476;p17">
              <a:extLst>
                <a:ext uri="{FF2B5EF4-FFF2-40B4-BE49-F238E27FC236}">
                  <a16:creationId xmlns:a16="http://schemas.microsoft.com/office/drawing/2014/main" id="{6863861B-291B-38A9-B5F4-9B8E9EF77FCC}"/>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4</a:t>
              </a:r>
              <a:endParaRPr sz="2800" dirty="0">
                <a:solidFill>
                  <a:schemeClr val="bg1"/>
                </a:solidFill>
                <a:effectLst>
                  <a:outerShdw blurRad="38100" dist="38100" dir="2700000" algn="tl">
                    <a:srgbClr val="000000">
                      <a:alpha val="43137"/>
                    </a:srgbClr>
                  </a:outerShdw>
                </a:effectLst>
              </a:endParaRPr>
            </a:p>
          </p:txBody>
        </p:sp>
      </p:grpSp>
      <p:grpSp>
        <p:nvGrpSpPr>
          <p:cNvPr id="106" name="Grupo 105">
            <a:extLst>
              <a:ext uri="{FF2B5EF4-FFF2-40B4-BE49-F238E27FC236}">
                <a16:creationId xmlns:a16="http://schemas.microsoft.com/office/drawing/2014/main" id="{CE00F383-8D9D-413B-01A3-7D0F1A29AC9B}"/>
              </a:ext>
            </a:extLst>
          </p:cNvPr>
          <p:cNvGrpSpPr/>
          <p:nvPr/>
        </p:nvGrpSpPr>
        <p:grpSpPr>
          <a:xfrm>
            <a:off x="4407215" y="4812453"/>
            <a:ext cx="678143" cy="678143"/>
            <a:chOff x="3129305" y="1768771"/>
            <a:chExt cx="678143" cy="678143"/>
          </a:xfrm>
          <a:solidFill>
            <a:schemeClr val="accent4"/>
          </a:solidFill>
        </p:grpSpPr>
        <p:sp>
          <p:nvSpPr>
            <p:cNvPr id="107" name="Elipse 106">
              <a:extLst>
                <a:ext uri="{FF2B5EF4-FFF2-40B4-BE49-F238E27FC236}">
                  <a16:creationId xmlns:a16="http://schemas.microsoft.com/office/drawing/2014/main" id="{8CEB5646-6EA7-263C-635A-0B0CB68F6612}"/>
                </a:ext>
              </a:extLst>
            </p:cNvPr>
            <p:cNvSpPr/>
            <p:nvPr/>
          </p:nvSpPr>
          <p:spPr>
            <a:xfrm>
              <a:off x="3129305" y="1768771"/>
              <a:ext cx="678143" cy="678143"/>
            </a:xfrm>
            <a:prstGeom prst="ellipse">
              <a:avLst/>
            </a:prstGeom>
            <a:grp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bg1"/>
                </a:solidFill>
              </a:endParaRPr>
            </a:p>
          </p:txBody>
        </p:sp>
        <p:sp>
          <p:nvSpPr>
            <p:cNvPr id="108" name="Google Shape;476;p17">
              <a:extLst>
                <a:ext uri="{FF2B5EF4-FFF2-40B4-BE49-F238E27FC236}">
                  <a16:creationId xmlns:a16="http://schemas.microsoft.com/office/drawing/2014/main" id="{43E8BC11-E67E-7F4F-741C-3E0E023C0A00}"/>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5</a:t>
              </a:r>
              <a:endParaRPr sz="2800" dirty="0">
                <a:solidFill>
                  <a:schemeClr val="bg1"/>
                </a:solidFill>
                <a:effectLst>
                  <a:outerShdw blurRad="38100" dist="38100" dir="2700000" algn="tl">
                    <a:srgbClr val="000000">
                      <a:alpha val="43137"/>
                    </a:srgbClr>
                  </a:outerShdw>
                </a:effectLst>
              </a:endParaRPr>
            </a:p>
          </p:txBody>
        </p:sp>
      </p:grpSp>
      <p:grpSp>
        <p:nvGrpSpPr>
          <p:cNvPr id="109" name="Grupo 108">
            <a:extLst>
              <a:ext uri="{FF2B5EF4-FFF2-40B4-BE49-F238E27FC236}">
                <a16:creationId xmlns:a16="http://schemas.microsoft.com/office/drawing/2014/main" id="{D2E77C16-9790-2199-B615-A0F7E4325C82}"/>
              </a:ext>
            </a:extLst>
          </p:cNvPr>
          <p:cNvGrpSpPr/>
          <p:nvPr/>
        </p:nvGrpSpPr>
        <p:grpSpPr>
          <a:xfrm>
            <a:off x="4407215" y="5572426"/>
            <a:ext cx="678143" cy="678143"/>
            <a:chOff x="3129305" y="1768771"/>
            <a:chExt cx="678143" cy="678143"/>
          </a:xfrm>
          <a:solidFill>
            <a:schemeClr val="accent2">
              <a:lumMod val="20000"/>
              <a:lumOff val="80000"/>
            </a:schemeClr>
          </a:solidFill>
        </p:grpSpPr>
        <p:sp>
          <p:nvSpPr>
            <p:cNvPr id="110" name="Elipse 109">
              <a:extLst>
                <a:ext uri="{FF2B5EF4-FFF2-40B4-BE49-F238E27FC236}">
                  <a16:creationId xmlns:a16="http://schemas.microsoft.com/office/drawing/2014/main" id="{F43BE8E3-9884-4FFA-C99C-8584C8433784}"/>
                </a:ext>
              </a:extLst>
            </p:cNvPr>
            <p:cNvSpPr/>
            <p:nvPr/>
          </p:nvSpPr>
          <p:spPr>
            <a:xfrm>
              <a:off x="3129305" y="1768771"/>
              <a:ext cx="678143" cy="678143"/>
            </a:xfrm>
            <a:prstGeom prst="ellipse">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bg1"/>
                </a:solidFill>
              </a:endParaRPr>
            </a:p>
          </p:txBody>
        </p:sp>
        <p:sp>
          <p:nvSpPr>
            <p:cNvPr id="111" name="Google Shape;476;p17">
              <a:extLst>
                <a:ext uri="{FF2B5EF4-FFF2-40B4-BE49-F238E27FC236}">
                  <a16:creationId xmlns:a16="http://schemas.microsoft.com/office/drawing/2014/main" id="{21AE1D4D-C6B1-A5DE-8D20-70AE2B60E1FF}"/>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6</a:t>
              </a:r>
              <a:endParaRPr sz="2800" dirty="0">
                <a:solidFill>
                  <a:schemeClr val="bg1"/>
                </a:solidFill>
                <a:effectLst>
                  <a:outerShdw blurRad="38100" dist="38100" dir="2700000" algn="tl">
                    <a:srgbClr val="000000">
                      <a:alpha val="43137"/>
                    </a:srgbClr>
                  </a:outerShdw>
                </a:effectLst>
              </a:endParaRPr>
            </a:p>
          </p:txBody>
        </p:sp>
      </p:grpSp>
      <p:sp>
        <p:nvSpPr>
          <p:cNvPr id="112" name="Rectángulo 111">
            <a:extLst>
              <a:ext uri="{FF2B5EF4-FFF2-40B4-BE49-F238E27FC236}">
                <a16:creationId xmlns:a16="http://schemas.microsoft.com/office/drawing/2014/main" id="{1EA3B6A8-3993-3CCC-DA7A-21748169ED19}"/>
              </a:ext>
            </a:extLst>
          </p:cNvPr>
          <p:cNvSpPr/>
          <p:nvPr/>
        </p:nvSpPr>
        <p:spPr>
          <a:xfrm>
            <a:off x="6935645" y="1253122"/>
            <a:ext cx="2021914"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sz="1000"/>
          </a:p>
        </p:txBody>
      </p:sp>
      <p:sp>
        <p:nvSpPr>
          <p:cNvPr id="113" name="Rectángulo 112">
            <a:extLst>
              <a:ext uri="{FF2B5EF4-FFF2-40B4-BE49-F238E27FC236}">
                <a16:creationId xmlns:a16="http://schemas.microsoft.com/office/drawing/2014/main" id="{C8193873-DAC6-9864-73F8-AA834526D29D}"/>
              </a:ext>
            </a:extLst>
          </p:cNvPr>
          <p:cNvSpPr/>
          <p:nvPr/>
        </p:nvSpPr>
        <p:spPr>
          <a:xfrm>
            <a:off x="8999874" y="1228492"/>
            <a:ext cx="2021914"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sz="1000"/>
          </a:p>
        </p:txBody>
      </p:sp>
      <p:grpSp>
        <p:nvGrpSpPr>
          <p:cNvPr id="114" name="Grupo 113">
            <a:extLst>
              <a:ext uri="{FF2B5EF4-FFF2-40B4-BE49-F238E27FC236}">
                <a16:creationId xmlns:a16="http://schemas.microsoft.com/office/drawing/2014/main" id="{2CD3EB5D-D7AF-3E91-9BBD-4A733242831B}"/>
              </a:ext>
            </a:extLst>
          </p:cNvPr>
          <p:cNvGrpSpPr/>
          <p:nvPr/>
        </p:nvGrpSpPr>
        <p:grpSpPr>
          <a:xfrm>
            <a:off x="4407215" y="1781605"/>
            <a:ext cx="678143" cy="678143"/>
            <a:chOff x="3129305" y="1768771"/>
            <a:chExt cx="678143" cy="678143"/>
          </a:xfrm>
          <a:solidFill>
            <a:srgbClr val="C49E41"/>
          </a:solidFill>
        </p:grpSpPr>
        <p:sp>
          <p:nvSpPr>
            <p:cNvPr id="115" name="Elipse 114">
              <a:extLst>
                <a:ext uri="{FF2B5EF4-FFF2-40B4-BE49-F238E27FC236}">
                  <a16:creationId xmlns:a16="http://schemas.microsoft.com/office/drawing/2014/main" id="{045CF986-3DA2-A4D0-116D-EB0D790981AF}"/>
                </a:ext>
              </a:extLst>
            </p:cNvPr>
            <p:cNvSpPr/>
            <p:nvPr/>
          </p:nvSpPr>
          <p:spPr>
            <a:xfrm>
              <a:off x="3129305" y="1768771"/>
              <a:ext cx="678143" cy="678143"/>
            </a:xfrm>
            <a:prstGeom prst="ellipse">
              <a:avLst/>
            </a:prstGeom>
            <a:grpFill/>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bg1"/>
                </a:solidFill>
              </a:endParaRPr>
            </a:p>
          </p:txBody>
        </p:sp>
        <p:sp>
          <p:nvSpPr>
            <p:cNvPr id="116" name="Google Shape;476;p17">
              <a:extLst>
                <a:ext uri="{FF2B5EF4-FFF2-40B4-BE49-F238E27FC236}">
                  <a16:creationId xmlns:a16="http://schemas.microsoft.com/office/drawing/2014/main" id="{C3CC1F9C-A41A-76B3-F82C-474BC4D96DCC}"/>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4300"/>
                <a:buFont typeface="Montserrat"/>
                <a:buNone/>
              </a:pPr>
              <a:r>
                <a:rPr lang="es-ES" sz="2800" b="1" dirty="0">
                  <a:solidFill>
                    <a:schemeClr val="bg1"/>
                  </a:solidFill>
                  <a:effectLst>
                    <a:outerShdw blurRad="38100" dist="38100" dir="2700000" algn="tl">
                      <a:srgbClr val="000000">
                        <a:alpha val="43137"/>
                      </a:srgbClr>
                    </a:outerShdw>
                  </a:effectLst>
                  <a:latin typeface="Montserrat"/>
                  <a:sym typeface="Montserrat"/>
                </a:rPr>
                <a:t>1</a:t>
              </a:r>
              <a:endParaRPr sz="2800" dirty="0">
                <a:solidFill>
                  <a:schemeClr val="bg1"/>
                </a:solidFill>
                <a:effectLst>
                  <a:outerShdw blurRad="38100" dist="38100" dir="2700000" algn="tl">
                    <a:srgbClr val="000000">
                      <a:alpha val="43137"/>
                    </a:srgbClr>
                  </a:outerShdw>
                </a:effectLst>
              </a:endParaRPr>
            </a:p>
          </p:txBody>
        </p:sp>
      </p:grpSp>
      <p:sp>
        <p:nvSpPr>
          <p:cNvPr id="117" name="TextBox 2">
            <a:extLst>
              <a:ext uri="{FF2B5EF4-FFF2-40B4-BE49-F238E27FC236}">
                <a16:creationId xmlns:a16="http://schemas.microsoft.com/office/drawing/2014/main" id="{7FE2E792-D4C6-71F5-6479-5259A196651F}"/>
              </a:ext>
            </a:extLst>
          </p:cNvPr>
          <p:cNvSpPr txBox="1"/>
          <p:nvPr/>
        </p:nvSpPr>
        <p:spPr>
          <a:xfrm>
            <a:off x="7075175" y="1437324"/>
            <a:ext cx="1707269" cy="246221"/>
          </a:xfrm>
          <a:prstGeom prst="rect">
            <a:avLst/>
          </a:prstGeom>
          <a:noFill/>
        </p:spPr>
        <p:txBody>
          <a:bodyPr wrap="square" rtlCol="0" anchor="ctr" anchorCtr="0">
            <a:spAutoFit/>
          </a:bodyPr>
          <a:lstStyle/>
          <a:p>
            <a:pPr algn="ctr"/>
            <a:r>
              <a:rPr lang="en-US" sz="1000" b="1" spc="100" dirty="0" err="1">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Titulo</a:t>
            </a:r>
            <a:endParaRPr lang="en-US" sz="1000" b="1" spc="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8" name="TextBox 2">
            <a:extLst>
              <a:ext uri="{FF2B5EF4-FFF2-40B4-BE49-F238E27FC236}">
                <a16:creationId xmlns:a16="http://schemas.microsoft.com/office/drawing/2014/main" id="{DF95CF7E-1C45-57DF-0069-07C7B6365510}"/>
              </a:ext>
            </a:extLst>
          </p:cNvPr>
          <p:cNvSpPr txBox="1"/>
          <p:nvPr/>
        </p:nvSpPr>
        <p:spPr>
          <a:xfrm>
            <a:off x="9178172" y="1445025"/>
            <a:ext cx="1707269" cy="246221"/>
          </a:xfrm>
          <a:prstGeom prst="rect">
            <a:avLst/>
          </a:prstGeom>
          <a:noFill/>
        </p:spPr>
        <p:txBody>
          <a:bodyPr wrap="square" rtlCol="0" anchor="ctr" anchorCtr="0">
            <a:spAutoFit/>
          </a:bodyPr>
          <a:lstStyle/>
          <a:p>
            <a:pPr algn="ctr"/>
            <a:r>
              <a:rPr lang="en-US" sz="1000" b="1" spc="100" dirty="0" err="1">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Fecha</a:t>
            </a:r>
            <a:endParaRPr lang="en-US" sz="1000" b="1" spc="1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9" name="Subtitle 2">
            <a:extLst>
              <a:ext uri="{FF2B5EF4-FFF2-40B4-BE49-F238E27FC236}">
                <a16:creationId xmlns:a16="http://schemas.microsoft.com/office/drawing/2014/main" id="{4B109646-6BA6-506E-4238-7FB778CBAF2A}"/>
              </a:ext>
            </a:extLst>
          </p:cNvPr>
          <p:cNvSpPr txBox="1">
            <a:spLocks/>
          </p:cNvSpPr>
          <p:nvPr/>
        </p:nvSpPr>
        <p:spPr>
          <a:xfrm>
            <a:off x="7014212" y="1854993"/>
            <a:ext cx="1942605"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Puede personalizar todo lo que vea en este cuadro de texto.</a:t>
            </a:r>
          </a:p>
        </p:txBody>
      </p:sp>
      <p:sp>
        <p:nvSpPr>
          <p:cNvPr id="120" name="Subtitle 2">
            <a:extLst>
              <a:ext uri="{FF2B5EF4-FFF2-40B4-BE49-F238E27FC236}">
                <a16:creationId xmlns:a16="http://schemas.microsoft.com/office/drawing/2014/main" id="{B2683E81-10AE-0499-E09E-B2A7A5DC3A9E}"/>
              </a:ext>
            </a:extLst>
          </p:cNvPr>
          <p:cNvSpPr txBox="1">
            <a:spLocks/>
          </p:cNvSpPr>
          <p:nvPr/>
        </p:nvSpPr>
        <p:spPr>
          <a:xfrm>
            <a:off x="9178171" y="2021693"/>
            <a:ext cx="1622263"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31/03/2024</a:t>
            </a:r>
          </a:p>
        </p:txBody>
      </p:sp>
      <p:sp>
        <p:nvSpPr>
          <p:cNvPr id="121" name="Subtitle 2">
            <a:extLst>
              <a:ext uri="{FF2B5EF4-FFF2-40B4-BE49-F238E27FC236}">
                <a16:creationId xmlns:a16="http://schemas.microsoft.com/office/drawing/2014/main" id="{4CD8F583-4603-39EE-AC04-765D7B6BC65A}"/>
              </a:ext>
            </a:extLst>
          </p:cNvPr>
          <p:cNvSpPr txBox="1">
            <a:spLocks/>
          </p:cNvSpPr>
          <p:nvPr/>
        </p:nvSpPr>
        <p:spPr>
          <a:xfrm>
            <a:off x="5135555" y="1913970"/>
            <a:ext cx="1752452" cy="46166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200" b="1"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Diagnosticar el estado actual del SST</a:t>
            </a:r>
          </a:p>
        </p:txBody>
      </p:sp>
      <p:sp>
        <p:nvSpPr>
          <p:cNvPr id="122" name="Subtitle 2">
            <a:extLst>
              <a:ext uri="{FF2B5EF4-FFF2-40B4-BE49-F238E27FC236}">
                <a16:creationId xmlns:a16="http://schemas.microsoft.com/office/drawing/2014/main" id="{93EACFE7-E6FF-1800-2CDD-0EA2582E3BFB}"/>
              </a:ext>
            </a:extLst>
          </p:cNvPr>
          <p:cNvSpPr txBox="1">
            <a:spLocks/>
          </p:cNvSpPr>
          <p:nvPr/>
        </p:nvSpPr>
        <p:spPr>
          <a:xfrm>
            <a:off x="5166158" y="2670014"/>
            <a:ext cx="1670907"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100" b="1"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Establecer el programa de SST</a:t>
            </a:r>
          </a:p>
        </p:txBody>
      </p:sp>
      <p:sp>
        <p:nvSpPr>
          <p:cNvPr id="123" name="Subtitle 2">
            <a:extLst>
              <a:ext uri="{FF2B5EF4-FFF2-40B4-BE49-F238E27FC236}">
                <a16:creationId xmlns:a16="http://schemas.microsoft.com/office/drawing/2014/main" id="{352FBD38-90F7-7BCA-8F50-184F02D9D981}"/>
              </a:ext>
            </a:extLst>
          </p:cNvPr>
          <p:cNvSpPr txBox="1">
            <a:spLocks/>
          </p:cNvSpPr>
          <p:nvPr/>
        </p:nvSpPr>
        <p:spPr>
          <a:xfrm>
            <a:off x="9011205" y="2762346"/>
            <a:ext cx="2009155"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30/04/2024</a:t>
            </a:r>
          </a:p>
        </p:txBody>
      </p:sp>
      <p:sp>
        <p:nvSpPr>
          <p:cNvPr id="124" name="Subtitle 2">
            <a:extLst>
              <a:ext uri="{FF2B5EF4-FFF2-40B4-BE49-F238E27FC236}">
                <a16:creationId xmlns:a16="http://schemas.microsoft.com/office/drawing/2014/main" id="{22045CCC-D2F4-3B57-E3AD-87B88C94AD87}"/>
              </a:ext>
            </a:extLst>
          </p:cNvPr>
          <p:cNvSpPr txBox="1">
            <a:spLocks/>
          </p:cNvSpPr>
          <p:nvPr/>
        </p:nvSpPr>
        <p:spPr>
          <a:xfrm>
            <a:off x="5186496" y="3439253"/>
            <a:ext cx="1682504"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100" b="1"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Ejecutar las actividades del programa de SST</a:t>
            </a:r>
          </a:p>
        </p:txBody>
      </p:sp>
      <p:sp>
        <p:nvSpPr>
          <p:cNvPr id="125" name="Subtitle 2">
            <a:extLst>
              <a:ext uri="{FF2B5EF4-FFF2-40B4-BE49-F238E27FC236}">
                <a16:creationId xmlns:a16="http://schemas.microsoft.com/office/drawing/2014/main" id="{E423E91B-7B7A-21B4-2FD8-02AE6492A270}"/>
              </a:ext>
            </a:extLst>
          </p:cNvPr>
          <p:cNvSpPr txBox="1">
            <a:spLocks/>
          </p:cNvSpPr>
          <p:nvPr/>
        </p:nvSpPr>
        <p:spPr>
          <a:xfrm>
            <a:off x="7075175" y="3377697"/>
            <a:ext cx="1818372"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Puede personalizar todo lo que vea en este cuadro de texto.</a:t>
            </a:r>
          </a:p>
        </p:txBody>
      </p:sp>
      <p:sp>
        <p:nvSpPr>
          <p:cNvPr id="126" name="Subtitle 2">
            <a:extLst>
              <a:ext uri="{FF2B5EF4-FFF2-40B4-BE49-F238E27FC236}">
                <a16:creationId xmlns:a16="http://schemas.microsoft.com/office/drawing/2014/main" id="{94353FEA-D9DA-7E16-35BA-DA2185541215}"/>
              </a:ext>
            </a:extLst>
          </p:cNvPr>
          <p:cNvSpPr txBox="1">
            <a:spLocks/>
          </p:cNvSpPr>
          <p:nvPr/>
        </p:nvSpPr>
        <p:spPr>
          <a:xfrm>
            <a:off x="9011205" y="3531585"/>
            <a:ext cx="2009155"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127" name="Subtitle 2">
            <a:extLst>
              <a:ext uri="{FF2B5EF4-FFF2-40B4-BE49-F238E27FC236}">
                <a16:creationId xmlns:a16="http://schemas.microsoft.com/office/drawing/2014/main" id="{3DCD35F2-20F4-E88D-FE1E-25A0ACE6335E}"/>
              </a:ext>
            </a:extLst>
          </p:cNvPr>
          <p:cNvSpPr txBox="1">
            <a:spLocks/>
          </p:cNvSpPr>
          <p:nvPr/>
        </p:nvSpPr>
        <p:spPr>
          <a:xfrm>
            <a:off x="5186495" y="4097781"/>
            <a:ext cx="1748657" cy="64633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200" b="1"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Realizar seguimiento a la ejecución del programa de SST</a:t>
            </a:r>
          </a:p>
        </p:txBody>
      </p:sp>
      <p:sp>
        <p:nvSpPr>
          <p:cNvPr id="128" name="Subtitle 2">
            <a:extLst>
              <a:ext uri="{FF2B5EF4-FFF2-40B4-BE49-F238E27FC236}">
                <a16:creationId xmlns:a16="http://schemas.microsoft.com/office/drawing/2014/main" id="{E68F908D-3619-B44F-638F-992FC36196DA}"/>
              </a:ext>
            </a:extLst>
          </p:cNvPr>
          <p:cNvSpPr txBox="1">
            <a:spLocks/>
          </p:cNvSpPr>
          <p:nvPr/>
        </p:nvSpPr>
        <p:spPr>
          <a:xfrm>
            <a:off x="7075175" y="4143946"/>
            <a:ext cx="1729344"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Puede personalizar todo lo que vea en este cuadro de texto.</a:t>
            </a:r>
          </a:p>
        </p:txBody>
      </p:sp>
      <p:sp>
        <p:nvSpPr>
          <p:cNvPr id="129" name="Subtitle 2">
            <a:extLst>
              <a:ext uri="{FF2B5EF4-FFF2-40B4-BE49-F238E27FC236}">
                <a16:creationId xmlns:a16="http://schemas.microsoft.com/office/drawing/2014/main" id="{C7D5318E-6A88-8E9F-C292-1EBF247086C1}"/>
              </a:ext>
            </a:extLst>
          </p:cNvPr>
          <p:cNvSpPr txBox="1">
            <a:spLocks/>
          </p:cNvSpPr>
          <p:nvPr/>
        </p:nvSpPr>
        <p:spPr>
          <a:xfrm>
            <a:off x="9011205" y="4297834"/>
            <a:ext cx="2009155"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130" name="Subtitle 2">
            <a:extLst>
              <a:ext uri="{FF2B5EF4-FFF2-40B4-BE49-F238E27FC236}">
                <a16:creationId xmlns:a16="http://schemas.microsoft.com/office/drawing/2014/main" id="{F8B812C5-58B3-8E38-C84D-11871EFB7294}"/>
              </a:ext>
            </a:extLst>
          </p:cNvPr>
          <p:cNvSpPr txBox="1">
            <a:spLocks/>
          </p:cNvSpPr>
          <p:nvPr/>
        </p:nvSpPr>
        <p:spPr>
          <a:xfrm>
            <a:off x="5186496" y="4838434"/>
            <a:ext cx="1650570" cy="64633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200" b="1"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Evaluar el impacto y cumplimiento del programa</a:t>
            </a:r>
          </a:p>
        </p:txBody>
      </p:sp>
      <p:sp>
        <p:nvSpPr>
          <p:cNvPr id="131" name="Subtitle 2">
            <a:extLst>
              <a:ext uri="{FF2B5EF4-FFF2-40B4-BE49-F238E27FC236}">
                <a16:creationId xmlns:a16="http://schemas.microsoft.com/office/drawing/2014/main" id="{00DBBCA0-17C4-88FA-A29E-E72477734FA0}"/>
              </a:ext>
            </a:extLst>
          </p:cNvPr>
          <p:cNvSpPr txBox="1">
            <a:spLocks/>
          </p:cNvSpPr>
          <p:nvPr/>
        </p:nvSpPr>
        <p:spPr>
          <a:xfrm>
            <a:off x="7047150" y="4884599"/>
            <a:ext cx="1846397"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Puede personalizar todo lo que vea en este cuadro de texto.</a:t>
            </a:r>
          </a:p>
        </p:txBody>
      </p:sp>
      <p:sp>
        <p:nvSpPr>
          <p:cNvPr id="132" name="Subtitle 2">
            <a:extLst>
              <a:ext uri="{FF2B5EF4-FFF2-40B4-BE49-F238E27FC236}">
                <a16:creationId xmlns:a16="http://schemas.microsoft.com/office/drawing/2014/main" id="{E4FAF7F2-F4EE-C538-EBF8-9F8350E52CA1}"/>
              </a:ext>
            </a:extLst>
          </p:cNvPr>
          <p:cNvSpPr txBox="1">
            <a:spLocks/>
          </p:cNvSpPr>
          <p:nvPr/>
        </p:nvSpPr>
        <p:spPr>
          <a:xfrm>
            <a:off x="5186496" y="5700005"/>
            <a:ext cx="1650570" cy="46166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200" b="1"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Planes de mejoramiento</a:t>
            </a:r>
          </a:p>
        </p:txBody>
      </p:sp>
      <p:sp>
        <p:nvSpPr>
          <p:cNvPr id="133" name="Subtitle 2">
            <a:extLst>
              <a:ext uri="{FF2B5EF4-FFF2-40B4-BE49-F238E27FC236}">
                <a16:creationId xmlns:a16="http://schemas.microsoft.com/office/drawing/2014/main" id="{9130930D-912F-F8A1-2569-726541BAC780}"/>
              </a:ext>
            </a:extLst>
          </p:cNvPr>
          <p:cNvSpPr txBox="1">
            <a:spLocks/>
          </p:cNvSpPr>
          <p:nvPr/>
        </p:nvSpPr>
        <p:spPr>
          <a:xfrm>
            <a:off x="7006303" y="5662132"/>
            <a:ext cx="1776142"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Puede personalizar todo lo que vea en este cuadro de texto.</a:t>
            </a:r>
          </a:p>
        </p:txBody>
      </p:sp>
      <p:sp>
        <p:nvSpPr>
          <p:cNvPr id="134" name="Subtitle 2">
            <a:extLst>
              <a:ext uri="{FF2B5EF4-FFF2-40B4-BE49-F238E27FC236}">
                <a16:creationId xmlns:a16="http://schemas.microsoft.com/office/drawing/2014/main" id="{0E6F7D62-3CE3-A632-E392-E9BBBE710639}"/>
              </a:ext>
            </a:extLst>
          </p:cNvPr>
          <p:cNvSpPr txBox="1">
            <a:spLocks/>
          </p:cNvSpPr>
          <p:nvPr/>
        </p:nvSpPr>
        <p:spPr>
          <a:xfrm>
            <a:off x="7014212" y="2667249"/>
            <a:ext cx="1818372"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Puede personalizar todo lo que vea en este cuadro de texto.</a:t>
            </a:r>
          </a:p>
        </p:txBody>
      </p:sp>
      <p:sp>
        <p:nvSpPr>
          <p:cNvPr id="135" name="5 Rectángulo">
            <a:extLst>
              <a:ext uri="{FF2B5EF4-FFF2-40B4-BE49-F238E27FC236}">
                <a16:creationId xmlns:a16="http://schemas.microsoft.com/office/drawing/2014/main" id="{542DDDA0-9C40-72A0-4516-F96936DD932F}"/>
              </a:ext>
            </a:extLst>
          </p:cNvPr>
          <p:cNvSpPr/>
          <p:nvPr/>
        </p:nvSpPr>
        <p:spPr>
          <a:xfrm>
            <a:off x="704980" y="1414435"/>
            <a:ext cx="3332447" cy="211715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buClr>
                <a:schemeClr val="accent3">
                  <a:lumMod val="75000"/>
                </a:schemeClr>
              </a:buClr>
            </a:pPr>
            <a:r>
              <a:rPr lang="es-CO" sz="1400" b="1" dirty="0">
                <a:solidFill>
                  <a:srgbClr val="C49E41"/>
                </a:solidFill>
                <a:latin typeface="Arial" panose="020B0604020202020204" pitchFamily="34" charset="0"/>
                <a:cs typeface="Arial" panose="020B0604020202020204" pitchFamily="34" charset="0"/>
              </a:rPr>
              <a:t>OBJETIVO</a:t>
            </a:r>
          </a:p>
          <a:p>
            <a:pPr algn="just">
              <a:buClr>
                <a:schemeClr val="accent3">
                  <a:lumMod val="75000"/>
                </a:schemeClr>
              </a:buClr>
            </a:pPr>
            <a:r>
              <a:rPr lang="es-ES" sz="1400" dirty="0">
                <a:solidFill>
                  <a:schemeClr val="tx1"/>
                </a:solidFill>
                <a:latin typeface="Arial" panose="020B0604020202020204" pitchFamily="34" charset="0"/>
                <a:cs typeface="Arial" panose="020B0604020202020204" pitchFamily="34" charset="0"/>
              </a:rPr>
              <a:t>Garantizar condiciones de trabajo seguras y saludables para todos los servidores de la Entidad, durante el desarrollo de las diferentes actividades, a través de la promoción de la salud, la identificación, evaluación y control de los riesgos ocupacionales.</a:t>
            </a:r>
          </a:p>
        </p:txBody>
      </p:sp>
      <p:sp>
        <p:nvSpPr>
          <p:cNvPr id="136" name="18 Rectángulo">
            <a:extLst>
              <a:ext uri="{FF2B5EF4-FFF2-40B4-BE49-F238E27FC236}">
                <a16:creationId xmlns:a16="http://schemas.microsoft.com/office/drawing/2014/main" id="{DD3D452E-96FF-5FD3-AECB-63B9B0365CB8}"/>
              </a:ext>
            </a:extLst>
          </p:cNvPr>
          <p:cNvSpPr/>
          <p:nvPr/>
        </p:nvSpPr>
        <p:spPr>
          <a:xfrm>
            <a:off x="684869" y="4898000"/>
            <a:ext cx="3332445" cy="532739"/>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buClr>
                <a:schemeClr val="accent3">
                  <a:lumMod val="75000"/>
                </a:schemeClr>
              </a:buClr>
            </a:pPr>
            <a:endParaRPr lang="es-CO" sz="1400" b="1" dirty="0">
              <a:solidFill>
                <a:srgbClr val="C49E41"/>
              </a:solidFill>
              <a:latin typeface="Calibri (Cuerpo)"/>
            </a:endParaRPr>
          </a:p>
          <a:p>
            <a:pPr>
              <a:buClr>
                <a:schemeClr val="accent3">
                  <a:lumMod val="75000"/>
                </a:schemeClr>
              </a:buClr>
            </a:pPr>
            <a:r>
              <a:rPr lang="es-CO" sz="1400" b="1" dirty="0">
                <a:solidFill>
                  <a:srgbClr val="C49E41"/>
                </a:solidFill>
                <a:latin typeface="Calibri (Cuerpo)"/>
              </a:rPr>
              <a:t>HORIZONTE DE IMPLEMENTACIÓN: </a:t>
            </a:r>
            <a:r>
              <a:rPr lang="es-CO" sz="1400" dirty="0">
                <a:solidFill>
                  <a:schemeClr val="tx1"/>
                </a:solidFill>
                <a:latin typeface="Calibri (Cuerpo)"/>
              </a:rPr>
              <a:t>31-12-2024</a:t>
            </a:r>
          </a:p>
          <a:p>
            <a:pPr>
              <a:buClr>
                <a:schemeClr val="accent3">
                  <a:lumMod val="75000"/>
                </a:schemeClr>
              </a:buClr>
            </a:pPr>
            <a:endParaRPr lang="es-CO" sz="1400" b="1" dirty="0">
              <a:solidFill>
                <a:schemeClr val="tx1"/>
              </a:solidFill>
              <a:latin typeface="Calibri (Cuerpo)"/>
            </a:endParaRPr>
          </a:p>
        </p:txBody>
      </p:sp>
      <p:sp>
        <p:nvSpPr>
          <p:cNvPr id="137" name="6 Rectángulo">
            <a:extLst>
              <a:ext uri="{FF2B5EF4-FFF2-40B4-BE49-F238E27FC236}">
                <a16:creationId xmlns:a16="http://schemas.microsoft.com/office/drawing/2014/main" id="{F4ABDACA-F6F7-5A05-F361-08C6A1907D11}"/>
              </a:ext>
            </a:extLst>
          </p:cNvPr>
          <p:cNvSpPr/>
          <p:nvPr/>
        </p:nvSpPr>
        <p:spPr>
          <a:xfrm>
            <a:off x="702310" y="3777806"/>
            <a:ext cx="3332446" cy="778175"/>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buClr>
                <a:schemeClr val="accent3">
                  <a:lumMod val="75000"/>
                </a:schemeClr>
              </a:buClr>
            </a:pPr>
            <a:r>
              <a:rPr lang="es-ES" sz="1400" b="1" dirty="0">
                <a:solidFill>
                  <a:srgbClr val="C49E41"/>
                </a:solidFill>
                <a:latin typeface="Calibri (Cuerpo)"/>
              </a:rPr>
              <a:t>MARCO NORMATIVO</a:t>
            </a:r>
          </a:p>
          <a:p>
            <a:pPr algn="ctr">
              <a:buClr>
                <a:schemeClr val="accent3">
                  <a:lumMod val="75000"/>
                </a:schemeClr>
              </a:buClr>
            </a:pPr>
            <a:r>
              <a:rPr lang="es-ES" sz="1400" dirty="0"/>
              <a:t>Ley 9 de 1979</a:t>
            </a:r>
          </a:p>
          <a:p>
            <a:pPr algn="ctr">
              <a:buClr>
                <a:schemeClr val="accent3">
                  <a:lumMod val="75000"/>
                </a:schemeClr>
              </a:buClr>
            </a:pPr>
            <a:r>
              <a:rPr lang="es-CO" sz="1400" dirty="0"/>
              <a:t>Resolución 0312 de 2019</a:t>
            </a:r>
            <a:endParaRPr lang="es-CO" sz="1400" b="1" dirty="0">
              <a:solidFill>
                <a:srgbClr val="C49E41"/>
              </a:solidFill>
              <a:latin typeface="Calibri (Cuerpo)"/>
            </a:endParaRPr>
          </a:p>
        </p:txBody>
      </p:sp>
      <p:sp>
        <p:nvSpPr>
          <p:cNvPr id="138" name="18 Rectángulo">
            <a:extLst>
              <a:ext uri="{FF2B5EF4-FFF2-40B4-BE49-F238E27FC236}">
                <a16:creationId xmlns:a16="http://schemas.microsoft.com/office/drawing/2014/main" id="{01A5111E-D7D5-F71E-1455-ACEFAF95CA2B}"/>
              </a:ext>
            </a:extLst>
          </p:cNvPr>
          <p:cNvSpPr/>
          <p:nvPr/>
        </p:nvSpPr>
        <p:spPr>
          <a:xfrm>
            <a:off x="674262" y="5797257"/>
            <a:ext cx="3360494" cy="532739"/>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buClr>
                <a:schemeClr val="accent3">
                  <a:lumMod val="75000"/>
                </a:schemeClr>
              </a:buClr>
            </a:pPr>
            <a:endParaRPr lang="es-CO" sz="1400" b="1" dirty="0">
              <a:solidFill>
                <a:srgbClr val="C49E41"/>
              </a:solidFill>
              <a:latin typeface="Calibri (Cuerpo)"/>
            </a:endParaRPr>
          </a:p>
          <a:p>
            <a:pPr>
              <a:buClr>
                <a:schemeClr val="accent3">
                  <a:lumMod val="75000"/>
                </a:schemeClr>
              </a:buClr>
            </a:pPr>
            <a:r>
              <a:rPr lang="es-CO" sz="1400" b="1" dirty="0">
                <a:solidFill>
                  <a:srgbClr val="C49E41"/>
                </a:solidFill>
                <a:latin typeface="Calibri (Cuerpo)"/>
              </a:rPr>
              <a:t>PRESUPUESTO: </a:t>
            </a:r>
            <a:r>
              <a:rPr lang="es-CO" sz="1400" b="1" dirty="0">
                <a:solidFill>
                  <a:schemeClr val="tx1"/>
                </a:solidFill>
                <a:latin typeface="Calibri (Cuerpo)"/>
              </a:rPr>
              <a:t>$102.700.000</a:t>
            </a:r>
          </a:p>
          <a:p>
            <a:pPr>
              <a:buClr>
                <a:schemeClr val="accent3">
                  <a:lumMod val="75000"/>
                </a:schemeClr>
              </a:buClr>
            </a:pPr>
            <a:endParaRPr lang="es-CO" sz="1400" b="1" dirty="0">
              <a:solidFill>
                <a:schemeClr val="tx1"/>
              </a:solidFill>
              <a:latin typeface="Calibri (Cuerpo)"/>
            </a:endParaRPr>
          </a:p>
        </p:txBody>
      </p:sp>
      <p:sp>
        <p:nvSpPr>
          <p:cNvPr id="139" name="4 CuadroTexto">
            <a:extLst>
              <a:ext uri="{FF2B5EF4-FFF2-40B4-BE49-F238E27FC236}">
                <a16:creationId xmlns:a16="http://schemas.microsoft.com/office/drawing/2014/main" id="{FDF4C7BC-BBBE-BE51-FE4A-E0744A2413D2}"/>
              </a:ext>
            </a:extLst>
          </p:cNvPr>
          <p:cNvSpPr txBox="1"/>
          <p:nvPr/>
        </p:nvSpPr>
        <p:spPr>
          <a:xfrm>
            <a:off x="2999277" y="352531"/>
            <a:ext cx="5907570" cy="646331"/>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b="1" dirty="0">
                <a:solidFill>
                  <a:schemeClr val="bg1"/>
                </a:solidFill>
              </a:rPr>
              <a:t>2.6</a:t>
            </a:r>
            <a:r>
              <a:rPr lang="es-CO" sz="1800" b="1" dirty="0">
                <a:solidFill>
                  <a:schemeClr val="bg1"/>
                </a:solidFill>
                <a:effectLst/>
              </a:rPr>
              <a:t> Plan de Trabajo Anual en Seguridad y Salud en el Trabajo</a:t>
            </a:r>
            <a:endParaRPr lang="es-CO" sz="1800" b="1" dirty="0">
              <a:solidFill>
                <a:schemeClr val="bg1"/>
              </a:solidFill>
            </a:endParaRPr>
          </a:p>
        </p:txBody>
      </p:sp>
      <p:pic>
        <p:nvPicPr>
          <p:cNvPr id="140" name="Picture 2" descr="Icono Seguridad Y Salud En El Trabajo - Seguridad Y Salud En El Trabajo  Imagen Png, Transparent Png - 647x663(#3824566) - PngFind">
            <a:extLst>
              <a:ext uri="{FF2B5EF4-FFF2-40B4-BE49-F238E27FC236}">
                <a16:creationId xmlns:a16="http://schemas.microsoft.com/office/drawing/2014/main" id="{5656DE66-223C-E15D-A4C0-F7CD9B50F5C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23944" y1="20904" x2="23944" y2="20904"/>
                        <a14:foregroundMark x1="46127" y1="41808" x2="46127" y2="41808"/>
                        <a14:foregroundMark x1="52465" y1="58757" x2="52465" y2="58757"/>
                        <a14:foregroundMark x1="66197" y1="60452" x2="66197" y2="60452"/>
                        <a14:foregroundMark x1="83803" y1="60452" x2="83803" y2="6045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893547" y="235154"/>
            <a:ext cx="1206776" cy="752110"/>
          </a:xfrm>
          <a:prstGeom prst="rect">
            <a:avLst/>
          </a:prstGeom>
          <a:noFill/>
          <a:extLst>
            <a:ext uri="{909E8E84-426E-40DD-AFC4-6F175D3DCCD1}">
              <a14:hiddenFill xmlns:a14="http://schemas.microsoft.com/office/drawing/2010/main">
                <a:solidFill>
                  <a:srgbClr val="FFFFFF"/>
                </a:solidFill>
              </a14:hiddenFill>
            </a:ext>
          </a:extLst>
        </p:spPr>
      </p:pic>
      <p:sp>
        <p:nvSpPr>
          <p:cNvPr id="141" name="Subtitle 2">
            <a:extLst>
              <a:ext uri="{FF2B5EF4-FFF2-40B4-BE49-F238E27FC236}">
                <a16:creationId xmlns:a16="http://schemas.microsoft.com/office/drawing/2014/main" id="{CF9CBF67-681C-4516-8009-82B7CC9B9D33}"/>
              </a:ext>
            </a:extLst>
          </p:cNvPr>
          <p:cNvSpPr txBox="1">
            <a:spLocks/>
          </p:cNvSpPr>
          <p:nvPr/>
        </p:nvSpPr>
        <p:spPr>
          <a:xfrm>
            <a:off x="8984724" y="5054020"/>
            <a:ext cx="2009155"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142" name="Subtitle 2">
            <a:extLst>
              <a:ext uri="{FF2B5EF4-FFF2-40B4-BE49-F238E27FC236}">
                <a16:creationId xmlns:a16="http://schemas.microsoft.com/office/drawing/2014/main" id="{DC43EF48-B0F4-7AF3-A14A-3CD1ED282C3A}"/>
              </a:ext>
            </a:extLst>
          </p:cNvPr>
          <p:cNvSpPr txBox="1">
            <a:spLocks/>
          </p:cNvSpPr>
          <p:nvPr/>
        </p:nvSpPr>
        <p:spPr>
          <a:xfrm>
            <a:off x="8984724" y="5788386"/>
            <a:ext cx="2009155"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1000" dirty="0">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rPr>
              <a:t>31/12/2024</a:t>
            </a:r>
          </a:p>
        </p:txBody>
      </p:sp>
    </p:spTree>
    <p:extLst>
      <p:ext uri="{BB962C8B-B14F-4D97-AF65-F5344CB8AC3E}">
        <p14:creationId xmlns:p14="http://schemas.microsoft.com/office/powerpoint/2010/main" val="3958233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CuadroTexto 1">
            <a:extLst>
              <a:ext uri="{FF2B5EF4-FFF2-40B4-BE49-F238E27FC236}">
                <a16:creationId xmlns:a16="http://schemas.microsoft.com/office/drawing/2014/main" id="{E50ED19A-F1BE-595D-6A90-14DA43DD7284}"/>
              </a:ext>
            </a:extLst>
          </p:cNvPr>
          <p:cNvSpPr txBox="1"/>
          <p:nvPr/>
        </p:nvSpPr>
        <p:spPr>
          <a:xfrm>
            <a:off x="3437595" y="1727966"/>
            <a:ext cx="7727529" cy="153888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s-ES" sz="40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2.7 Plan Institucional de Archivos -PINAR </a:t>
            </a:r>
            <a:r>
              <a:rPr kumimoji="0" lang="es-ES" sz="54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 </a:t>
            </a:r>
            <a:endParaRPr kumimoji="0" lang="es-CO" sz="54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endParaRPr>
          </a:p>
        </p:txBody>
      </p:sp>
      <p:pic>
        <p:nvPicPr>
          <p:cNvPr id="8" name="Imagen 7">
            <a:extLst>
              <a:ext uri="{FF2B5EF4-FFF2-40B4-BE49-F238E27FC236}">
                <a16:creationId xmlns:a16="http://schemas.microsoft.com/office/drawing/2014/main" id="{B662236A-64F1-C987-507B-C70A25DBA042}"/>
              </a:ext>
            </a:extLst>
          </p:cNvPr>
          <p:cNvPicPr>
            <a:picLocks noChangeAspect="1"/>
          </p:cNvPicPr>
          <p:nvPr/>
        </p:nvPicPr>
        <p:blipFill rotWithShape="1">
          <a:blip r:embed="rId2"/>
          <a:srcRect l="23804" t="23622" r="31305" b="5971"/>
          <a:stretch/>
        </p:blipFill>
        <p:spPr>
          <a:xfrm>
            <a:off x="2521939" y="2118094"/>
            <a:ext cx="915656" cy="907774"/>
          </a:xfrm>
          <a:prstGeom prst="rect">
            <a:avLst/>
          </a:prstGeom>
        </p:spPr>
      </p:pic>
      <p:sp>
        <p:nvSpPr>
          <p:cNvPr id="9" name="Rectángulo 8">
            <a:extLst>
              <a:ext uri="{FF2B5EF4-FFF2-40B4-BE49-F238E27FC236}">
                <a16:creationId xmlns:a16="http://schemas.microsoft.com/office/drawing/2014/main" id="{C48AAE63-1C7A-D084-2CAF-3D417614C8DF}"/>
              </a:ext>
            </a:extLst>
          </p:cNvPr>
          <p:cNvSpPr/>
          <p:nvPr/>
        </p:nvSpPr>
        <p:spPr>
          <a:xfrm>
            <a:off x="3437595" y="3260189"/>
            <a:ext cx="6860226" cy="96078"/>
          </a:xfrm>
          <a:prstGeom prst="rect">
            <a:avLst/>
          </a:prstGeom>
          <a:solidFill>
            <a:srgbClr val="C49E4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9AC855BC-7041-3807-640D-0AC558EF3654}"/>
              </a:ext>
            </a:extLst>
          </p:cNvPr>
          <p:cNvSpPr/>
          <p:nvPr/>
        </p:nvSpPr>
        <p:spPr>
          <a:xfrm>
            <a:off x="4746222" y="3376145"/>
            <a:ext cx="5916034" cy="96078"/>
          </a:xfrm>
          <a:prstGeom prst="rect">
            <a:avLst/>
          </a:prstGeom>
          <a:solidFill>
            <a:schemeClr val="accent4"/>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9C3A75A9-BB7D-1771-4777-690283E826C8}"/>
              </a:ext>
            </a:extLst>
          </p:cNvPr>
          <p:cNvSpPr txBox="1"/>
          <p:nvPr/>
        </p:nvSpPr>
        <p:spPr>
          <a:xfrm>
            <a:off x="7666892" y="3581519"/>
            <a:ext cx="3769932" cy="923330"/>
          </a:xfrm>
          <a:prstGeom prst="rect">
            <a:avLst/>
          </a:prstGeom>
          <a:noFill/>
        </p:spPr>
        <p:txBody>
          <a:bodyPr wrap="square">
            <a:spAutoFit/>
          </a:bodyPr>
          <a:lstStyle/>
          <a:p>
            <a:r>
              <a:rPr lang="es-ES" b="1" dirty="0">
                <a:solidFill>
                  <a:srgbClr val="C49E41"/>
                </a:solidFill>
                <a:latin typeface="Antipasto" panose="02000506000000020004" pitchFamily="2" charset="0"/>
              </a:rPr>
              <a:t>Subdirección Administrativa</a:t>
            </a:r>
          </a:p>
          <a:p>
            <a:r>
              <a:rPr lang="es-ES" b="1" dirty="0">
                <a:solidFill>
                  <a:srgbClr val="C49E41"/>
                </a:solidFill>
                <a:latin typeface="Antipasto" panose="02000506000000020004" pitchFamily="2" charset="0"/>
              </a:rPr>
              <a:t>Grupo de Gestión Documental y Biblioteca</a:t>
            </a:r>
          </a:p>
        </p:txBody>
      </p:sp>
    </p:spTree>
    <p:extLst>
      <p:ext uri="{BB962C8B-B14F-4D97-AF65-F5344CB8AC3E}">
        <p14:creationId xmlns:p14="http://schemas.microsoft.com/office/powerpoint/2010/main" val="290012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Rectángulo 324">
            <a:extLst>
              <a:ext uri="{FF2B5EF4-FFF2-40B4-BE49-F238E27FC236}">
                <a16:creationId xmlns:a16="http://schemas.microsoft.com/office/drawing/2014/main" id="{22EAD49A-6404-5C41-4EE1-DDDC07C0D7B4}"/>
              </a:ext>
            </a:extLst>
          </p:cNvPr>
          <p:cNvSpPr/>
          <p:nvPr/>
        </p:nvSpPr>
        <p:spPr>
          <a:xfrm>
            <a:off x="2302285" y="822272"/>
            <a:ext cx="5916034" cy="96078"/>
          </a:xfrm>
          <a:prstGeom prst="rect">
            <a:avLst/>
          </a:prstGeom>
          <a:solidFill>
            <a:srgbClr val="C49E4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6" name="Rectángulo 325">
            <a:extLst>
              <a:ext uri="{FF2B5EF4-FFF2-40B4-BE49-F238E27FC236}">
                <a16:creationId xmlns:a16="http://schemas.microsoft.com/office/drawing/2014/main" id="{4F94CBEE-FE1A-2124-43DC-74FAEACC7E52}"/>
              </a:ext>
            </a:extLst>
          </p:cNvPr>
          <p:cNvSpPr/>
          <p:nvPr/>
        </p:nvSpPr>
        <p:spPr>
          <a:xfrm>
            <a:off x="2666720" y="924580"/>
            <a:ext cx="5916034" cy="96078"/>
          </a:xfrm>
          <a:prstGeom prst="rect">
            <a:avLst/>
          </a:prstGeom>
          <a:solidFill>
            <a:schemeClr val="accent4"/>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765A154F-BFA9-9FA7-512D-482D2F44B6C2}"/>
              </a:ext>
            </a:extLst>
          </p:cNvPr>
          <p:cNvSpPr txBox="1"/>
          <p:nvPr/>
        </p:nvSpPr>
        <p:spPr>
          <a:xfrm>
            <a:off x="8731545" y="641886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grpSp>
        <p:nvGrpSpPr>
          <p:cNvPr id="3" name="Group 135">
            <a:extLst>
              <a:ext uri="{FF2B5EF4-FFF2-40B4-BE49-F238E27FC236}">
                <a16:creationId xmlns:a16="http://schemas.microsoft.com/office/drawing/2014/main" id="{7AF73E33-E791-D1E8-72BE-D3F92FACCC11}"/>
              </a:ext>
            </a:extLst>
          </p:cNvPr>
          <p:cNvGrpSpPr/>
          <p:nvPr/>
        </p:nvGrpSpPr>
        <p:grpSpPr>
          <a:xfrm>
            <a:off x="575821" y="1630386"/>
            <a:ext cx="1991908" cy="690929"/>
            <a:chOff x="9483622" y="2161442"/>
            <a:chExt cx="4165323" cy="1381858"/>
          </a:xfrm>
        </p:grpSpPr>
        <p:sp>
          <p:nvSpPr>
            <p:cNvPr id="5" name="Rectangle 1">
              <a:extLst>
                <a:ext uri="{FF2B5EF4-FFF2-40B4-BE49-F238E27FC236}">
                  <a16:creationId xmlns:a16="http://schemas.microsoft.com/office/drawing/2014/main" id="{F8F0C1A3-7CD8-1E0F-2E55-5BE59254528E}"/>
                </a:ext>
              </a:extLst>
            </p:cNvPr>
            <p:cNvSpPr/>
            <p:nvPr/>
          </p:nvSpPr>
          <p:spPr>
            <a:xfrm>
              <a:off x="9483622" y="2161442"/>
              <a:ext cx="172995" cy="138185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 name="Rectangle 2">
              <a:extLst>
                <a:ext uri="{FF2B5EF4-FFF2-40B4-BE49-F238E27FC236}">
                  <a16:creationId xmlns:a16="http://schemas.microsoft.com/office/drawing/2014/main" id="{57F9CA2A-C93A-A6D7-36A1-0CE08B462936}"/>
                </a:ext>
              </a:extLst>
            </p:cNvPr>
            <p:cNvSpPr/>
            <p:nvPr/>
          </p:nvSpPr>
          <p:spPr>
            <a:xfrm>
              <a:off x="9656616" y="2161442"/>
              <a:ext cx="3992329" cy="13818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7" name="TextBox 3">
              <a:extLst>
                <a:ext uri="{FF2B5EF4-FFF2-40B4-BE49-F238E27FC236}">
                  <a16:creationId xmlns:a16="http://schemas.microsoft.com/office/drawing/2014/main" id="{35FCD143-410A-A124-A4AC-6D48B14E5476}"/>
                </a:ext>
              </a:extLst>
            </p:cNvPr>
            <p:cNvSpPr txBox="1"/>
            <p:nvPr/>
          </p:nvSpPr>
          <p:spPr>
            <a:xfrm>
              <a:off x="9719584" y="2235530"/>
              <a:ext cx="3794931" cy="861774"/>
            </a:xfrm>
            <a:prstGeom prst="rect">
              <a:avLst/>
            </a:prstGeom>
            <a:noFill/>
          </p:spPr>
          <p:txBody>
            <a:bodyPr wrap="square" rtlCol="0" anchor="b" anchorCtr="0">
              <a:spAutoFit/>
            </a:bodyPr>
            <a:lstStyle/>
            <a:p>
              <a:pPr algn="ctr"/>
              <a:r>
                <a:rPr lang="es-ES" sz="1100" b="1" i="0" dirty="0">
                  <a:effectLst/>
                  <a:latin typeface="Trebuchet MS" panose="020B0603020202020204" pitchFamily="34" charset="0"/>
                </a:rPr>
                <a:t>Dr. Byron Adolfo Valdivieso V</a:t>
              </a:r>
              <a:endParaRPr lang="en-US" sz="1100" b="1" dirty="0">
                <a:latin typeface="Poppins SemiBold" pitchFamily="2" charset="77"/>
                <a:ea typeface="League Spartan" charset="0"/>
                <a:cs typeface="Poppins SemiBold" pitchFamily="2" charset="77"/>
              </a:endParaRPr>
            </a:p>
          </p:txBody>
        </p:sp>
        <p:sp>
          <p:nvSpPr>
            <p:cNvPr id="8" name="Subtitle 2">
              <a:extLst>
                <a:ext uri="{FF2B5EF4-FFF2-40B4-BE49-F238E27FC236}">
                  <a16:creationId xmlns:a16="http://schemas.microsoft.com/office/drawing/2014/main" id="{64390E45-699A-A617-B5BD-F561C9004DE4}"/>
                </a:ext>
              </a:extLst>
            </p:cNvPr>
            <p:cNvSpPr txBox="1">
              <a:spLocks/>
            </p:cNvSpPr>
            <p:nvPr/>
          </p:nvSpPr>
          <p:spPr>
            <a:xfrm>
              <a:off x="9769811" y="2883888"/>
              <a:ext cx="3570581" cy="63402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00" b="1" dirty="0">
                  <a:solidFill>
                    <a:srgbClr val="95782F"/>
                  </a:solidFill>
                  <a:latin typeface="Open Sans Light" panose="020B0306030504020204" pitchFamily="34" charset="0"/>
                  <a:ea typeface="Open Sans Light" panose="020B0306030504020204" pitchFamily="34" charset="0"/>
                  <a:cs typeface="Open Sans Light" panose="020B0306030504020204" pitchFamily="34" charset="0"/>
                </a:rPr>
                <a:t>SECRETARIO GENERAL </a:t>
              </a:r>
            </a:p>
            <a:p>
              <a:pPr>
                <a:lnSpc>
                  <a:spcPct val="100000"/>
                </a:lnSpc>
              </a:pPr>
              <a:r>
                <a:rPr lang="en-US" sz="800" b="1" dirty="0">
                  <a:solidFill>
                    <a:srgbClr val="95782F"/>
                  </a:solidFill>
                  <a:latin typeface="Open Sans Light" panose="020B0306030504020204" pitchFamily="34" charset="0"/>
                  <a:ea typeface="Open Sans Light" panose="020B0306030504020204" pitchFamily="34" charset="0"/>
                  <a:cs typeface="Open Sans Light" panose="020B0306030504020204" pitchFamily="34" charset="0"/>
                </a:rPr>
                <a:t>O SU DELEGADO</a:t>
              </a:r>
            </a:p>
          </p:txBody>
        </p:sp>
      </p:grpSp>
      <p:grpSp>
        <p:nvGrpSpPr>
          <p:cNvPr id="9" name="Group 38">
            <a:extLst>
              <a:ext uri="{FF2B5EF4-FFF2-40B4-BE49-F238E27FC236}">
                <a16:creationId xmlns:a16="http://schemas.microsoft.com/office/drawing/2014/main" id="{9A4C76A5-A02D-15CC-AE88-10DB5EC28A05}"/>
              </a:ext>
            </a:extLst>
          </p:cNvPr>
          <p:cNvGrpSpPr/>
          <p:nvPr/>
        </p:nvGrpSpPr>
        <p:grpSpPr>
          <a:xfrm>
            <a:off x="437995" y="3205845"/>
            <a:ext cx="1601850" cy="749421"/>
            <a:chOff x="10409452" y="2465187"/>
            <a:chExt cx="4271398" cy="1498842"/>
          </a:xfrm>
        </p:grpSpPr>
        <p:sp>
          <p:nvSpPr>
            <p:cNvPr id="10" name="Rectangle 39">
              <a:extLst>
                <a:ext uri="{FF2B5EF4-FFF2-40B4-BE49-F238E27FC236}">
                  <a16:creationId xmlns:a16="http://schemas.microsoft.com/office/drawing/2014/main" id="{77377175-0DCE-F91D-0A0E-9217669BC9F0}"/>
                </a:ext>
              </a:extLst>
            </p:cNvPr>
            <p:cNvSpPr/>
            <p:nvPr/>
          </p:nvSpPr>
          <p:spPr>
            <a:xfrm>
              <a:off x="10409452" y="2582171"/>
              <a:ext cx="172995" cy="13818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40">
              <a:extLst>
                <a:ext uri="{FF2B5EF4-FFF2-40B4-BE49-F238E27FC236}">
                  <a16:creationId xmlns:a16="http://schemas.microsoft.com/office/drawing/2014/main" id="{7054409F-B1D8-C53B-6596-809698E5EE9C}"/>
                </a:ext>
              </a:extLst>
            </p:cNvPr>
            <p:cNvSpPr/>
            <p:nvPr/>
          </p:nvSpPr>
          <p:spPr>
            <a:xfrm>
              <a:off x="10582447" y="2582171"/>
              <a:ext cx="3796967" cy="13818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TextBox 41">
              <a:extLst>
                <a:ext uri="{FF2B5EF4-FFF2-40B4-BE49-F238E27FC236}">
                  <a16:creationId xmlns:a16="http://schemas.microsoft.com/office/drawing/2014/main" id="{4EA38385-2DA7-97CC-54C0-D85FB4FFF655}"/>
                </a:ext>
              </a:extLst>
            </p:cNvPr>
            <p:cNvSpPr txBox="1"/>
            <p:nvPr/>
          </p:nvSpPr>
          <p:spPr>
            <a:xfrm>
              <a:off x="10808836" y="2465187"/>
              <a:ext cx="3736746" cy="861774"/>
            </a:xfrm>
            <a:prstGeom prst="rect">
              <a:avLst/>
            </a:prstGeom>
            <a:noFill/>
          </p:spPr>
          <p:txBody>
            <a:bodyPr wrap="none" rtlCol="0" anchor="b" anchorCtr="0">
              <a:spAutoFit/>
            </a:bodyPr>
            <a:lstStyle/>
            <a:p>
              <a:r>
                <a:rPr lang="it-IT" sz="1100" b="1" i="0" dirty="0">
                  <a:effectLst/>
                  <a:latin typeface="Trebuchet MS" panose="020B0603020202020204" pitchFamily="34" charset="0"/>
                </a:rPr>
                <a:t>Dra. Martha Lucia </a:t>
              </a:r>
            </a:p>
            <a:p>
              <a:r>
                <a:rPr lang="it-IT" sz="1100" b="1" i="0" dirty="0">
                  <a:effectLst/>
                  <a:latin typeface="Trebuchet MS" panose="020B0603020202020204" pitchFamily="34" charset="0"/>
                </a:rPr>
                <a:t>Santana C.</a:t>
              </a:r>
              <a:endParaRPr lang="en-US" sz="1100" b="1" dirty="0">
                <a:latin typeface="Poppins SemiBold" pitchFamily="2" charset="77"/>
                <a:ea typeface="League Spartan" charset="0"/>
                <a:cs typeface="Poppins SemiBold" pitchFamily="2" charset="77"/>
              </a:endParaRPr>
            </a:p>
          </p:txBody>
        </p:sp>
        <p:sp>
          <p:nvSpPr>
            <p:cNvPr id="13" name="Subtitle 2">
              <a:extLst>
                <a:ext uri="{FF2B5EF4-FFF2-40B4-BE49-F238E27FC236}">
                  <a16:creationId xmlns:a16="http://schemas.microsoft.com/office/drawing/2014/main" id="{D5EF89C1-8D81-F22F-6BCE-5116BD7F6F2A}"/>
                </a:ext>
              </a:extLst>
            </p:cNvPr>
            <p:cNvSpPr txBox="1">
              <a:spLocks/>
            </p:cNvSpPr>
            <p:nvPr/>
          </p:nvSpPr>
          <p:spPr>
            <a:xfrm>
              <a:off x="10582446" y="3326961"/>
              <a:ext cx="4098404" cy="5847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00" b="1" dirty="0">
                  <a:solidFill>
                    <a:srgbClr val="95782F"/>
                  </a:solidFill>
                  <a:latin typeface="Open Sans Light" panose="020B0306030504020204" pitchFamily="34" charset="0"/>
                  <a:ea typeface="Open Sans Light" panose="020B0306030504020204" pitchFamily="34" charset="0"/>
                  <a:cs typeface="Open Sans Light" panose="020B0306030504020204" pitchFamily="34" charset="0"/>
                </a:rPr>
                <a:t>SUBDIRECTOR ADMINISTRATIVO</a:t>
              </a:r>
            </a:p>
          </p:txBody>
        </p:sp>
      </p:grpSp>
      <p:grpSp>
        <p:nvGrpSpPr>
          <p:cNvPr id="14" name="Group 43">
            <a:extLst>
              <a:ext uri="{FF2B5EF4-FFF2-40B4-BE49-F238E27FC236}">
                <a16:creationId xmlns:a16="http://schemas.microsoft.com/office/drawing/2014/main" id="{7CB0A2F9-FAE8-E88D-8FA9-D7E0CAADD4F2}"/>
              </a:ext>
            </a:extLst>
          </p:cNvPr>
          <p:cNvGrpSpPr/>
          <p:nvPr/>
        </p:nvGrpSpPr>
        <p:grpSpPr>
          <a:xfrm>
            <a:off x="2296511" y="3233141"/>
            <a:ext cx="1551122" cy="749421"/>
            <a:chOff x="10409452" y="2465187"/>
            <a:chExt cx="4136130" cy="1498842"/>
          </a:xfrm>
        </p:grpSpPr>
        <p:sp>
          <p:nvSpPr>
            <p:cNvPr id="15" name="Rectangle 44">
              <a:extLst>
                <a:ext uri="{FF2B5EF4-FFF2-40B4-BE49-F238E27FC236}">
                  <a16:creationId xmlns:a16="http://schemas.microsoft.com/office/drawing/2014/main" id="{E0083E5A-0AF9-5DE4-6766-18CD3BDEACF4}"/>
                </a:ext>
              </a:extLst>
            </p:cNvPr>
            <p:cNvSpPr/>
            <p:nvPr/>
          </p:nvSpPr>
          <p:spPr>
            <a:xfrm>
              <a:off x="10409452" y="2582171"/>
              <a:ext cx="172995" cy="13818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45">
              <a:extLst>
                <a:ext uri="{FF2B5EF4-FFF2-40B4-BE49-F238E27FC236}">
                  <a16:creationId xmlns:a16="http://schemas.microsoft.com/office/drawing/2014/main" id="{19C16C4F-77D0-6075-59B1-89F589ECB9EB}"/>
                </a:ext>
              </a:extLst>
            </p:cNvPr>
            <p:cNvSpPr/>
            <p:nvPr/>
          </p:nvSpPr>
          <p:spPr>
            <a:xfrm>
              <a:off x="10582447" y="2582171"/>
              <a:ext cx="3796967" cy="13818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TextBox 46">
              <a:extLst>
                <a:ext uri="{FF2B5EF4-FFF2-40B4-BE49-F238E27FC236}">
                  <a16:creationId xmlns:a16="http://schemas.microsoft.com/office/drawing/2014/main" id="{7326D14B-7BCA-CF18-E1B3-FFF07209E041}"/>
                </a:ext>
              </a:extLst>
            </p:cNvPr>
            <p:cNvSpPr txBox="1"/>
            <p:nvPr/>
          </p:nvSpPr>
          <p:spPr>
            <a:xfrm>
              <a:off x="10808836" y="2465187"/>
              <a:ext cx="3736746" cy="861774"/>
            </a:xfrm>
            <a:prstGeom prst="rect">
              <a:avLst/>
            </a:prstGeom>
            <a:noFill/>
          </p:spPr>
          <p:txBody>
            <a:bodyPr wrap="none" rtlCol="0" anchor="b" anchorCtr="0">
              <a:spAutoFit/>
            </a:bodyPr>
            <a:lstStyle/>
            <a:p>
              <a:r>
                <a:rPr lang="it-IT" sz="1100" b="1" i="0" dirty="0">
                  <a:effectLst/>
                  <a:latin typeface="Trebuchet MS" panose="020B0603020202020204" pitchFamily="34" charset="0"/>
                </a:rPr>
                <a:t>Dra. Martha Lucia </a:t>
              </a:r>
            </a:p>
            <a:p>
              <a:r>
                <a:rPr lang="it-IT" sz="1100" b="1" i="0" dirty="0">
                  <a:effectLst/>
                  <a:latin typeface="Trebuchet MS" panose="020B0603020202020204" pitchFamily="34" charset="0"/>
                </a:rPr>
                <a:t>Santana C</a:t>
              </a:r>
              <a:endParaRPr lang="en-US" sz="1100" b="1" dirty="0">
                <a:latin typeface="Poppins SemiBold" pitchFamily="2" charset="77"/>
                <a:ea typeface="League Spartan" charset="0"/>
                <a:cs typeface="Poppins SemiBold" pitchFamily="2" charset="77"/>
              </a:endParaRPr>
            </a:p>
          </p:txBody>
        </p:sp>
        <p:sp>
          <p:nvSpPr>
            <p:cNvPr id="18" name="Subtitle 2">
              <a:extLst>
                <a:ext uri="{FF2B5EF4-FFF2-40B4-BE49-F238E27FC236}">
                  <a16:creationId xmlns:a16="http://schemas.microsoft.com/office/drawing/2014/main" id="{A79A656B-643D-C018-C39A-BC16FFAD2457}"/>
                </a:ext>
              </a:extLst>
            </p:cNvPr>
            <p:cNvSpPr txBox="1">
              <a:spLocks/>
            </p:cNvSpPr>
            <p:nvPr/>
          </p:nvSpPr>
          <p:spPr>
            <a:xfrm>
              <a:off x="10808833" y="3326961"/>
              <a:ext cx="3346671" cy="5847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00" b="1" dirty="0">
                  <a:solidFill>
                    <a:srgbClr val="95782F"/>
                  </a:solidFill>
                  <a:latin typeface="Open Sans Light" panose="020B0306030504020204" pitchFamily="34" charset="0"/>
                  <a:ea typeface="Open Sans Light" panose="020B0306030504020204" pitchFamily="34" charset="0"/>
                  <a:cs typeface="Open Sans Light" panose="020B0306030504020204" pitchFamily="34" charset="0"/>
                </a:rPr>
                <a:t>SUBDIRECTOR FINANCIERO</a:t>
              </a:r>
            </a:p>
          </p:txBody>
        </p:sp>
      </p:grpSp>
      <p:grpSp>
        <p:nvGrpSpPr>
          <p:cNvPr id="19" name="Group 48">
            <a:extLst>
              <a:ext uri="{FF2B5EF4-FFF2-40B4-BE49-F238E27FC236}">
                <a16:creationId xmlns:a16="http://schemas.microsoft.com/office/drawing/2014/main" id="{42B44601-819E-8D1F-0233-E70308CCE902}"/>
              </a:ext>
            </a:extLst>
          </p:cNvPr>
          <p:cNvGrpSpPr/>
          <p:nvPr/>
        </p:nvGrpSpPr>
        <p:grpSpPr>
          <a:xfrm>
            <a:off x="4769239" y="2659902"/>
            <a:ext cx="2766495" cy="690929"/>
            <a:chOff x="9601200" y="2582171"/>
            <a:chExt cx="5532990" cy="1381858"/>
          </a:xfrm>
        </p:grpSpPr>
        <p:sp>
          <p:nvSpPr>
            <p:cNvPr id="20" name="Rectangle 49">
              <a:extLst>
                <a:ext uri="{FF2B5EF4-FFF2-40B4-BE49-F238E27FC236}">
                  <a16:creationId xmlns:a16="http://schemas.microsoft.com/office/drawing/2014/main" id="{94B23924-56A5-0A56-A769-7198DA007DFD}"/>
                </a:ext>
              </a:extLst>
            </p:cNvPr>
            <p:cNvSpPr/>
            <p:nvPr/>
          </p:nvSpPr>
          <p:spPr>
            <a:xfrm>
              <a:off x="10409452" y="2582171"/>
              <a:ext cx="172995" cy="13818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50">
              <a:extLst>
                <a:ext uri="{FF2B5EF4-FFF2-40B4-BE49-F238E27FC236}">
                  <a16:creationId xmlns:a16="http://schemas.microsoft.com/office/drawing/2014/main" id="{C46881D9-291E-E8DC-9374-7C20D055F4A9}"/>
                </a:ext>
              </a:extLst>
            </p:cNvPr>
            <p:cNvSpPr/>
            <p:nvPr/>
          </p:nvSpPr>
          <p:spPr>
            <a:xfrm>
              <a:off x="10582447" y="2582171"/>
              <a:ext cx="3796967" cy="13818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TextBox 51">
              <a:extLst>
                <a:ext uri="{FF2B5EF4-FFF2-40B4-BE49-F238E27FC236}">
                  <a16:creationId xmlns:a16="http://schemas.microsoft.com/office/drawing/2014/main" id="{B8F23FDE-2769-EB31-9550-5B83E940D427}"/>
                </a:ext>
              </a:extLst>
            </p:cNvPr>
            <p:cNvSpPr txBox="1"/>
            <p:nvPr/>
          </p:nvSpPr>
          <p:spPr>
            <a:xfrm>
              <a:off x="9601200" y="2803741"/>
              <a:ext cx="5532990" cy="523220"/>
            </a:xfrm>
            <a:prstGeom prst="rect">
              <a:avLst/>
            </a:prstGeom>
            <a:noFill/>
          </p:spPr>
          <p:txBody>
            <a:bodyPr wrap="square" rtlCol="0" anchor="b" anchorCtr="0">
              <a:spAutoFit/>
            </a:bodyPr>
            <a:lstStyle/>
            <a:p>
              <a:pPr algn="ctr"/>
              <a:r>
                <a:rPr lang="es-CO" sz="1100" b="1" i="0" dirty="0">
                  <a:effectLst/>
                  <a:latin typeface="Trebuchet MS" panose="020B0603020202020204" pitchFamily="34" charset="0"/>
                </a:rPr>
                <a:t>Dra. Lilia </a:t>
              </a:r>
              <a:r>
                <a:rPr lang="es-CO" sz="1100" b="1" i="0" dirty="0" err="1">
                  <a:effectLst/>
                  <a:latin typeface="Trebuchet MS" panose="020B0603020202020204" pitchFamily="34" charset="0"/>
                </a:rPr>
                <a:t>Albarracin</a:t>
              </a:r>
              <a:r>
                <a:rPr lang="es-CO" sz="1100" b="1" i="0" dirty="0">
                  <a:effectLst/>
                  <a:latin typeface="Trebuchet MS" panose="020B0603020202020204" pitchFamily="34" charset="0"/>
                </a:rPr>
                <a:t> </a:t>
              </a:r>
              <a:endParaRPr lang="en-US" sz="1100" b="1" dirty="0">
                <a:latin typeface="Poppins SemiBold" pitchFamily="2" charset="77"/>
                <a:ea typeface="League Spartan" charset="0"/>
                <a:cs typeface="Poppins SemiBold" pitchFamily="2" charset="77"/>
              </a:endParaRPr>
            </a:p>
          </p:txBody>
        </p:sp>
        <p:sp>
          <p:nvSpPr>
            <p:cNvPr id="23" name="Subtitle 2">
              <a:extLst>
                <a:ext uri="{FF2B5EF4-FFF2-40B4-BE49-F238E27FC236}">
                  <a16:creationId xmlns:a16="http://schemas.microsoft.com/office/drawing/2014/main" id="{7E195E97-50D0-7EA1-2564-3DEEADD26460}"/>
                </a:ext>
              </a:extLst>
            </p:cNvPr>
            <p:cNvSpPr txBox="1">
              <a:spLocks/>
            </p:cNvSpPr>
            <p:nvPr/>
          </p:nvSpPr>
          <p:spPr>
            <a:xfrm>
              <a:off x="10603684" y="3262789"/>
              <a:ext cx="3775730" cy="5847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00" b="1" dirty="0">
                  <a:solidFill>
                    <a:srgbClr val="95782F"/>
                  </a:solidFill>
                  <a:latin typeface="Open Sans Light" panose="020B0306030504020204" pitchFamily="34" charset="0"/>
                  <a:ea typeface="Open Sans Light" panose="020B0306030504020204" pitchFamily="34" charset="0"/>
                  <a:cs typeface="Open Sans Light" panose="020B0306030504020204" pitchFamily="34" charset="0"/>
                </a:rPr>
                <a:t>VICEMINISTRO DE DESARROLLO RURAL O SU DELEGADO</a:t>
              </a:r>
            </a:p>
          </p:txBody>
        </p:sp>
      </p:grpSp>
      <p:grpSp>
        <p:nvGrpSpPr>
          <p:cNvPr id="24" name="Group 53">
            <a:extLst>
              <a:ext uri="{FF2B5EF4-FFF2-40B4-BE49-F238E27FC236}">
                <a16:creationId xmlns:a16="http://schemas.microsoft.com/office/drawing/2014/main" id="{149FB815-2DBF-FEBC-59EA-33005AC36115}"/>
              </a:ext>
            </a:extLst>
          </p:cNvPr>
          <p:cNvGrpSpPr/>
          <p:nvPr/>
        </p:nvGrpSpPr>
        <p:grpSpPr>
          <a:xfrm>
            <a:off x="7786478" y="2626989"/>
            <a:ext cx="2061171" cy="690929"/>
            <a:chOff x="10409452" y="2582171"/>
            <a:chExt cx="4122342" cy="1381858"/>
          </a:xfrm>
        </p:grpSpPr>
        <p:sp>
          <p:nvSpPr>
            <p:cNvPr id="25" name="Rectangle 54">
              <a:extLst>
                <a:ext uri="{FF2B5EF4-FFF2-40B4-BE49-F238E27FC236}">
                  <a16:creationId xmlns:a16="http://schemas.microsoft.com/office/drawing/2014/main" id="{B9A617A0-FDB8-DC71-D96B-AAE3623C223D}"/>
                </a:ext>
              </a:extLst>
            </p:cNvPr>
            <p:cNvSpPr/>
            <p:nvPr/>
          </p:nvSpPr>
          <p:spPr>
            <a:xfrm>
              <a:off x="10409452" y="2582171"/>
              <a:ext cx="172995" cy="13818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Rectangle 55">
              <a:extLst>
                <a:ext uri="{FF2B5EF4-FFF2-40B4-BE49-F238E27FC236}">
                  <a16:creationId xmlns:a16="http://schemas.microsoft.com/office/drawing/2014/main" id="{2D2114C8-3C22-831F-5E23-4B10F86BA4B5}"/>
                </a:ext>
              </a:extLst>
            </p:cNvPr>
            <p:cNvSpPr/>
            <p:nvPr/>
          </p:nvSpPr>
          <p:spPr>
            <a:xfrm>
              <a:off x="10582447" y="2582171"/>
              <a:ext cx="3796967" cy="13818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TextBox 56">
              <a:extLst>
                <a:ext uri="{FF2B5EF4-FFF2-40B4-BE49-F238E27FC236}">
                  <a16:creationId xmlns:a16="http://schemas.microsoft.com/office/drawing/2014/main" id="{91BAAFBF-653B-026E-837F-BE6A37A2A5ED}"/>
                </a:ext>
              </a:extLst>
            </p:cNvPr>
            <p:cNvSpPr txBox="1"/>
            <p:nvPr/>
          </p:nvSpPr>
          <p:spPr>
            <a:xfrm>
              <a:off x="10465936" y="2613241"/>
              <a:ext cx="4065858" cy="523220"/>
            </a:xfrm>
            <a:prstGeom prst="rect">
              <a:avLst/>
            </a:prstGeom>
            <a:noFill/>
          </p:spPr>
          <p:txBody>
            <a:bodyPr wrap="none" rtlCol="0" anchor="b" anchorCtr="0">
              <a:spAutoFit/>
            </a:bodyPr>
            <a:lstStyle/>
            <a:p>
              <a:r>
                <a:rPr lang="pt-BR" sz="1100" b="1" i="0" dirty="0">
                  <a:effectLst/>
                  <a:latin typeface="Trebuchet MS" panose="020B0603020202020204" pitchFamily="34" charset="0"/>
                </a:rPr>
                <a:t>Dr. Aura Maria Duarte Rojas</a:t>
              </a:r>
              <a:endParaRPr lang="en-US" sz="1100" b="1" dirty="0">
                <a:latin typeface="Poppins SemiBold" pitchFamily="2" charset="77"/>
                <a:ea typeface="League Spartan" charset="0"/>
                <a:cs typeface="Poppins SemiBold" pitchFamily="2" charset="77"/>
              </a:endParaRPr>
            </a:p>
          </p:txBody>
        </p:sp>
        <p:sp>
          <p:nvSpPr>
            <p:cNvPr id="28" name="Subtitle 2">
              <a:extLst>
                <a:ext uri="{FF2B5EF4-FFF2-40B4-BE49-F238E27FC236}">
                  <a16:creationId xmlns:a16="http://schemas.microsoft.com/office/drawing/2014/main" id="{47456F0A-9932-4590-156B-2DBB79AEFC65}"/>
                </a:ext>
              </a:extLst>
            </p:cNvPr>
            <p:cNvSpPr txBox="1">
              <a:spLocks/>
            </p:cNvSpPr>
            <p:nvPr/>
          </p:nvSpPr>
          <p:spPr>
            <a:xfrm>
              <a:off x="10688514" y="3016141"/>
              <a:ext cx="3346672" cy="8309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00" b="1" dirty="0">
                  <a:solidFill>
                    <a:srgbClr val="95782F"/>
                  </a:solidFill>
                  <a:latin typeface="Open Sans Light" panose="020B0306030504020204" pitchFamily="34" charset="0"/>
                  <a:ea typeface="Open Sans Light" panose="020B0306030504020204" pitchFamily="34" charset="0"/>
                  <a:cs typeface="Open Sans Light" panose="020B0306030504020204" pitchFamily="34" charset="0"/>
                </a:rPr>
                <a:t>VICEMINISTRO DE ASUNTOS AGROPECUARIOS O SU DELAGADO</a:t>
              </a:r>
            </a:p>
          </p:txBody>
        </p:sp>
      </p:grpSp>
      <p:grpSp>
        <p:nvGrpSpPr>
          <p:cNvPr id="29" name="Group 33">
            <a:extLst>
              <a:ext uri="{FF2B5EF4-FFF2-40B4-BE49-F238E27FC236}">
                <a16:creationId xmlns:a16="http://schemas.microsoft.com/office/drawing/2014/main" id="{EC1CCDE7-2343-2443-940F-9B5192063E6C}"/>
              </a:ext>
            </a:extLst>
          </p:cNvPr>
          <p:cNvGrpSpPr/>
          <p:nvPr/>
        </p:nvGrpSpPr>
        <p:grpSpPr>
          <a:xfrm>
            <a:off x="5288518" y="1586062"/>
            <a:ext cx="2234865" cy="726338"/>
            <a:chOff x="10136068" y="2582171"/>
            <a:chExt cx="4469730" cy="1452676"/>
          </a:xfrm>
        </p:grpSpPr>
        <p:sp>
          <p:nvSpPr>
            <p:cNvPr id="30" name="Rectangle 34">
              <a:extLst>
                <a:ext uri="{FF2B5EF4-FFF2-40B4-BE49-F238E27FC236}">
                  <a16:creationId xmlns:a16="http://schemas.microsoft.com/office/drawing/2014/main" id="{189B915E-52D0-D3AF-188F-40390138F79E}"/>
                </a:ext>
              </a:extLst>
            </p:cNvPr>
            <p:cNvSpPr/>
            <p:nvPr/>
          </p:nvSpPr>
          <p:spPr>
            <a:xfrm>
              <a:off x="10409452" y="2582171"/>
              <a:ext cx="172995" cy="1381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Rectangle 35">
              <a:extLst>
                <a:ext uri="{FF2B5EF4-FFF2-40B4-BE49-F238E27FC236}">
                  <a16:creationId xmlns:a16="http://schemas.microsoft.com/office/drawing/2014/main" id="{8DFDB3F4-9B83-CE6E-7004-F00AF29A2B2C}"/>
                </a:ext>
              </a:extLst>
            </p:cNvPr>
            <p:cNvSpPr/>
            <p:nvPr/>
          </p:nvSpPr>
          <p:spPr>
            <a:xfrm>
              <a:off x="10582447" y="2582171"/>
              <a:ext cx="3796967" cy="13818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Box 36">
              <a:extLst>
                <a:ext uri="{FF2B5EF4-FFF2-40B4-BE49-F238E27FC236}">
                  <a16:creationId xmlns:a16="http://schemas.microsoft.com/office/drawing/2014/main" id="{1EDF4F92-6B4C-C888-F18A-3784D4CDF477}"/>
                </a:ext>
              </a:extLst>
            </p:cNvPr>
            <p:cNvSpPr txBox="1"/>
            <p:nvPr/>
          </p:nvSpPr>
          <p:spPr>
            <a:xfrm>
              <a:off x="10535876" y="2601667"/>
              <a:ext cx="3467898" cy="861774"/>
            </a:xfrm>
            <a:prstGeom prst="rect">
              <a:avLst/>
            </a:prstGeom>
            <a:noFill/>
          </p:spPr>
          <p:txBody>
            <a:bodyPr wrap="square" rtlCol="0" anchor="b" anchorCtr="0">
              <a:spAutoFit/>
            </a:bodyPr>
            <a:lstStyle/>
            <a:p>
              <a:pPr algn="ctr"/>
              <a:r>
                <a:rPr lang="es-CO" sz="1100" b="1" i="0" dirty="0">
                  <a:effectLst/>
                  <a:latin typeface="Trebuchet MS" panose="020B0603020202020204" pitchFamily="34" charset="0"/>
                </a:rPr>
                <a:t>​Dr. Mario Alejandro Valencia B</a:t>
              </a:r>
              <a:endParaRPr lang="en-US" sz="1100" b="1" dirty="0">
                <a:latin typeface="Poppins SemiBold" pitchFamily="2" charset="77"/>
                <a:ea typeface="League Spartan" charset="0"/>
                <a:cs typeface="Poppins SemiBold" pitchFamily="2" charset="77"/>
              </a:endParaRPr>
            </a:p>
          </p:txBody>
        </p:sp>
        <p:sp>
          <p:nvSpPr>
            <p:cNvPr id="33" name="Subtitle 2">
              <a:extLst>
                <a:ext uri="{FF2B5EF4-FFF2-40B4-BE49-F238E27FC236}">
                  <a16:creationId xmlns:a16="http://schemas.microsoft.com/office/drawing/2014/main" id="{9DCFAC2E-0E30-9388-8EBD-D04D86BAF26C}"/>
                </a:ext>
              </a:extLst>
            </p:cNvPr>
            <p:cNvSpPr txBox="1">
              <a:spLocks/>
            </p:cNvSpPr>
            <p:nvPr/>
          </p:nvSpPr>
          <p:spPr>
            <a:xfrm>
              <a:off x="10136068" y="3326961"/>
              <a:ext cx="4469730" cy="70788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b="1" dirty="0">
                  <a:solidFill>
                    <a:srgbClr val="95782F"/>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800" b="1" dirty="0">
                  <a:solidFill>
                    <a:srgbClr val="95782F"/>
                  </a:solidFill>
                  <a:latin typeface="Open Sans Light" panose="020B0306030504020204" pitchFamily="34" charset="0"/>
                  <a:ea typeface="Open Sans Light" panose="020B0306030504020204" pitchFamily="34" charset="0"/>
                  <a:cs typeface="Open Sans Light" panose="020B0306030504020204" pitchFamily="34" charset="0"/>
                </a:rPr>
                <a:t>JEFE OFICINA DE ASUNTOS INTERNACIONALES</a:t>
              </a:r>
            </a:p>
          </p:txBody>
        </p:sp>
      </p:grpSp>
      <p:grpSp>
        <p:nvGrpSpPr>
          <p:cNvPr id="34" name="Group 60">
            <a:extLst>
              <a:ext uri="{FF2B5EF4-FFF2-40B4-BE49-F238E27FC236}">
                <a16:creationId xmlns:a16="http://schemas.microsoft.com/office/drawing/2014/main" id="{49436044-9B7A-1CB0-804D-795C08B35F0F}"/>
              </a:ext>
            </a:extLst>
          </p:cNvPr>
          <p:cNvGrpSpPr/>
          <p:nvPr/>
        </p:nvGrpSpPr>
        <p:grpSpPr>
          <a:xfrm>
            <a:off x="2968821" y="1586063"/>
            <a:ext cx="2138658" cy="690929"/>
            <a:chOff x="10409452" y="2582171"/>
            <a:chExt cx="4277316" cy="1381858"/>
          </a:xfrm>
        </p:grpSpPr>
        <p:sp>
          <p:nvSpPr>
            <p:cNvPr id="35" name="Rectangle 61">
              <a:extLst>
                <a:ext uri="{FF2B5EF4-FFF2-40B4-BE49-F238E27FC236}">
                  <a16:creationId xmlns:a16="http://schemas.microsoft.com/office/drawing/2014/main" id="{89DA187F-7566-DE35-2371-F9F38074790E}"/>
                </a:ext>
              </a:extLst>
            </p:cNvPr>
            <p:cNvSpPr/>
            <p:nvPr/>
          </p:nvSpPr>
          <p:spPr>
            <a:xfrm>
              <a:off x="10409452" y="2582171"/>
              <a:ext cx="172995" cy="1381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 name="Rectangle 62">
              <a:extLst>
                <a:ext uri="{FF2B5EF4-FFF2-40B4-BE49-F238E27FC236}">
                  <a16:creationId xmlns:a16="http://schemas.microsoft.com/office/drawing/2014/main" id="{392776EE-CDC9-6E19-A04C-DAF3349112C1}"/>
                </a:ext>
              </a:extLst>
            </p:cNvPr>
            <p:cNvSpPr/>
            <p:nvPr/>
          </p:nvSpPr>
          <p:spPr>
            <a:xfrm>
              <a:off x="10582448" y="2582171"/>
              <a:ext cx="4104320" cy="13818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TextBox 63">
              <a:extLst>
                <a:ext uri="{FF2B5EF4-FFF2-40B4-BE49-F238E27FC236}">
                  <a16:creationId xmlns:a16="http://schemas.microsoft.com/office/drawing/2014/main" id="{8820A29C-EB1B-6BFE-CF25-092E9E795C89}"/>
                </a:ext>
              </a:extLst>
            </p:cNvPr>
            <p:cNvSpPr txBox="1"/>
            <p:nvPr/>
          </p:nvSpPr>
          <p:spPr>
            <a:xfrm>
              <a:off x="10535876" y="2776445"/>
              <a:ext cx="4024178" cy="523220"/>
            </a:xfrm>
            <a:prstGeom prst="rect">
              <a:avLst/>
            </a:prstGeom>
            <a:noFill/>
          </p:spPr>
          <p:txBody>
            <a:bodyPr wrap="none" rtlCol="0" anchor="b" anchorCtr="0">
              <a:spAutoFit/>
            </a:bodyPr>
            <a:lstStyle/>
            <a:p>
              <a:r>
                <a:rPr lang="es-CO" sz="1100" b="1" i="0" dirty="0">
                  <a:effectLst/>
                  <a:latin typeface="Trebuchet MS" panose="020B0603020202020204" pitchFamily="34" charset="0"/>
                </a:rPr>
                <a:t>Dra. Tulia Estela Llorente C</a:t>
              </a:r>
              <a:endParaRPr lang="en-US" sz="1100" b="1" dirty="0">
                <a:latin typeface="Poppins SemiBold" pitchFamily="2" charset="77"/>
                <a:ea typeface="League Spartan" charset="0"/>
                <a:cs typeface="Poppins SemiBold" pitchFamily="2" charset="77"/>
              </a:endParaRPr>
            </a:p>
          </p:txBody>
        </p:sp>
        <p:sp>
          <p:nvSpPr>
            <p:cNvPr id="38" name="Subtitle 2">
              <a:extLst>
                <a:ext uri="{FF2B5EF4-FFF2-40B4-BE49-F238E27FC236}">
                  <a16:creationId xmlns:a16="http://schemas.microsoft.com/office/drawing/2014/main" id="{41FD3F5D-D358-D8F0-7000-F8B9ABE9B2F9}"/>
                </a:ext>
              </a:extLst>
            </p:cNvPr>
            <p:cNvSpPr txBox="1">
              <a:spLocks/>
            </p:cNvSpPr>
            <p:nvPr/>
          </p:nvSpPr>
          <p:spPr>
            <a:xfrm>
              <a:off x="10582448" y="3253329"/>
              <a:ext cx="3826488" cy="5847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00" b="1" dirty="0">
                  <a:solidFill>
                    <a:srgbClr val="95782F"/>
                  </a:solidFill>
                  <a:latin typeface="Open Sans Light" panose="020B0306030504020204" pitchFamily="34" charset="0"/>
                  <a:ea typeface="Open Sans Light" panose="020B0306030504020204" pitchFamily="34" charset="0"/>
                  <a:cs typeface="Open Sans Light" panose="020B0306030504020204" pitchFamily="34" charset="0"/>
                </a:rPr>
                <a:t> JEFE OFICINA DE TECNOLOGIAS DE LA INFORMACIÓN Y LA COMUNICACIÓN</a:t>
              </a:r>
            </a:p>
          </p:txBody>
        </p:sp>
      </p:grpSp>
      <p:grpSp>
        <p:nvGrpSpPr>
          <p:cNvPr id="39" name="Group 75">
            <a:extLst>
              <a:ext uri="{FF2B5EF4-FFF2-40B4-BE49-F238E27FC236}">
                <a16:creationId xmlns:a16="http://schemas.microsoft.com/office/drawing/2014/main" id="{4EAC2C19-5021-999C-F432-7378131C50DE}"/>
              </a:ext>
            </a:extLst>
          </p:cNvPr>
          <p:cNvGrpSpPr/>
          <p:nvPr/>
        </p:nvGrpSpPr>
        <p:grpSpPr>
          <a:xfrm>
            <a:off x="4745386" y="3638982"/>
            <a:ext cx="2140613" cy="629691"/>
            <a:chOff x="1534397" y="9390689"/>
            <a:chExt cx="4281226" cy="1259382"/>
          </a:xfrm>
        </p:grpSpPr>
        <p:sp>
          <p:nvSpPr>
            <p:cNvPr id="40" name="Rectangle 70">
              <a:extLst>
                <a:ext uri="{FF2B5EF4-FFF2-40B4-BE49-F238E27FC236}">
                  <a16:creationId xmlns:a16="http://schemas.microsoft.com/office/drawing/2014/main" id="{751733C4-CA9D-88A4-098A-BEA67690430D}"/>
                </a:ext>
              </a:extLst>
            </p:cNvPr>
            <p:cNvSpPr/>
            <p:nvPr/>
          </p:nvSpPr>
          <p:spPr>
            <a:xfrm>
              <a:off x="1534397" y="9390689"/>
              <a:ext cx="172995" cy="12593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Rectangle 71">
              <a:extLst>
                <a:ext uri="{FF2B5EF4-FFF2-40B4-BE49-F238E27FC236}">
                  <a16:creationId xmlns:a16="http://schemas.microsoft.com/office/drawing/2014/main" id="{FBD00BFB-85E8-010E-D0C5-B1AF5216AE58}"/>
                </a:ext>
              </a:extLst>
            </p:cNvPr>
            <p:cNvSpPr/>
            <p:nvPr/>
          </p:nvSpPr>
          <p:spPr>
            <a:xfrm>
              <a:off x="1707391" y="9390689"/>
              <a:ext cx="4029054" cy="1259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TextBox 72">
              <a:extLst>
                <a:ext uri="{FF2B5EF4-FFF2-40B4-BE49-F238E27FC236}">
                  <a16:creationId xmlns:a16="http://schemas.microsoft.com/office/drawing/2014/main" id="{CD0ACC7D-E43D-02C8-33BA-414AE98DEB6C}"/>
                </a:ext>
              </a:extLst>
            </p:cNvPr>
            <p:cNvSpPr txBox="1"/>
            <p:nvPr/>
          </p:nvSpPr>
          <p:spPr>
            <a:xfrm>
              <a:off x="1550993" y="9520245"/>
              <a:ext cx="4264630" cy="523220"/>
            </a:xfrm>
            <a:prstGeom prst="rect">
              <a:avLst/>
            </a:prstGeom>
            <a:noFill/>
          </p:spPr>
          <p:txBody>
            <a:bodyPr wrap="none" rtlCol="0" anchor="b" anchorCtr="0">
              <a:spAutoFit/>
            </a:bodyPr>
            <a:lstStyle/>
            <a:p>
              <a:r>
                <a:rPr lang="it-IT" sz="1100" b="1" i="0" dirty="0">
                  <a:effectLst/>
                  <a:latin typeface="Trebuchet MS" panose="020B0603020202020204" pitchFamily="34" charset="0"/>
                </a:rPr>
                <a:t>Dra. Nancy Andrea Moreno L.</a:t>
              </a:r>
              <a:endParaRPr lang="en-US" sz="1100" b="1" dirty="0">
                <a:latin typeface="Poppins SemiBold" pitchFamily="2" charset="77"/>
                <a:ea typeface="League Spartan" charset="0"/>
                <a:cs typeface="Poppins SemiBold" pitchFamily="2" charset="77"/>
              </a:endParaRPr>
            </a:p>
          </p:txBody>
        </p:sp>
        <p:sp>
          <p:nvSpPr>
            <p:cNvPr id="43" name="Subtitle 2">
              <a:extLst>
                <a:ext uri="{FF2B5EF4-FFF2-40B4-BE49-F238E27FC236}">
                  <a16:creationId xmlns:a16="http://schemas.microsoft.com/office/drawing/2014/main" id="{566C2B21-5657-D910-3B17-0FE73F7F8276}"/>
                </a:ext>
              </a:extLst>
            </p:cNvPr>
            <p:cNvSpPr txBox="1">
              <a:spLocks/>
            </p:cNvSpPr>
            <p:nvPr/>
          </p:nvSpPr>
          <p:spPr>
            <a:xfrm>
              <a:off x="1933779" y="10043465"/>
              <a:ext cx="3346672" cy="33855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00" dirty="0">
                  <a:solidFill>
                    <a:schemeClr val="tx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DIRECTOR DE LA MUJER RURAL</a:t>
              </a:r>
            </a:p>
          </p:txBody>
        </p:sp>
      </p:grpSp>
      <p:grpSp>
        <p:nvGrpSpPr>
          <p:cNvPr id="44" name="Group 76">
            <a:extLst>
              <a:ext uri="{FF2B5EF4-FFF2-40B4-BE49-F238E27FC236}">
                <a16:creationId xmlns:a16="http://schemas.microsoft.com/office/drawing/2014/main" id="{EB1CC200-C750-BBB2-1EF1-E3166103ADA6}"/>
              </a:ext>
            </a:extLst>
          </p:cNvPr>
          <p:cNvGrpSpPr/>
          <p:nvPr/>
        </p:nvGrpSpPr>
        <p:grpSpPr>
          <a:xfrm>
            <a:off x="4762059" y="4410404"/>
            <a:ext cx="2068952" cy="645630"/>
            <a:chOff x="1534397" y="9390689"/>
            <a:chExt cx="3969962" cy="1291260"/>
          </a:xfrm>
        </p:grpSpPr>
        <p:sp>
          <p:nvSpPr>
            <p:cNvPr id="45" name="Rectangle 77">
              <a:extLst>
                <a:ext uri="{FF2B5EF4-FFF2-40B4-BE49-F238E27FC236}">
                  <a16:creationId xmlns:a16="http://schemas.microsoft.com/office/drawing/2014/main" id="{AB7A91E3-3009-AE08-94DD-B8EA5409B9F8}"/>
                </a:ext>
              </a:extLst>
            </p:cNvPr>
            <p:cNvSpPr/>
            <p:nvPr/>
          </p:nvSpPr>
          <p:spPr>
            <a:xfrm>
              <a:off x="1534397" y="9390689"/>
              <a:ext cx="172995" cy="12593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78">
              <a:extLst>
                <a:ext uri="{FF2B5EF4-FFF2-40B4-BE49-F238E27FC236}">
                  <a16:creationId xmlns:a16="http://schemas.microsoft.com/office/drawing/2014/main" id="{B19580EB-2295-04D9-0C0B-B691E4B5E5DB}"/>
                </a:ext>
              </a:extLst>
            </p:cNvPr>
            <p:cNvSpPr/>
            <p:nvPr/>
          </p:nvSpPr>
          <p:spPr>
            <a:xfrm>
              <a:off x="1707392" y="9390689"/>
              <a:ext cx="3796967" cy="1259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TextBox 79">
              <a:extLst>
                <a:ext uri="{FF2B5EF4-FFF2-40B4-BE49-F238E27FC236}">
                  <a16:creationId xmlns:a16="http://schemas.microsoft.com/office/drawing/2014/main" id="{350B9C8B-8E2B-F4BB-E480-8EA53F6C5147}"/>
                </a:ext>
              </a:extLst>
            </p:cNvPr>
            <p:cNvSpPr txBox="1"/>
            <p:nvPr/>
          </p:nvSpPr>
          <p:spPr>
            <a:xfrm>
              <a:off x="1548757" y="9520245"/>
              <a:ext cx="3540072" cy="523220"/>
            </a:xfrm>
            <a:prstGeom prst="rect">
              <a:avLst/>
            </a:prstGeom>
            <a:noFill/>
          </p:spPr>
          <p:txBody>
            <a:bodyPr wrap="none" rtlCol="0" anchor="b" anchorCtr="0">
              <a:spAutoFit/>
            </a:bodyPr>
            <a:lstStyle/>
            <a:p>
              <a:r>
                <a:rPr lang="es-CO" sz="1100" b="1" i="0" dirty="0">
                  <a:effectLst/>
                  <a:latin typeface="Trebuchet MS" panose="020B0603020202020204" pitchFamily="34" charset="0"/>
                </a:rPr>
                <a:t>Dr. José Luis Quiroga P.</a:t>
              </a:r>
              <a:endParaRPr lang="en-US" sz="1100" b="1" dirty="0">
                <a:latin typeface="Poppins SemiBold" pitchFamily="2" charset="77"/>
                <a:ea typeface="League Spartan" charset="0"/>
                <a:cs typeface="Poppins SemiBold" pitchFamily="2" charset="77"/>
              </a:endParaRPr>
            </a:p>
          </p:txBody>
        </p:sp>
        <p:sp>
          <p:nvSpPr>
            <p:cNvPr id="48" name="Subtitle 2">
              <a:extLst>
                <a:ext uri="{FF2B5EF4-FFF2-40B4-BE49-F238E27FC236}">
                  <a16:creationId xmlns:a16="http://schemas.microsoft.com/office/drawing/2014/main" id="{00B7BC0F-037A-1BDF-9B62-A4B6D26A9EC5}"/>
                </a:ext>
              </a:extLst>
            </p:cNvPr>
            <p:cNvSpPr txBox="1">
              <a:spLocks/>
            </p:cNvSpPr>
            <p:nvPr/>
          </p:nvSpPr>
          <p:spPr>
            <a:xfrm>
              <a:off x="1705606" y="9850953"/>
              <a:ext cx="3796968" cy="8309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00" dirty="0">
                  <a:solidFill>
                    <a:schemeClr val="tx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DIRECTOR DE ORDENAMIENTO  SOCIAL DE LA PROPIEDAD RURAL Y USO PRODUCTIVO DEL SUELO</a:t>
              </a:r>
            </a:p>
          </p:txBody>
        </p:sp>
      </p:grpSp>
      <p:grpSp>
        <p:nvGrpSpPr>
          <p:cNvPr id="49" name="Group 81">
            <a:extLst>
              <a:ext uri="{FF2B5EF4-FFF2-40B4-BE49-F238E27FC236}">
                <a16:creationId xmlns:a16="http://schemas.microsoft.com/office/drawing/2014/main" id="{F118EA5C-B1A8-AF49-1DF6-4A1EA0BA9B54}"/>
              </a:ext>
            </a:extLst>
          </p:cNvPr>
          <p:cNvGrpSpPr/>
          <p:nvPr/>
        </p:nvGrpSpPr>
        <p:grpSpPr>
          <a:xfrm>
            <a:off x="4750589" y="5123116"/>
            <a:ext cx="2149978" cy="629691"/>
            <a:chOff x="1534397" y="9390689"/>
            <a:chExt cx="4299956" cy="1259382"/>
          </a:xfrm>
        </p:grpSpPr>
        <p:sp>
          <p:nvSpPr>
            <p:cNvPr id="50" name="Rectangle 82">
              <a:extLst>
                <a:ext uri="{FF2B5EF4-FFF2-40B4-BE49-F238E27FC236}">
                  <a16:creationId xmlns:a16="http://schemas.microsoft.com/office/drawing/2014/main" id="{DED3C97B-BD3D-A642-166A-49DACFBDA813}"/>
                </a:ext>
              </a:extLst>
            </p:cNvPr>
            <p:cNvSpPr/>
            <p:nvPr/>
          </p:nvSpPr>
          <p:spPr>
            <a:xfrm>
              <a:off x="1534397" y="9390689"/>
              <a:ext cx="172995" cy="12593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83">
              <a:extLst>
                <a:ext uri="{FF2B5EF4-FFF2-40B4-BE49-F238E27FC236}">
                  <a16:creationId xmlns:a16="http://schemas.microsoft.com/office/drawing/2014/main" id="{05E0F8B0-DA33-3B5A-9C8D-3B190F4DF6AD}"/>
                </a:ext>
              </a:extLst>
            </p:cNvPr>
            <p:cNvSpPr/>
            <p:nvPr/>
          </p:nvSpPr>
          <p:spPr>
            <a:xfrm>
              <a:off x="1707391" y="9390689"/>
              <a:ext cx="4018646" cy="1259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TextBox 84">
              <a:extLst>
                <a:ext uri="{FF2B5EF4-FFF2-40B4-BE49-F238E27FC236}">
                  <a16:creationId xmlns:a16="http://schemas.microsoft.com/office/drawing/2014/main" id="{E86434A1-7C14-7CD9-511C-52CE90D47112}"/>
                </a:ext>
              </a:extLst>
            </p:cNvPr>
            <p:cNvSpPr txBox="1"/>
            <p:nvPr/>
          </p:nvSpPr>
          <p:spPr>
            <a:xfrm>
              <a:off x="1686239" y="9629513"/>
              <a:ext cx="4148114" cy="523220"/>
            </a:xfrm>
            <a:prstGeom prst="rect">
              <a:avLst/>
            </a:prstGeom>
            <a:noFill/>
          </p:spPr>
          <p:txBody>
            <a:bodyPr wrap="square" rtlCol="0" anchor="b" anchorCtr="0">
              <a:spAutoFit/>
            </a:bodyPr>
            <a:lstStyle/>
            <a:p>
              <a:r>
                <a:rPr lang="es-CO" sz="1100" b="1" i="0" dirty="0">
                  <a:effectLst/>
                  <a:latin typeface="Trebuchet MS" panose="020B0603020202020204" pitchFamily="34" charset="0"/>
                </a:rPr>
                <a:t>Dr. </a:t>
              </a:r>
              <a:r>
                <a:rPr lang="es-CO" sz="1100" b="1" i="0" dirty="0" err="1">
                  <a:effectLst/>
                  <a:latin typeface="Trebuchet MS" panose="020B0603020202020204" pitchFamily="34" charset="0"/>
                </a:rPr>
                <a:t>Nury</a:t>
              </a:r>
              <a:r>
                <a:rPr lang="es-CO" sz="1100" b="1" i="0" dirty="0">
                  <a:effectLst/>
                  <a:latin typeface="Trebuchet MS" panose="020B0603020202020204" pitchFamily="34" charset="0"/>
                </a:rPr>
                <a:t> Luz  Peralta C. ( E)</a:t>
              </a:r>
              <a:endParaRPr lang="en-US" sz="1100" b="1" dirty="0">
                <a:latin typeface="Poppins SemiBold" pitchFamily="2" charset="77"/>
                <a:ea typeface="League Spartan" charset="0"/>
                <a:cs typeface="Poppins SemiBold" pitchFamily="2" charset="77"/>
              </a:endParaRPr>
            </a:p>
          </p:txBody>
        </p:sp>
        <p:sp>
          <p:nvSpPr>
            <p:cNvPr id="53" name="Subtitle 2">
              <a:extLst>
                <a:ext uri="{FF2B5EF4-FFF2-40B4-BE49-F238E27FC236}">
                  <a16:creationId xmlns:a16="http://schemas.microsoft.com/office/drawing/2014/main" id="{435900F3-0E38-9976-DFC9-68C10C8B2B88}"/>
                </a:ext>
              </a:extLst>
            </p:cNvPr>
            <p:cNvSpPr txBox="1">
              <a:spLocks/>
            </p:cNvSpPr>
            <p:nvPr/>
          </p:nvSpPr>
          <p:spPr>
            <a:xfrm>
              <a:off x="1933779" y="10043465"/>
              <a:ext cx="3346672" cy="5847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00" dirty="0">
                  <a:solidFill>
                    <a:schemeClr val="tx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DIRECTOR DE BIENES PÚBLICOS RURALES</a:t>
              </a:r>
            </a:p>
          </p:txBody>
        </p:sp>
      </p:grpSp>
      <p:grpSp>
        <p:nvGrpSpPr>
          <p:cNvPr id="54" name="Group 88">
            <a:extLst>
              <a:ext uri="{FF2B5EF4-FFF2-40B4-BE49-F238E27FC236}">
                <a16:creationId xmlns:a16="http://schemas.microsoft.com/office/drawing/2014/main" id="{ECB60F4F-73A0-048A-10FF-41C1D6BF67D4}"/>
              </a:ext>
            </a:extLst>
          </p:cNvPr>
          <p:cNvGrpSpPr/>
          <p:nvPr/>
        </p:nvGrpSpPr>
        <p:grpSpPr>
          <a:xfrm>
            <a:off x="7537871" y="3666988"/>
            <a:ext cx="2309777" cy="632203"/>
            <a:chOff x="1534397" y="9390689"/>
            <a:chExt cx="4190844" cy="1264406"/>
          </a:xfrm>
        </p:grpSpPr>
        <p:sp>
          <p:nvSpPr>
            <p:cNvPr id="55" name="Rectangle 99">
              <a:extLst>
                <a:ext uri="{FF2B5EF4-FFF2-40B4-BE49-F238E27FC236}">
                  <a16:creationId xmlns:a16="http://schemas.microsoft.com/office/drawing/2014/main" id="{610F1444-C486-DD77-2AFA-4E6CC408205E}"/>
                </a:ext>
              </a:extLst>
            </p:cNvPr>
            <p:cNvSpPr/>
            <p:nvPr/>
          </p:nvSpPr>
          <p:spPr>
            <a:xfrm>
              <a:off x="1534397" y="9390689"/>
              <a:ext cx="172995" cy="12593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6" name="Rectangle 100">
              <a:extLst>
                <a:ext uri="{FF2B5EF4-FFF2-40B4-BE49-F238E27FC236}">
                  <a16:creationId xmlns:a16="http://schemas.microsoft.com/office/drawing/2014/main" id="{2C9A2F31-E097-F43C-9B89-38A09153F1AD}"/>
                </a:ext>
              </a:extLst>
            </p:cNvPr>
            <p:cNvSpPr/>
            <p:nvPr/>
          </p:nvSpPr>
          <p:spPr>
            <a:xfrm>
              <a:off x="1707392" y="9390689"/>
              <a:ext cx="3796967" cy="1259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TextBox 101">
              <a:extLst>
                <a:ext uri="{FF2B5EF4-FFF2-40B4-BE49-F238E27FC236}">
                  <a16:creationId xmlns:a16="http://schemas.microsoft.com/office/drawing/2014/main" id="{F6FF6820-BA28-F4F8-3104-D3E510EABBC4}"/>
                </a:ext>
              </a:extLst>
            </p:cNvPr>
            <p:cNvSpPr txBox="1"/>
            <p:nvPr/>
          </p:nvSpPr>
          <p:spPr>
            <a:xfrm>
              <a:off x="1572823" y="9520245"/>
              <a:ext cx="4152418" cy="523220"/>
            </a:xfrm>
            <a:prstGeom prst="rect">
              <a:avLst/>
            </a:prstGeom>
            <a:noFill/>
          </p:spPr>
          <p:txBody>
            <a:bodyPr wrap="none" rtlCol="0" anchor="b" anchorCtr="0">
              <a:spAutoFit/>
            </a:bodyPr>
            <a:lstStyle/>
            <a:p>
              <a:r>
                <a:rPr lang="pt-BR" sz="1100" b="1" i="0" dirty="0">
                  <a:effectLst/>
                  <a:latin typeface="Trebuchet MS" panose="020B0603020202020204" pitchFamily="34" charset="0"/>
                </a:rPr>
                <a:t>Dra. </a:t>
              </a:r>
              <a:r>
                <a:rPr lang="pt-BR" sz="1100" b="1" i="0" dirty="0" err="1">
                  <a:effectLst/>
                  <a:latin typeface="Trebuchet MS" panose="020B0603020202020204" pitchFamily="34" charset="0"/>
                </a:rPr>
                <a:t>Jannia</a:t>
              </a:r>
              <a:r>
                <a:rPr lang="pt-BR" sz="1100" b="1" i="0" dirty="0">
                  <a:effectLst/>
                  <a:latin typeface="Trebuchet MS" panose="020B0603020202020204" pitchFamily="34" charset="0"/>
                </a:rPr>
                <a:t> Teresa Gomez M</a:t>
              </a:r>
              <a:endParaRPr lang="en-US" sz="1100" b="1" dirty="0">
                <a:latin typeface="Poppins SemiBold" pitchFamily="2" charset="77"/>
                <a:ea typeface="League Spartan" charset="0"/>
                <a:cs typeface="Poppins SemiBold" pitchFamily="2" charset="77"/>
              </a:endParaRPr>
            </a:p>
          </p:txBody>
        </p:sp>
        <p:sp>
          <p:nvSpPr>
            <p:cNvPr id="58" name="Subtitle 2">
              <a:extLst>
                <a:ext uri="{FF2B5EF4-FFF2-40B4-BE49-F238E27FC236}">
                  <a16:creationId xmlns:a16="http://schemas.microsoft.com/office/drawing/2014/main" id="{862AA232-260F-EFB1-0E80-4AF7463F8C3A}"/>
                </a:ext>
              </a:extLst>
            </p:cNvPr>
            <p:cNvSpPr txBox="1">
              <a:spLocks/>
            </p:cNvSpPr>
            <p:nvPr/>
          </p:nvSpPr>
          <p:spPr>
            <a:xfrm>
              <a:off x="2064764" y="9947209"/>
              <a:ext cx="3346672" cy="70788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tx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800" dirty="0">
                  <a:solidFill>
                    <a:schemeClr val="tx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DIRECTOR DE CADENAS AGRICOLAS Y FORESTALES</a:t>
              </a:r>
            </a:p>
          </p:txBody>
        </p:sp>
      </p:grpSp>
      <p:grpSp>
        <p:nvGrpSpPr>
          <p:cNvPr id="59" name="Group 89">
            <a:extLst>
              <a:ext uri="{FF2B5EF4-FFF2-40B4-BE49-F238E27FC236}">
                <a16:creationId xmlns:a16="http://schemas.microsoft.com/office/drawing/2014/main" id="{59EDCA51-7F78-ACFB-3F99-7D681C84789A}"/>
              </a:ext>
            </a:extLst>
          </p:cNvPr>
          <p:cNvGrpSpPr/>
          <p:nvPr/>
        </p:nvGrpSpPr>
        <p:grpSpPr>
          <a:xfrm>
            <a:off x="7537871" y="4418255"/>
            <a:ext cx="2420265" cy="629691"/>
            <a:chOff x="1534397" y="9390689"/>
            <a:chExt cx="4365552" cy="1259382"/>
          </a:xfrm>
        </p:grpSpPr>
        <p:sp>
          <p:nvSpPr>
            <p:cNvPr id="60" name="Rectangle 95">
              <a:extLst>
                <a:ext uri="{FF2B5EF4-FFF2-40B4-BE49-F238E27FC236}">
                  <a16:creationId xmlns:a16="http://schemas.microsoft.com/office/drawing/2014/main" id="{239C75A7-B2F0-970B-02AA-B5D07D9CF3E8}"/>
                </a:ext>
              </a:extLst>
            </p:cNvPr>
            <p:cNvSpPr/>
            <p:nvPr/>
          </p:nvSpPr>
          <p:spPr>
            <a:xfrm>
              <a:off x="1534397" y="9390689"/>
              <a:ext cx="172995" cy="12593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96">
              <a:extLst>
                <a:ext uri="{FF2B5EF4-FFF2-40B4-BE49-F238E27FC236}">
                  <a16:creationId xmlns:a16="http://schemas.microsoft.com/office/drawing/2014/main" id="{8C26D1C7-2ACF-F1C1-372A-1B605E0B4EF3}"/>
                </a:ext>
              </a:extLst>
            </p:cNvPr>
            <p:cNvSpPr/>
            <p:nvPr/>
          </p:nvSpPr>
          <p:spPr>
            <a:xfrm>
              <a:off x="1707392" y="9390689"/>
              <a:ext cx="3796967" cy="1259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TextBox 97">
              <a:extLst>
                <a:ext uri="{FF2B5EF4-FFF2-40B4-BE49-F238E27FC236}">
                  <a16:creationId xmlns:a16="http://schemas.microsoft.com/office/drawing/2014/main" id="{4DF2D20F-FD94-37B6-4555-95A76F8EC2F9}"/>
                </a:ext>
              </a:extLst>
            </p:cNvPr>
            <p:cNvSpPr txBox="1"/>
            <p:nvPr/>
          </p:nvSpPr>
          <p:spPr>
            <a:xfrm>
              <a:off x="1548757" y="9520245"/>
              <a:ext cx="4351192" cy="523220"/>
            </a:xfrm>
            <a:prstGeom prst="rect">
              <a:avLst/>
            </a:prstGeom>
            <a:noFill/>
          </p:spPr>
          <p:txBody>
            <a:bodyPr wrap="none" rtlCol="0" anchor="b" anchorCtr="0">
              <a:spAutoFit/>
            </a:bodyPr>
            <a:lstStyle/>
            <a:p>
              <a:r>
                <a:rPr lang="es-CO" sz="1100" b="1" i="0" dirty="0">
                  <a:effectLst/>
                  <a:latin typeface="Trebuchet MS" panose="020B0603020202020204" pitchFamily="34" charset="0"/>
                </a:rPr>
                <a:t>Dra.  </a:t>
              </a:r>
              <a:r>
                <a:rPr lang="es-CO" sz="1100" b="1" i="0" dirty="0" err="1">
                  <a:effectLst/>
                  <a:latin typeface="Trebuchet MS" panose="020B0603020202020204" pitchFamily="34" charset="0"/>
                </a:rPr>
                <a:t>Ingritts</a:t>
              </a:r>
              <a:r>
                <a:rPr lang="es-CO" sz="1100" b="1" i="0" dirty="0">
                  <a:effectLst/>
                  <a:latin typeface="Trebuchet MS" panose="020B0603020202020204" pitchFamily="34" charset="0"/>
                </a:rPr>
                <a:t> Marcela García N</a:t>
              </a:r>
              <a:endParaRPr lang="en-US" sz="1100" b="1" dirty="0">
                <a:latin typeface="Poppins SemiBold" pitchFamily="2" charset="77"/>
                <a:ea typeface="League Spartan" charset="0"/>
                <a:cs typeface="Poppins SemiBold" pitchFamily="2" charset="77"/>
              </a:endParaRPr>
            </a:p>
          </p:txBody>
        </p:sp>
        <p:sp>
          <p:nvSpPr>
            <p:cNvPr id="63" name="Subtitle 2">
              <a:extLst>
                <a:ext uri="{FF2B5EF4-FFF2-40B4-BE49-F238E27FC236}">
                  <a16:creationId xmlns:a16="http://schemas.microsoft.com/office/drawing/2014/main" id="{A3C9BE1A-2C64-E6F4-71FC-1A308055B632}"/>
                </a:ext>
              </a:extLst>
            </p:cNvPr>
            <p:cNvSpPr txBox="1">
              <a:spLocks/>
            </p:cNvSpPr>
            <p:nvPr/>
          </p:nvSpPr>
          <p:spPr>
            <a:xfrm>
              <a:off x="1933780" y="9850957"/>
              <a:ext cx="3346672" cy="70788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8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DIRECTOR DE CADENAS PECUARIAS, PESQUERAS Y ACUICOLAS</a:t>
              </a:r>
            </a:p>
          </p:txBody>
        </p:sp>
      </p:grpSp>
      <p:grpSp>
        <p:nvGrpSpPr>
          <p:cNvPr id="64" name="Group 90">
            <a:extLst>
              <a:ext uri="{FF2B5EF4-FFF2-40B4-BE49-F238E27FC236}">
                <a16:creationId xmlns:a16="http://schemas.microsoft.com/office/drawing/2014/main" id="{CAD218F0-150B-7E0B-34EF-0B2FFBB753E8}"/>
              </a:ext>
            </a:extLst>
          </p:cNvPr>
          <p:cNvGrpSpPr/>
          <p:nvPr/>
        </p:nvGrpSpPr>
        <p:grpSpPr>
          <a:xfrm>
            <a:off x="7537872" y="5133426"/>
            <a:ext cx="2200949" cy="629691"/>
            <a:chOff x="1534397" y="9390689"/>
            <a:chExt cx="3969962" cy="1259382"/>
          </a:xfrm>
        </p:grpSpPr>
        <p:sp>
          <p:nvSpPr>
            <p:cNvPr id="65" name="Rectangle 91">
              <a:extLst>
                <a:ext uri="{FF2B5EF4-FFF2-40B4-BE49-F238E27FC236}">
                  <a16:creationId xmlns:a16="http://schemas.microsoft.com/office/drawing/2014/main" id="{C59B8619-9D88-0DBB-1FEC-9E33272AF9FD}"/>
                </a:ext>
              </a:extLst>
            </p:cNvPr>
            <p:cNvSpPr/>
            <p:nvPr/>
          </p:nvSpPr>
          <p:spPr>
            <a:xfrm>
              <a:off x="1534397" y="9390689"/>
              <a:ext cx="172995" cy="12593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92">
              <a:extLst>
                <a:ext uri="{FF2B5EF4-FFF2-40B4-BE49-F238E27FC236}">
                  <a16:creationId xmlns:a16="http://schemas.microsoft.com/office/drawing/2014/main" id="{74D851BA-0C20-2723-980D-394E6EDC3CB9}"/>
                </a:ext>
              </a:extLst>
            </p:cNvPr>
            <p:cNvSpPr/>
            <p:nvPr/>
          </p:nvSpPr>
          <p:spPr>
            <a:xfrm>
              <a:off x="1707392" y="9390689"/>
              <a:ext cx="3796967" cy="1259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TextBox 93">
              <a:extLst>
                <a:ext uri="{FF2B5EF4-FFF2-40B4-BE49-F238E27FC236}">
                  <a16:creationId xmlns:a16="http://schemas.microsoft.com/office/drawing/2014/main" id="{DD2F332A-545A-475E-FD32-50FAB0CD6E6A}"/>
                </a:ext>
              </a:extLst>
            </p:cNvPr>
            <p:cNvSpPr txBox="1"/>
            <p:nvPr/>
          </p:nvSpPr>
          <p:spPr>
            <a:xfrm>
              <a:off x="1673349" y="9520245"/>
              <a:ext cx="3264988" cy="523220"/>
            </a:xfrm>
            <a:prstGeom prst="rect">
              <a:avLst/>
            </a:prstGeom>
            <a:noFill/>
          </p:spPr>
          <p:txBody>
            <a:bodyPr wrap="none" rtlCol="0" anchor="b" anchorCtr="0">
              <a:spAutoFit/>
            </a:bodyPr>
            <a:lstStyle/>
            <a:p>
              <a:r>
                <a:rPr lang="es-CO" sz="1100" b="1" i="0" dirty="0">
                  <a:effectLst/>
                  <a:latin typeface="Trebuchet MS" panose="020B0603020202020204" pitchFamily="34" charset="0"/>
                </a:rPr>
                <a:t>Dr. German Guerrero Ch</a:t>
              </a:r>
              <a:endParaRPr lang="en-US" sz="1100" b="1" dirty="0">
                <a:latin typeface="Poppins SemiBold" pitchFamily="2" charset="77"/>
                <a:ea typeface="League Spartan" charset="0"/>
                <a:cs typeface="Poppins SemiBold" pitchFamily="2" charset="77"/>
              </a:endParaRPr>
            </a:p>
          </p:txBody>
        </p:sp>
        <p:sp>
          <p:nvSpPr>
            <p:cNvPr id="68" name="Subtitle 2">
              <a:extLst>
                <a:ext uri="{FF2B5EF4-FFF2-40B4-BE49-F238E27FC236}">
                  <a16:creationId xmlns:a16="http://schemas.microsoft.com/office/drawing/2014/main" id="{B3408706-CE44-7413-2F42-BCD81AAB8056}"/>
                </a:ext>
              </a:extLst>
            </p:cNvPr>
            <p:cNvSpPr txBox="1">
              <a:spLocks/>
            </p:cNvSpPr>
            <p:nvPr/>
          </p:nvSpPr>
          <p:spPr>
            <a:xfrm>
              <a:off x="1933780" y="10043465"/>
              <a:ext cx="3346673" cy="5847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00" dirty="0">
                  <a:solidFill>
                    <a:schemeClr val="tx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DIRECTOR DE FINANCIAMIENTO Y RIESGOS AGROPECUARIOS</a:t>
              </a:r>
            </a:p>
          </p:txBody>
        </p:sp>
      </p:grpSp>
      <p:grpSp>
        <p:nvGrpSpPr>
          <p:cNvPr id="69" name="Group 120">
            <a:extLst>
              <a:ext uri="{FF2B5EF4-FFF2-40B4-BE49-F238E27FC236}">
                <a16:creationId xmlns:a16="http://schemas.microsoft.com/office/drawing/2014/main" id="{1BA9C20A-2E31-BC83-C30C-8E2FF7AA443C}"/>
              </a:ext>
            </a:extLst>
          </p:cNvPr>
          <p:cNvGrpSpPr/>
          <p:nvPr/>
        </p:nvGrpSpPr>
        <p:grpSpPr>
          <a:xfrm>
            <a:off x="7535735" y="5847698"/>
            <a:ext cx="2190174" cy="637105"/>
            <a:chOff x="1534397" y="9375861"/>
            <a:chExt cx="3969962" cy="1274210"/>
          </a:xfrm>
        </p:grpSpPr>
        <p:sp>
          <p:nvSpPr>
            <p:cNvPr id="70" name="Rectangle 131">
              <a:extLst>
                <a:ext uri="{FF2B5EF4-FFF2-40B4-BE49-F238E27FC236}">
                  <a16:creationId xmlns:a16="http://schemas.microsoft.com/office/drawing/2014/main" id="{AB5B3A77-CA43-8811-52FF-2364E6943EAD}"/>
                </a:ext>
              </a:extLst>
            </p:cNvPr>
            <p:cNvSpPr/>
            <p:nvPr/>
          </p:nvSpPr>
          <p:spPr>
            <a:xfrm>
              <a:off x="1534397" y="9390689"/>
              <a:ext cx="172995" cy="12593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1" name="Rectangle 132">
              <a:extLst>
                <a:ext uri="{FF2B5EF4-FFF2-40B4-BE49-F238E27FC236}">
                  <a16:creationId xmlns:a16="http://schemas.microsoft.com/office/drawing/2014/main" id="{84EC3A81-1A00-8010-7906-0F2C99E3D882}"/>
                </a:ext>
              </a:extLst>
            </p:cNvPr>
            <p:cNvSpPr/>
            <p:nvPr/>
          </p:nvSpPr>
          <p:spPr>
            <a:xfrm>
              <a:off x="1707392" y="9390689"/>
              <a:ext cx="3796967" cy="1259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2" name="TextBox 133">
              <a:extLst>
                <a:ext uri="{FF2B5EF4-FFF2-40B4-BE49-F238E27FC236}">
                  <a16:creationId xmlns:a16="http://schemas.microsoft.com/office/drawing/2014/main" id="{9C39BA9E-AA14-5F66-83CD-D2AE58666E9A}"/>
                </a:ext>
              </a:extLst>
            </p:cNvPr>
            <p:cNvSpPr txBox="1"/>
            <p:nvPr/>
          </p:nvSpPr>
          <p:spPr>
            <a:xfrm>
              <a:off x="1933782" y="9375861"/>
              <a:ext cx="3400184" cy="523220"/>
            </a:xfrm>
            <a:prstGeom prst="rect">
              <a:avLst/>
            </a:prstGeom>
            <a:noFill/>
          </p:spPr>
          <p:txBody>
            <a:bodyPr wrap="none" rtlCol="0" anchor="b" anchorCtr="0">
              <a:spAutoFit/>
            </a:bodyPr>
            <a:lstStyle/>
            <a:p>
              <a:r>
                <a:rPr lang="es-CO" sz="1100" b="1" i="0" dirty="0">
                  <a:effectLst/>
                  <a:latin typeface="Trebuchet MS" panose="020B0603020202020204" pitchFamily="34" charset="0"/>
                </a:rPr>
                <a:t>Dr. Alfonso Valderrama M</a:t>
              </a:r>
              <a:endParaRPr lang="en-US" sz="1100" b="1" dirty="0">
                <a:latin typeface="Poppins SemiBold" pitchFamily="2" charset="77"/>
                <a:ea typeface="League Spartan" charset="0"/>
                <a:cs typeface="Poppins SemiBold" pitchFamily="2" charset="77"/>
              </a:endParaRPr>
            </a:p>
          </p:txBody>
        </p:sp>
        <p:sp>
          <p:nvSpPr>
            <p:cNvPr id="73" name="Subtitle 2">
              <a:extLst>
                <a:ext uri="{FF2B5EF4-FFF2-40B4-BE49-F238E27FC236}">
                  <a16:creationId xmlns:a16="http://schemas.microsoft.com/office/drawing/2014/main" id="{25235A61-D4B2-C6B7-70A4-09423B49FA55}"/>
                </a:ext>
              </a:extLst>
            </p:cNvPr>
            <p:cNvSpPr txBox="1">
              <a:spLocks/>
            </p:cNvSpPr>
            <p:nvPr/>
          </p:nvSpPr>
          <p:spPr>
            <a:xfrm>
              <a:off x="1576657" y="9730643"/>
              <a:ext cx="3927702" cy="5847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00" dirty="0">
                  <a:solidFill>
                    <a:schemeClr val="tx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DIRECTOR DE INNOVACIÓN, DESARROLLO TECNOLOGICO Y PROTECCIÓN SANITARIA</a:t>
              </a:r>
            </a:p>
          </p:txBody>
        </p:sp>
      </p:grpSp>
      <p:grpSp>
        <p:nvGrpSpPr>
          <p:cNvPr id="74" name="Group 122">
            <a:extLst>
              <a:ext uri="{FF2B5EF4-FFF2-40B4-BE49-F238E27FC236}">
                <a16:creationId xmlns:a16="http://schemas.microsoft.com/office/drawing/2014/main" id="{4DD6AD72-65A8-8400-77B6-ED2D5797CEC0}"/>
              </a:ext>
            </a:extLst>
          </p:cNvPr>
          <p:cNvGrpSpPr/>
          <p:nvPr/>
        </p:nvGrpSpPr>
        <p:grpSpPr>
          <a:xfrm>
            <a:off x="4752539" y="5844829"/>
            <a:ext cx="2076216" cy="681726"/>
            <a:chOff x="1534397" y="9390689"/>
            <a:chExt cx="3969962" cy="1363452"/>
          </a:xfrm>
        </p:grpSpPr>
        <p:sp>
          <p:nvSpPr>
            <p:cNvPr id="75" name="Rectangle 123">
              <a:extLst>
                <a:ext uri="{FF2B5EF4-FFF2-40B4-BE49-F238E27FC236}">
                  <a16:creationId xmlns:a16="http://schemas.microsoft.com/office/drawing/2014/main" id="{746DC172-CB30-D285-124B-7693634410DB}"/>
                </a:ext>
              </a:extLst>
            </p:cNvPr>
            <p:cNvSpPr/>
            <p:nvPr/>
          </p:nvSpPr>
          <p:spPr>
            <a:xfrm>
              <a:off x="1534397" y="9390689"/>
              <a:ext cx="172995" cy="12593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6" name="Rectangle 124">
              <a:extLst>
                <a:ext uri="{FF2B5EF4-FFF2-40B4-BE49-F238E27FC236}">
                  <a16:creationId xmlns:a16="http://schemas.microsoft.com/office/drawing/2014/main" id="{C330F3F3-CE67-6AEA-642F-2AFFC2AB6FA2}"/>
                </a:ext>
              </a:extLst>
            </p:cNvPr>
            <p:cNvSpPr/>
            <p:nvPr/>
          </p:nvSpPr>
          <p:spPr>
            <a:xfrm>
              <a:off x="1707392" y="9390689"/>
              <a:ext cx="3796967" cy="12593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TextBox 125">
              <a:extLst>
                <a:ext uri="{FF2B5EF4-FFF2-40B4-BE49-F238E27FC236}">
                  <a16:creationId xmlns:a16="http://schemas.microsoft.com/office/drawing/2014/main" id="{903A6494-AE60-9844-8F98-E34D7E2715BF}"/>
                </a:ext>
              </a:extLst>
            </p:cNvPr>
            <p:cNvSpPr txBox="1"/>
            <p:nvPr/>
          </p:nvSpPr>
          <p:spPr>
            <a:xfrm>
              <a:off x="1933781" y="9520245"/>
              <a:ext cx="3155352" cy="523220"/>
            </a:xfrm>
            <a:prstGeom prst="rect">
              <a:avLst/>
            </a:prstGeom>
            <a:noFill/>
          </p:spPr>
          <p:txBody>
            <a:bodyPr wrap="none" rtlCol="0" anchor="b" anchorCtr="0">
              <a:spAutoFit/>
            </a:bodyPr>
            <a:lstStyle/>
            <a:p>
              <a:r>
                <a:rPr lang="en-US" sz="1100" b="1" dirty="0">
                  <a:latin typeface="Trebuchet MS" panose="020B0603020202020204" pitchFamily="34" charset="0"/>
                </a:rPr>
                <a:t>Dr. Sandro </a:t>
              </a:r>
              <a:r>
                <a:rPr lang="en-US" sz="1100" b="1" dirty="0" err="1">
                  <a:latin typeface="Trebuchet MS" panose="020B0603020202020204" pitchFamily="34" charset="0"/>
                </a:rPr>
                <a:t>Ropero</a:t>
              </a:r>
              <a:r>
                <a:rPr lang="en-US" sz="1100" b="1" dirty="0">
                  <a:latin typeface="Trebuchet MS" panose="020B0603020202020204" pitchFamily="34" charset="0"/>
                </a:rPr>
                <a:t> B.</a:t>
              </a:r>
            </a:p>
          </p:txBody>
        </p:sp>
        <p:sp>
          <p:nvSpPr>
            <p:cNvPr id="78" name="Subtitle 2">
              <a:extLst>
                <a:ext uri="{FF2B5EF4-FFF2-40B4-BE49-F238E27FC236}">
                  <a16:creationId xmlns:a16="http://schemas.microsoft.com/office/drawing/2014/main" id="{2CA9C6A0-5728-C011-4C1F-FE863CC4621C}"/>
                </a:ext>
              </a:extLst>
            </p:cNvPr>
            <p:cNvSpPr txBox="1">
              <a:spLocks/>
            </p:cNvSpPr>
            <p:nvPr/>
          </p:nvSpPr>
          <p:spPr>
            <a:xfrm>
              <a:off x="1885650" y="9923145"/>
              <a:ext cx="3346672" cy="8309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00" dirty="0">
                  <a:solidFill>
                    <a:schemeClr val="tx1">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DIRECTOR DE CAPACIDADES PRODUCTIVAS Y GENERACIÓN DE INGRESOS</a:t>
              </a:r>
            </a:p>
          </p:txBody>
        </p:sp>
      </p:grpSp>
      <p:cxnSp>
        <p:nvCxnSpPr>
          <p:cNvPr id="79" name="Elbow Connector 171">
            <a:extLst>
              <a:ext uri="{FF2B5EF4-FFF2-40B4-BE49-F238E27FC236}">
                <a16:creationId xmlns:a16="http://schemas.microsoft.com/office/drawing/2014/main" id="{753A305E-7BE0-B1BC-A447-A643CC52E47E}"/>
              </a:ext>
            </a:extLst>
          </p:cNvPr>
          <p:cNvCxnSpPr>
            <a:cxnSpLocks/>
            <a:stCxn id="21" idx="2"/>
          </p:cNvCxnSpPr>
          <p:nvPr/>
        </p:nvCxnSpPr>
        <p:spPr>
          <a:xfrm rot="5400000">
            <a:off x="3929292" y="3799384"/>
            <a:ext cx="2728366" cy="1831261"/>
          </a:xfrm>
          <a:prstGeom prst="bentConnector3">
            <a:avLst>
              <a:gd name="adj1" fmla="val 3697"/>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angular 79">
            <a:extLst>
              <a:ext uri="{FF2B5EF4-FFF2-40B4-BE49-F238E27FC236}">
                <a16:creationId xmlns:a16="http://schemas.microsoft.com/office/drawing/2014/main" id="{1971042F-15AA-0777-9CBE-1528AF59A561}"/>
              </a:ext>
            </a:extLst>
          </p:cNvPr>
          <p:cNvCxnSpPr>
            <a:stCxn id="11" idx="0"/>
            <a:endCxn id="8" idx="2"/>
          </p:cNvCxnSpPr>
          <p:nvPr/>
        </p:nvCxnSpPr>
        <p:spPr>
          <a:xfrm rot="5400000" flipH="1" flipV="1">
            <a:off x="912773" y="2610682"/>
            <a:ext cx="955718" cy="351592"/>
          </a:xfrm>
          <a:prstGeom prst="bentConnector3">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angular 80">
            <a:extLst>
              <a:ext uri="{FF2B5EF4-FFF2-40B4-BE49-F238E27FC236}">
                <a16:creationId xmlns:a16="http://schemas.microsoft.com/office/drawing/2014/main" id="{046E7A5B-0B9E-357D-DAEC-59E4D7EF263C}"/>
              </a:ext>
            </a:extLst>
          </p:cNvPr>
          <p:cNvCxnSpPr>
            <a:stCxn id="8" idx="2"/>
            <a:endCxn id="16" idx="0"/>
          </p:cNvCxnSpPr>
          <p:nvPr/>
        </p:nvCxnSpPr>
        <p:spPr>
          <a:xfrm rot="16200000" flipH="1">
            <a:off x="1828383" y="2046664"/>
            <a:ext cx="983014" cy="1506924"/>
          </a:xfrm>
          <a:prstGeom prst="bentConnector3">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2" name="Group 33">
            <a:extLst>
              <a:ext uri="{FF2B5EF4-FFF2-40B4-BE49-F238E27FC236}">
                <a16:creationId xmlns:a16="http://schemas.microsoft.com/office/drawing/2014/main" id="{184C40F8-21A1-6FC8-97F4-DFCE814E1DE5}"/>
              </a:ext>
            </a:extLst>
          </p:cNvPr>
          <p:cNvGrpSpPr/>
          <p:nvPr/>
        </p:nvGrpSpPr>
        <p:grpSpPr>
          <a:xfrm>
            <a:off x="7662299" y="1586062"/>
            <a:ext cx="2078709" cy="690929"/>
            <a:chOff x="10409452" y="2582171"/>
            <a:chExt cx="4157418" cy="1381858"/>
          </a:xfrm>
        </p:grpSpPr>
        <p:sp>
          <p:nvSpPr>
            <p:cNvPr id="83" name="Rectangle 34">
              <a:extLst>
                <a:ext uri="{FF2B5EF4-FFF2-40B4-BE49-F238E27FC236}">
                  <a16:creationId xmlns:a16="http://schemas.microsoft.com/office/drawing/2014/main" id="{498BAFB2-E9C9-50D1-B631-82814B39FCB2}"/>
                </a:ext>
              </a:extLst>
            </p:cNvPr>
            <p:cNvSpPr/>
            <p:nvPr/>
          </p:nvSpPr>
          <p:spPr>
            <a:xfrm>
              <a:off x="10409452" y="2582171"/>
              <a:ext cx="172995" cy="1381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35">
              <a:extLst>
                <a:ext uri="{FF2B5EF4-FFF2-40B4-BE49-F238E27FC236}">
                  <a16:creationId xmlns:a16="http://schemas.microsoft.com/office/drawing/2014/main" id="{CC27BA3B-E8A4-F102-E381-0DB7CB84395B}"/>
                </a:ext>
              </a:extLst>
            </p:cNvPr>
            <p:cNvSpPr/>
            <p:nvPr/>
          </p:nvSpPr>
          <p:spPr>
            <a:xfrm>
              <a:off x="10582447" y="2582171"/>
              <a:ext cx="3796967" cy="13818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TextBox 36">
              <a:extLst>
                <a:ext uri="{FF2B5EF4-FFF2-40B4-BE49-F238E27FC236}">
                  <a16:creationId xmlns:a16="http://schemas.microsoft.com/office/drawing/2014/main" id="{FDE49604-AFD2-4DAD-FCAE-B6312C92B9D2}"/>
                </a:ext>
              </a:extLst>
            </p:cNvPr>
            <p:cNvSpPr txBox="1"/>
            <p:nvPr/>
          </p:nvSpPr>
          <p:spPr>
            <a:xfrm>
              <a:off x="10508580" y="2772963"/>
              <a:ext cx="4058290" cy="553998"/>
            </a:xfrm>
            <a:prstGeom prst="rect">
              <a:avLst/>
            </a:prstGeom>
            <a:noFill/>
          </p:spPr>
          <p:txBody>
            <a:bodyPr wrap="none" rtlCol="0" anchor="b" anchorCtr="0">
              <a:spAutoFit/>
            </a:bodyPr>
            <a:lstStyle/>
            <a:p>
              <a:r>
                <a:rPr lang="es-CO" sz="1200" b="1" i="0" dirty="0">
                  <a:effectLst/>
                  <a:latin typeface="Trebuchet MS" panose="020B0603020202020204" pitchFamily="34" charset="0"/>
                </a:rPr>
                <a:t>Dr. Juan Camilo Morales S</a:t>
              </a:r>
              <a:endParaRPr lang="en-US" sz="1200" b="1" dirty="0">
                <a:latin typeface="Poppins SemiBold" pitchFamily="2" charset="77"/>
                <a:ea typeface="League Spartan" charset="0"/>
                <a:cs typeface="Poppins SemiBold" pitchFamily="2" charset="77"/>
              </a:endParaRPr>
            </a:p>
          </p:txBody>
        </p:sp>
        <p:sp>
          <p:nvSpPr>
            <p:cNvPr id="86" name="Subtitle 2">
              <a:extLst>
                <a:ext uri="{FF2B5EF4-FFF2-40B4-BE49-F238E27FC236}">
                  <a16:creationId xmlns:a16="http://schemas.microsoft.com/office/drawing/2014/main" id="{3FA39985-AC2D-B7E3-11CD-2871BE61C782}"/>
                </a:ext>
              </a:extLst>
            </p:cNvPr>
            <p:cNvSpPr txBox="1">
              <a:spLocks/>
            </p:cNvSpPr>
            <p:nvPr/>
          </p:nvSpPr>
          <p:spPr>
            <a:xfrm>
              <a:off x="10544128" y="3326961"/>
              <a:ext cx="3796966" cy="5847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800" b="1" dirty="0">
                  <a:solidFill>
                    <a:srgbClr val="95782F"/>
                  </a:solidFill>
                  <a:latin typeface="Open Sans Light" panose="020B0306030504020204" pitchFamily="34" charset="0"/>
                  <a:ea typeface="Open Sans Light" panose="020B0306030504020204" pitchFamily="34" charset="0"/>
                  <a:cs typeface="Open Sans Light" panose="020B0306030504020204" pitchFamily="34" charset="0"/>
                </a:rPr>
                <a:t>JEFE OFICINA ASESORA  JURUDICA O SU DELEGADO</a:t>
              </a:r>
            </a:p>
          </p:txBody>
        </p:sp>
      </p:grpSp>
      <p:cxnSp>
        <p:nvCxnSpPr>
          <p:cNvPr id="87" name="Elbow Connector 171">
            <a:extLst>
              <a:ext uri="{FF2B5EF4-FFF2-40B4-BE49-F238E27FC236}">
                <a16:creationId xmlns:a16="http://schemas.microsoft.com/office/drawing/2014/main" id="{7E2F96A4-D8E9-FD39-EC71-A71DFD43F41B}"/>
              </a:ext>
            </a:extLst>
          </p:cNvPr>
          <p:cNvCxnSpPr>
            <a:cxnSpLocks/>
            <a:stCxn id="28" idx="2"/>
          </p:cNvCxnSpPr>
          <p:nvPr/>
        </p:nvCxnSpPr>
        <p:spPr>
          <a:xfrm rot="5400000">
            <a:off x="6679109" y="3841286"/>
            <a:ext cx="2665383" cy="1501755"/>
          </a:xfrm>
          <a:prstGeom prst="bentConnector3">
            <a:avLst>
              <a:gd name="adj1" fmla="val 8471"/>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a:extLst>
              <a:ext uri="{FF2B5EF4-FFF2-40B4-BE49-F238E27FC236}">
                <a16:creationId xmlns:a16="http://schemas.microsoft.com/office/drawing/2014/main" id="{F1AC7356-E2F1-4864-ADDD-B4AB30522886}"/>
              </a:ext>
            </a:extLst>
          </p:cNvPr>
          <p:cNvCxnSpPr>
            <a:cxnSpLocks/>
            <a:endCxn id="40" idx="1"/>
          </p:cNvCxnSpPr>
          <p:nvPr/>
        </p:nvCxnSpPr>
        <p:spPr>
          <a:xfrm>
            <a:off x="4377843" y="3953828"/>
            <a:ext cx="367543"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a:extLst>
              <a:ext uri="{FF2B5EF4-FFF2-40B4-BE49-F238E27FC236}">
                <a16:creationId xmlns:a16="http://schemas.microsoft.com/office/drawing/2014/main" id="{D7587E46-4577-DE4A-E882-0A863FA6DF59}"/>
              </a:ext>
            </a:extLst>
          </p:cNvPr>
          <p:cNvCxnSpPr>
            <a:cxnSpLocks/>
          </p:cNvCxnSpPr>
          <p:nvPr/>
        </p:nvCxnSpPr>
        <p:spPr>
          <a:xfrm>
            <a:off x="4397892" y="4671711"/>
            <a:ext cx="367543"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a:extLst>
              <a:ext uri="{FF2B5EF4-FFF2-40B4-BE49-F238E27FC236}">
                <a16:creationId xmlns:a16="http://schemas.microsoft.com/office/drawing/2014/main" id="{D86950D9-D610-E489-F321-D6ABB5C75056}"/>
              </a:ext>
            </a:extLst>
          </p:cNvPr>
          <p:cNvCxnSpPr>
            <a:cxnSpLocks/>
          </p:cNvCxnSpPr>
          <p:nvPr/>
        </p:nvCxnSpPr>
        <p:spPr>
          <a:xfrm>
            <a:off x="4397891" y="5388670"/>
            <a:ext cx="367543"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a:extLst>
              <a:ext uri="{FF2B5EF4-FFF2-40B4-BE49-F238E27FC236}">
                <a16:creationId xmlns:a16="http://schemas.microsoft.com/office/drawing/2014/main" id="{4F82AC02-F8E2-D703-ACBB-5C7349051E92}"/>
              </a:ext>
            </a:extLst>
          </p:cNvPr>
          <p:cNvCxnSpPr>
            <a:cxnSpLocks/>
          </p:cNvCxnSpPr>
          <p:nvPr/>
        </p:nvCxnSpPr>
        <p:spPr>
          <a:xfrm>
            <a:off x="4393798" y="6079198"/>
            <a:ext cx="367543"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cto 91">
            <a:extLst>
              <a:ext uri="{FF2B5EF4-FFF2-40B4-BE49-F238E27FC236}">
                <a16:creationId xmlns:a16="http://schemas.microsoft.com/office/drawing/2014/main" id="{AF42625A-7972-0EDA-5D66-28F788E75A27}"/>
              </a:ext>
            </a:extLst>
          </p:cNvPr>
          <p:cNvCxnSpPr>
            <a:cxnSpLocks/>
          </p:cNvCxnSpPr>
          <p:nvPr/>
        </p:nvCxnSpPr>
        <p:spPr>
          <a:xfrm>
            <a:off x="7261084" y="3925748"/>
            <a:ext cx="319752"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cto 92">
            <a:extLst>
              <a:ext uri="{FF2B5EF4-FFF2-40B4-BE49-F238E27FC236}">
                <a16:creationId xmlns:a16="http://schemas.microsoft.com/office/drawing/2014/main" id="{8EC04DDB-0A17-7A06-BFC5-9182C5DB3A4A}"/>
              </a:ext>
            </a:extLst>
          </p:cNvPr>
          <p:cNvCxnSpPr>
            <a:cxnSpLocks/>
          </p:cNvCxnSpPr>
          <p:nvPr/>
        </p:nvCxnSpPr>
        <p:spPr>
          <a:xfrm>
            <a:off x="7245688" y="4666027"/>
            <a:ext cx="367543"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cto 93">
            <a:extLst>
              <a:ext uri="{FF2B5EF4-FFF2-40B4-BE49-F238E27FC236}">
                <a16:creationId xmlns:a16="http://schemas.microsoft.com/office/drawing/2014/main" id="{72FBE1FA-9D73-FDD4-FEA9-578A8129CC19}"/>
              </a:ext>
            </a:extLst>
          </p:cNvPr>
          <p:cNvCxnSpPr>
            <a:cxnSpLocks/>
          </p:cNvCxnSpPr>
          <p:nvPr/>
        </p:nvCxnSpPr>
        <p:spPr>
          <a:xfrm>
            <a:off x="7287892" y="5366642"/>
            <a:ext cx="29294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Conector recto 94">
            <a:extLst>
              <a:ext uri="{FF2B5EF4-FFF2-40B4-BE49-F238E27FC236}">
                <a16:creationId xmlns:a16="http://schemas.microsoft.com/office/drawing/2014/main" id="{68F4DD8B-A3E6-C8BC-DE08-12E8C3542D13}"/>
              </a:ext>
            </a:extLst>
          </p:cNvPr>
          <p:cNvCxnSpPr>
            <a:cxnSpLocks/>
          </p:cNvCxnSpPr>
          <p:nvPr/>
        </p:nvCxnSpPr>
        <p:spPr>
          <a:xfrm flipV="1">
            <a:off x="7245688" y="6067257"/>
            <a:ext cx="367543" cy="523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6" name="Group 33">
            <a:extLst>
              <a:ext uri="{FF2B5EF4-FFF2-40B4-BE49-F238E27FC236}">
                <a16:creationId xmlns:a16="http://schemas.microsoft.com/office/drawing/2014/main" id="{34B2EE24-F33D-A563-EA96-CA94E05EAB90}"/>
              </a:ext>
            </a:extLst>
          </p:cNvPr>
          <p:cNvGrpSpPr/>
          <p:nvPr/>
        </p:nvGrpSpPr>
        <p:grpSpPr>
          <a:xfrm>
            <a:off x="9834795" y="1620879"/>
            <a:ext cx="2066981" cy="714864"/>
            <a:chOff x="10409452" y="2582171"/>
            <a:chExt cx="4133962" cy="1429728"/>
          </a:xfrm>
        </p:grpSpPr>
        <p:sp>
          <p:nvSpPr>
            <p:cNvPr id="97" name="Rectangle 34">
              <a:extLst>
                <a:ext uri="{FF2B5EF4-FFF2-40B4-BE49-F238E27FC236}">
                  <a16:creationId xmlns:a16="http://schemas.microsoft.com/office/drawing/2014/main" id="{E472FF53-5F08-6CC6-A95E-BD4BC22462E5}"/>
                </a:ext>
              </a:extLst>
            </p:cNvPr>
            <p:cNvSpPr/>
            <p:nvPr/>
          </p:nvSpPr>
          <p:spPr>
            <a:xfrm>
              <a:off x="10409452" y="2582171"/>
              <a:ext cx="172995" cy="1381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35">
              <a:extLst>
                <a:ext uri="{FF2B5EF4-FFF2-40B4-BE49-F238E27FC236}">
                  <a16:creationId xmlns:a16="http://schemas.microsoft.com/office/drawing/2014/main" id="{0CF81AD1-7B3E-3C41-69F4-FAFEB3F51F6B}"/>
                </a:ext>
              </a:extLst>
            </p:cNvPr>
            <p:cNvSpPr/>
            <p:nvPr/>
          </p:nvSpPr>
          <p:spPr>
            <a:xfrm>
              <a:off x="10582447" y="2582171"/>
              <a:ext cx="3796967" cy="13818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TextBox 36">
              <a:extLst>
                <a:ext uri="{FF2B5EF4-FFF2-40B4-BE49-F238E27FC236}">
                  <a16:creationId xmlns:a16="http://schemas.microsoft.com/office/drawing/2014/main" id="{BDDF4B00-5843-DBD6-D572-8FB4F0EDEC7A}"/>
                </a:ext>
              </a:extLst>
            </p:cNvPr>
            <p:cNvSpPr txBox="1"/>
            <p:nvPr/>
          </p:nvSpPr>
          <p:spPr>
            <a:xfrm>
              <a:off x="10808836" y="2618087"/>
              <a:ext cx="3734578" cy="861774"/>
            </a:xfrm>
            <a:prstGeom prst="rect">
              <a:avLst/>
            </a:prstGeom>
            <a:noFill/>
          </p:spPr>
          <p:txBody>
            <a:bodyPr wrap="square" rtlCol="0" anchor="b" anchorCtr="0">
              <a:spAutoFit/>
            </a:bodyPr>
            <a:lstStyle/>
            <a:p>
              <a:pPr algn="ctr"/>
              <a:r>
                <a:rPr lang="es-CO" sz="1100" b="1" i="0" dirty="0">
                  <a:effectLst/>
                  <a:latin typeface="Trebuchet MS" panose="020B0603020202020204" pitchFamily="34" charset="0"/>
                </a:rPr>
                <a:t>Dra. Ana </a:t>
              </a:r>
              <a:r>
                <a:rPr lang="es-CO" sz="1100" b="1" i="0" dirty="0" err="1">
                  <a:effectLst/>
                  <a:latin typeface="Trebuchet MS" panose="020B0603020202020204" pitchFamily="34" charset="0"/>
                </a:rPr>
                <a:t>Marlenne</a:t>
              </a:r>
              <a:r>
                <a:rPr lang="es-CO" sz="1100" b="1" i="0" dirty="0">
                  <a:effectLst/>
                  <a:latin typeface="Trebuchet MS" panose="020B0603020202020204" pitchFamily="34" charset="0"/>
                </a:rPr>
                <a:t> Huertas L</a:t>
              </a:r>
              <a:endParaRPr lang="en-US" sz="1100" b="1" dirty="0">
                <a:latin typeface="Poppins SemiBold" pitchFamily="2" charset="77"/>
                <a:ea typeface="League Spartan" charset="0"/>
                <a:cs typeface="Poppins SemiBold" pitchFamily="2" charset="77"/>
              </a:endParaRPr>
            </a:p>
          </p:txBody>
        </p:sp>
        <p:sp>
          <p:nvSpPr>
            <p:cNvPr id="100" name="Subtitle 2">
              <a:extLst>
                <a:ext uri="{FF2B5EF4-FFF2-40B4-BE49-F238E27FC236}">
                  <a16:creationId xmlns:a16="http://schemas.microsoft.com/office/drawing/2014/main" id="{B0E945CB-F03F-C908-BA1B-5FBD2F849E4D}"/>
                </a:ext>
              </a:extLst>
            </p:cNvPr>
            <p:cNvSpPr txBox="1">
              <a:spLocks/>
            </p:cNvSpPr>
            <p:nvPr/>
          </p:nvSpPr>
          <p:spPr>
            <a:xfrm>
              <a:off x="10664448" y="3254769"/>
              <a:ext cx="3796966" cy="75713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b="1" dirty="0">
                  <a:solidFill>
                    <a:srgbClr val="95782F"/>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800" b="1" dirty="0">
                  <a:solidFill>
                    <a:srgbClr val="95782F"/>
                  </a:solidFill>
                  <a:latin typeface="Open Sans Light" panose="020B0306030504020204" pitchFamily="34" charset="0"/>
                  <a:ea typeface="Open Sans Light" panose="020B0306030504020204" pitchFamily="34" charset="0"/>
                  <a:cs typeface="Open Sans Light" panose="020B0306030504020204" pitchFamily="34" charset="0"/>
                </a:rPr>
                <a:t>JEFE OFICINA DE CONTROL INTERNO</a:t>
              </a:r>
            </a:p>
            <a:p>
              <a:pPr>
                <a:lnSpc>
                  <a:spcPct val="100000"/>
                </a:lnSpc>
              </a:pPr>
              <a:r>
                <a:rPr lang="en-US" sz="8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 CON VOZ SIN VOTO)</a:t>
              </a:r>
            </a:p>
          </p:txBody>
        </p:sp>
      </p:grpSp>
      <p:grpSp>
        <p:nvGrpSpPr>
          <p:cNvPr id="101" name="Group 135">
            <a:extLst>
              <a:ext uri="{FF2B5EF4-FFF2-40B4-BE49-F238E27FC236}">
                <a16:creationId xmlns:a16="http://schemas.microsoft.com/office/drawing/2014/main" id="{DC8497E6-3F87-C37C-6FA2-709A33DC48A8}"/>
              </a:ext>
            </a:extLst>
          </p:cNvPr>
          <p:cNvGrpSpPr/>
          <p:nvPr/>
        </p:nvGrpSpPr>
        <p:grpSpPr>
          <a:xfrm>
            <a:off x="714063" y="5075923"/>
            <a:ext cx="2521624" cy="1390230"/>
            <a:chOff x="9483622" y="2161442"/>
            <a:chExt cx="3969962" cy="1779884"/>
          </a:xfrm>
        </p:grpSpPr>
        <p:sp>
          <p:nvSpPr>
            <p:cNvPr id="102" name="Rectangle 1">
              <a:extLst>
                <a:ext uri="{FF2B5EF4-FFF2-40B4-BE49-F238E27FC236}">
                  <a16:creationId xmlns:a16="http://schemas.microsoft.com/office/drawing/2014/main" id="{7F4CECE2-3E49-23F6-9235-48580D006FB6}"/>
                </a:ext>
              </a:extLst>
            </p:cNvPr>
            <p:cNvSpPr/>
            <p:nvPr/>
          </p:nvSpPr>
          <p:spPr>
            <a:xfrm>
              <a:off x="9483622" y="2161442"/>
              <a:ext cx="162681" cy="170514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3" name="Rectangle 2">
              <a:extLst>
                <a:ext uri="{FF2B5EF4-FFF2-40B4-BE49-F238E27FC236}">
                  <a16:creationId xmlns:a16="http://schemas.microsoft.com/office/drawing/2014/main" id="{56C2190B-D51C-1C05-20D9-9CBE56FB305B}"/>
                </a:ext>
              </a:extLst>
            </p:cNvPr>
            <p:cNvSpPr/>
            <p:nvPr/>
          </p:nvSpPr>
          <p:spPr>
            <a:xfrm>
              <a:off x="9656616" y="2161442"/>
              <a:ext cx="3796968" cy="1779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4" name="TextBox 3">
              <a:extLst>
                <a:ext uri="{FF2B5EF4-FFF2-40B4-BE49-F238E27FC236}">
                  <a16:creationId xmlns:a16="http://schemas.microsoft.com/office/drawing/2014/main" id="{0CA2EC33-9799-0284-22B9-B0CDEED01121}"/>
                </a:ext>
              </a:extLst>
            </p:cNvPr>
            <p:cNvSpPr txBox="1"/>
            <p:nvPr/>
          </p:nvSpPr>
          <p:spPr>
            <a:xfrm>
              <a:off x="9883006" y="2512191"/>
              <a:ext cx="3195530" cy="394041"/>
            </a:xfrm>
            <a:prstGeom prst="rect">
              <a:avLst/>
            </a:prstGeom>
            <a:noFill/>
          </p:spPr>
          <p:txBody>
            <a:bodyPr wrap="none" rtlCol="0" anchor="b" anchorCtr="0">
              <a:spAutoFit/>
            </a:bodyPr>
            <a:lstStyle/>
            <a:p>
              <a:r>
                <a:rPr lang="en-US" sz="1400" b="1" dirty="0">
                  <a:latin typeface="Poppins SemiBold" pitchFamily="2" charset="77"/>
                  <a:ea typeface="League Spartan" charset="0"/>
                  <a:cs typeface="Poppins SemiBold" pitchFamily="2" charset="77"/>
                </a:rPr>
                <a:t>José Alirio Salinas  B</a:t>
              </a:r>
            </a:p>
          </p:txBody>
        </p:sp>
        <p:sp>
          <p:nvSpPr>
            <p:cNvPr id="105" name="Subtitle 2">
              <a:extLst>
                <a:ext uri="{FF2B5EF4-FFF2-40B4-BE49-F238E27FC236}">
                  <a16:creationId xmlns:a16="http://schemas.microsoft.com/office/drawing/2014/main" id="{BA8FB62C-D09B-A1F0-BE87-15F1C883279F}"/>
                </a:ext>
              </a:extLst>
            </p:cNvPr>
            <p:cNvSpPr txBox="1">
              <a:spLocks/>
            </p:cNvSpPr>
            <p:nvPr/>
          </p:nvSpPr>
          <p:spPr>
            <a:xfrm>
              <a:off x="9769810" y="2811696"/>
              <a:ext cx="3570582" cy="81172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SECRETARIO TÉCNICO CIGD</a:t>
              </a:r>
            </a:p>
            <a:p>
              <a:pPr>
                <a:lnSpc>
                  <a:spcPct val="100000"/>
                </a:lnSpc>
              </a:pPr>
              <a:r>
                <a:rPr lang="en-US" sz="800" b="1" dirty="0">
                  <a:solidFill>
                    <a:srgbClr val="95782F"/>
                  </a:solidFill>
                  <a:latin typeface="Open Sans Light" panose="020B0306030504020204" pitchFamily="34" charset="0"/>
                  <a:ea typeface="Open Sans Light" panose="020B0306030504020204" pitchFamily="34" charset="0"/>
                  <a:cs typeface="Open Sans Light" panose="020B0306030504020204" pitchFamily="34" charset="0"/>
                </a:rPr>
                <a:t>JEFE OFICINA ASESORA DEPLANEACIÓN Y PROSPECTIVA</a:t>
              </a:r>
            </a:p>
            <a:p>
              <a:pPr>
                <a:lnSpc>
                  <a:spcPct val="100000"/>
                </a:lnSpc>
              </a:pPr>
              <a:endParaRPr lang="en-US" sz="800" b="1" dirty="0">
                <a:solidFill>
                  <a:srgbClr val="95782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06" name="Elipse 105">
            <a:extLst>
              <a:ext uri="{FF2B5EF4-FFF2-40B4-BE49-F238E27FC236}">
                <a16:creationId xmlns:a16="http://schemas.microsoft.com/office/drawing/2014/main" id="{601FDB65-4A1B-B29B-A155-15EE0EDDB456}"/>
              </a:ext>
            </a:extLst>
          </p:cNvPr>
          <p:cNvSpPr/>
          <p:nvPr/>
        </p:nvSpPr>
        <p:spPr>
          <a:xfrm>
            <a:off x="342097" y="1500251"/>
            <a:ext cx="356367" cy="386327"/>
          </a:xfrm>
          <a:prstGeom prst="ellipse">
            <a:avLst/>
          </a:prstGeom>
          <a:solidFill>
            <a:srgbClr val="C49E4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1</a:t>
            </a:r>
          </a:p>
        </p:txBody>
      </p:sp>
      <p:sp>
        <p:nvSpPr>
          <p:cNvPr id="107" name="Elipse 106">
            <a:extLst>
              <a:ext uri="{FF2B5EF4-FFF2-40B4-BE49-F238E27FC236}">
                <a16:creationId xmlns:a16="http://schemas.microsoft.com/office/drawing/2014/main" id="{E3576388-F597-90B6-A469-998224FDD23E}"/>
              </a:ext>
            </a:extLst>
          </p:cNvPr>
          <p:cNvSpPr/>
          <p:nvPr/>
        </p:nvSpPr>
        <p:spPr>
          <a:xfrm>
            <a:off x="2755549" y="1523646"/>
            <a:ext cx="356367" cy="38632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2</a:t>
            </a:r>
          </a:p>
        </p:txBody>
      </p:sp>
      <p:sp>
        <p:nvSpPr>
          <p:cNvPr id="108" name="Elipse 107">
            <a:extLst>
              <a:ext uri="{FF2B5EF4-FFF2-40B4-BE49-F238E27FC236}">
                <a16:creationId xmlns:a16="http://schemas.microsoft.com/office/drawing/2014/main" id="{BCD0796C-2BBE-B059-5130-28D60AD8071A}"/>
              </a:ext>
            </a:extLst>
          </p:cNvPr>
          <p:cNvSpPr/>
          <p:nvPr/>
        </p:nvSpPr>
        <p:spPr>
          <a:xfrm>
            <a:off x="5169001" y="1497239"/>
            <a:ext cx="356367" cy="38632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3</a:t>
            </a:r>
          </a:p>
        </p:txBody>
      </p:sp>
      <p:sp>
        <p:nvSpPr>
          <p:cNvPr id="109" name="Elipse 108">
            <a:extLst>
              <a:ext uri="{FF2B5EF4-FFF2-40B4-BE49-F238E27FC236}">
                <a16:creationId xmlns:a16="http://schemas.microsoft.com/office/drawing/2014/main" id="{44B82AA8-1749-2885-F053-21AE5BE09C33}"/>
              </a:ext>
            </a:extLst>
          </p:cNvPr>
          <p:cNvSpPr/>
          <p:nvPr/>
        </p:nvSpPr>
        <p:spPr>
          <a:xfrm>
            <a:off x="4495492" y="2521460"/>
            <a:ext cx="356367" cy="386327"/>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6</a:t>
            </a:r>
          </a:p>
        </p:txBody>
      </p:sp>
      <p:sp>
        <p:nvSpPr>
          <p:cNvPr id="110" name="Elipse 109">
            <a:extLst>
              <a:ext uri="{FF2B5EF4-FFF2-40B4-BE49-F238E27FC236}">
                <a16:creationId xmlns:a16="http://schemas.microsoft.com/office/drawing/2014/main" id="{06ADB630-7812-719E-9E19-89572E439EC6}"/>
              </a:ext>
            </a:extLst>
          </p:cNvPr>
          <p:cNvSpPr/>
          <p:nvPr/>
        </p:nvSpPr>
        <p:spPr>
          <a:xfrm>
            <a:off x="7449027" y="1498526"/>
            <a:ext cx="356367" cy="38632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4</a:t>
            </a:r>
          </a:p>
        </p:txBody>
      </p:sp>
      <p:sp>
        <p:nvSpPr>
          <p:cNvPr id="111" name="Elipse 110">
            <a:extLst>
              <a:ext uri="{FF2B5EF4-FFF2-40B4-BE49-F238E27FC236}">
                <a16:creationId xmlns:a16="http://schemas.microsoft.com/office/drawing/2014/main" id="{E57ABC12-AD3B-8C5D-4C94-962C2D17B524}"/>
              </a:ext>
            </a:extLst>
          </p:cNvPr>
          <p:cNvSpPr/>
          <p:nvPr/>
        </p:nvSpPr>
        <p:spPr>
          <a:xfrm>
            <a:off x="9688517" y="1523645"/>
            <a:ext cx="356367" cy="38632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5</a:t>
            </a:r>
          </a:p>
        </p:txBody>
      </p:sp>
      <p:sp>
        <p:nvSpPr>
          <p:cNvPr id="112" name="Elipse 111">
            <a:extLst>
              <a:ext uri="{FF2B5EF4-FFF2-40B4-BE49-F238E27FC236}">
                <a16:creationId xmlns:a16="http://schemas.microsoft.com/office/drawing/2014/main" id="{554490FB-D588-FB40-889C-EB7CDCF9ED49}"/>
              </a:ext>
            </a:extLst>
          </p:cNvPr>
          <p:cNvSpPr/>
          <p:nvPr/>
        </p:nvSpPr>
        <p:spPr>
          <a:xfrm>
            <a:off x="7118538" y="2515603"/>
            <a:ext cx="356367" cy="386327"/>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7</a:t>
            </a:r>
          </a:p>
        </p:txBody>
      </p:sp>
      <p:sp>
        <p:nvSpPr>
          <p:cNvPr id="113" name="Elipse 112">
            <a:extLst>
              <a:ext uri="{FF2B5EF4-FFF2-40B4-BE49-F238E27FC236}">
                <a16:creationId xmlns:a16="http://schemas.microsoft.com/office/drawing/2014/main" id="{045CAE1E-10D8-C9E3-D237-A9DB565860F4}"/>
              </a:ext>
            </a:extLst>
          </p:cNvPr>
          <p:cNvSpPr/>
          <p:nvPr/>
        </p:nvSpPr>
        <p:spPr>
          <a:xfrm>
            <a:off x="184567" y="3071172"/>
            <a:ext cx="356367" cy="386327"/>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8</a:t>
            </a:r>
          </a:p>
        </p:txBody>
      </p:sp>
      <p:sp>
        <p:nvSpPr>
          <p:cNvPr id="114" name="Elipse 113">
            <a:extLst>
              <a:ext uri="{FF2B5EF4-FFF2-40B4-BE49-F238E27FC236}">
                <a16:creationId xmlns:a16="http://schemas.microsoft.com/office/drawing/2014/main" id="{F1D95162-1210-2FD0-2DBF-BF955A071659}"/>
              </a:ext>
            </a:extLst>
          </p:cNvPr>
          <p:cNvSpPr/>
          <p:nvPr/>
        </p:nvSpPr>
        <p:spPr>
          <a:xfrm>
            <a:off x="2043794" y="3132310"/>
            <a:ext cx="356367" cy="386327"/>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9</a:t>
            </a:r>
          </a:p>
        </p:txBody>
      </p:sp>
      <p:sp>
        <p:nvSpPr>
          <p:cNvPr id="115" name="Elipse 114">
            <a:extLst>
              <a:ext uri="{FF2B5EF4-FFF2-40B4-BE49-F238E27FC236}">
                <a16:creationId xmlns:a16="http://schemas.microsoft.com/office/drawing/2014/main" id="{4C2C8CB8-780F-704C-7F52-C24D065EFA4A}"/>
              </a:ext>
            </a:extLst>
          </p:cNvPr>
          <p:cNvSpPr/>
          <p:nvPr/>
        </p:nvSpPr>
        <p:spPr>
          <a:xfrm>
            <a:off x="4082537" y="3664028"/>
            <a:ext cx="480405" cy="419799"/>
          </a:xfrm>
          <a:prstGeom prst="ellipse">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800" b="1" dirty="0"/>
              <a:t>10</a:t>
            </a:r>
          </a:p>
        </p:txBody>
      </p:sp>
      <p:sp>
        <p:nvSpPr>
          <p:cNvPr id="116" name="Elipse 115">
            <a:extLst>
              <a:ext uri="{FF2B5EF4-FFF2-40B4-BE49-F238E27FC236}">
                <a16:creationId xmlns:a16="http://schemas.microsoft.com/office/drawing/2014/main" id="{B71349FA-6E5A-071C-C8AE-B4136AC66CB9}"/>
              </a:ext>
            </a:extLst>
          </p:cNvPr>
          <p:cNvSpPr/>
          <p:nvPr/>
        </p:nvSpPr>
        <p:spPr>
          <a:xfrm>
            <a:off x="4085175" y="4373628"/>
            <a:ext cx="480405" cy="474436"/>
          </a:xfrm>
          <a:prstGeom prst="ellipse">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800" b="1" dirty="0"/>
              <a:t>11</a:t>
            </a:r>
          </a:p>
        </p:txBody>
      </p:sp>
      <p:sp>
        <p:nvSpPr>
          <p:cNvPr id="117" name="Elipse 116">
            <a:extLst>
              <a:ext uri="{FF2B5EF4-FFF2-40B4-BE49-F238E27FC236}">
                <a16:creationId xmlns:a16="http://schemas.microsoft.com/office/drawing/2014/main" id="{F04619F8-AD54-4FD5-19D7-3C10C5C836A8}"/>
              </a:ext>
            </a:extLst>
          </p:cNvPr>
          <p:cNvSpPr/>
          <p:nvPr/>
        </p:nvSpPr>
        <p:spPr>
          <a:xfrm>
            <a:off x="4087696" y="5102301"/>
            <a:ext cx="480405" cy="474436"/>
          </a:xfrm>
          <a:prstGeom prst="ellipse">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800" b="1" dirty="0"/>
              <a:t>12</a:t>
            </a:r>
          </a:p>
        </p:txBody>
      </p:sp>
      <p:sp>
        <p:nvSpPr>
          <p:cNvPr id="118" name="Elipse 117">
            <a:extLst>
              <a:ext uri="{FF2B5EF4-FFF2-40B4-BE49-F238E27FC236}">
                <a16:creationId xmlns:a16="http://schemas.microsoft.com/office/drawing/2014/main" id="{A4D675A7-23D3-CE08-5871-93BF23BF3B98}"/>
              </a:ext>
            </a:extLst>
          </p:cNvPr>
          <p:cNvSpPr/>
          <p:nvPr/>
        </p:nvSpPr>
        <p:spPr>
          <a:xfrm>
            <a:off x="4062750" y="5813247"/>
            <a:ext cx="480405" cy="474436"/>
          </a:xfrm>
          <a:prstGeom prst="ellipse">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800" b="1" dirty="0"/>
              <a:t>13</a:t>
            </a:r>
          </a:p>
        </p:txBody>
      </p:sp>
      <p:sp>
        <p:nvSpPr>
          <p:cNvPr id="119" name="Elipse 118">
            <a:extLst>
              <a:ext uri="{FF2B5EF4-FFF2-40B4-BE49-F238E27FC236}">
                <a16:creationId xmlns:a16="http://schemas.microsoft.com/office/drawing/2014/main" id="{C08D5539-489C-4DDD-3340-23568FE2BFD7}"/>
              </a:ext>
            </a:extLst>
          </p:cNvPr>
          <p:cNvSpPr/>
          <p:nvPr/>
        </p:nvSpPr>
        <p:spPr>
          <a:xfrm>
            <a:off x="6977041" y="3760586"/>
            <a:ext cx="480405" cy="419799"/>
          </a:xfrm>
          <a:prstGeom prst="ellipse">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800" b="1" dirty="0"/>
              <a:t>14</a:t>
            </a:r>
          </a:p>
        </p:txBody>
      </p:sp>
      <p:sp>
        <p:nvSpPr>
          <p:cNvPr id="185" name="Elipse 184">
            <a:extLst>
              <a:ext uri="{FF2B5EF4-FFF2-40B4-BE49-F238E27FC236}">
                <a16:creationId xmlns:a16="http://schemas.microsoft.com/office/drawing/2014/main" id="{29C5D123-2EE0-B95B-2994-E76A5173B538}"/>
              </a:ext>
            </a:extLst>
          </p:cNvPr>
          <p:cNvSpPr/>
          <p:nvPr/>
        </p:nvSpPr>
        <p:spPr>
          <a:xfrm>
            <a:off x="6980090" y="4396087"/>
            <a:ext cx="480405" cy="419799"/>
          </a:xfrm>
          <a:prstGeom prst="ellipse">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800" b="1" dirty="0"/>
              <a:t>15</a:t>
            </a:r>
          </a:p>
        </p:txBody>
      </p:sp>
      <p:sp>
        <p:nvSpPr>
          <p:cNvPr id="186" name="Elipse 185">
            <a:extLst>
              <a:ext uri="{FF2B5EF4-FFF2-40B4-BE49-F238E27FC236}">
                <a16:creationId xmlns:a16="http://schemas.microsoft.com/office/drawing/2014/main" id="{74DE87A5-E76D-4020-68A7-51772BF9E4F9}"/>
              </a:ext>
            </a:extLst>
          </p:cNvPr>
          <p:cNvSpPr/>
          <p:nvPr/>
        </p:nvSpPr>
        <p:spPr>
          <a:xfrm>
            <a:off x="6976488" y="5153650"/>
            <a:ext cx="480405" cy="419799"/>
          </a:xfrm>
          <a:prstGeom prst="ellipse">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800" b="1" dirty="0"/>
              <a:t>17</a:t>
            </a:r>
          </a:p>
        </p:txBody>
      </p:sp>
      <p:sp>
        <p:nvSpPr>
          <p:cNvPr id="187" name="Elipse 186">
            <a:extLst>
              <a:ext uri="{FF2B5EF4-FFF2-40B4-BE49-F238E27FC236}">
                <a16:creationId xmlns:a16="http://schemas.microsoft.com/office/drawing/2014/main" id="{07B796DB-FD20-E1AD-6EBD-E5BDD1616657}"/>
              </a:ext>
            </a:extLst>
          </p:cNvPr>
          <p:cNvSpPr/>
          <p:nvPr/>
        </p:nvSpPr>
        <p:spPr>
          <a:xfrm>
            <a:off x="6963474" y="5890659"/>
            <a:ext cx="480405" cy="419799"/>
          </a:xfrm>
          <a:prstGeom prst="ellipse">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800" b="1" dirty="0"/>
              <a:t>18</a:t>
            </a:r>
          </a:p>
        </p:txBody>
      </p:sp>
      <p:sp>
        <p:nvSpPr>
          <p:cNvPr id="191" name="CuadroTexto 190">
            <a:extLst>
              <a:ext uri="{FF2B5EF4-FFF2-40B4-BE49-F238E27FC236}">
                <a16:creationId xmlns:a16="http://schemas.microsoft.com/office/drawing/2014/main" id="{33CC11D7-D9D9-7E37-B193-FF314BBF292F}"/>
              </a:ext>
            </a:extLst>
          </p:cNvPr>
          <p:cNvSpPr txBox="1"/>
          <p:nvPr/>
        </p:nvSpPr>
        <p:spPr>
          <a:xfrm>
            <a:off x="1115832" y="32427"/>
            <a:ext cx="782165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CONFIRMACIÓN DE QUÓRUM</a:t>
            </a:r>
            <a:r>
              <a:rPr kumimoji="0" lang="es-ES" sz="54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 </a:t>
            </a:r>
            <a:endParaRPr kumimoji="0" lang="es-CO" sz="54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endParaRPr>
          </a:p>
        </p:txBody>
      </p:sp>
    </p:spTree>
    <p:extLst>
      <p:ext uri="{BB962C8B-B14F-4D97-AF65-F5344CB8AC3E}">
        <p14:creationId xmlns:p14="http://schemas.microsoft.com/office/powerpoint/2010/main" val="2378027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376B218E-1BEA-8F03-8538-7683799FEEE6}"/>
              </a:ext>
            </a:extLst>
          </p:cNvPr>
          <p:cNvGrpSpPr/>
          <p:nvPr/>
        </p:nvGrpSpPr>
        <p:grpSpPr>
          <a:xfrm>
            <a:off x="5964658" y="2245130"/>
            <a:ext cx="6075814" cy="634889"/>
            <a:chOff x="3609474" y="1832799"/>
            <a:chExt cx="2533331" cy="598343"/>
          </a:xfrm>
          <a:solidFill>
            <a:schemeClr val="accent4">
              <a:lumMod val="40000"/>
              <a:lumOff val="60000"/>
            </a:schemeClr>
          </a:solidFill>
        </p:grpSpPr>
        <p:sp>
          <p:nvSpPr>
            <p:cNvPr id="5" name="Rectángulo 4">
              <a:extLst>
                <a:ext uri="{FF2B5EF4-FFF2-40B4-BE49-F238E27FC236}">
                  <a16:creationId xmlns:a16="http://schemas.microsoft.com/office/drawing/2014/main" id="{522691AF-28F3-9D12-2B20-31B51660BB61}"/>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6" name="Rectángulo 5">
              <a:extLst>
                <a:ext uri="{FF2B5EF4-FFF2-40B4-BE49-F238E27FC236}">
                  <a16:creationId xmlns:a16="http://schemas.microsoft.com/office/drawing/2014/main" id="{0D01A684-AF57-08A7-C438-378F2D55DF78}"/>
                </a:ext>
              </a:extLst>
            </p:cNvPr>
            <p:cNvSpPr/>
            <p:nvPr/>
          </p:nvSpPr>
          <p:spPr>
            <a:xfrm>
              <a:off x="4518404" y="1832799"/>
              <a:ext cx="1624401"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9" name="Grupo 8">
            <a:extLst>
              <a:ext uri="{FF2B5EF4-FFF2-40B4-BE49-F238E27FC236}">
                <a16:creationId xmlns:a16="http://schemas.microsoft.com/office/drawing/2014/main" id="{8A70C406-3F92-B1FD-1011-F7496B9BDEC2}"/>
              </a:ext>
            </a:extLst>
          </p:cNvPr>
          <p:cNvGrpSpPr/>
          <p:nvPr/>
        </p:nvGrpSpPr>
        <p:grpSpPr>
          <a:xfrm>
            <a:off x="5962473" y="3008106"/>
            <a:ext cx="6077196" cy="598343"/>
            <a:chOff x="3609474" y="1832799"/>
            <a:chExt cx="2533330" cy="598343"/>
          </a:xfrm>
        </p:grpSpPr>
        <p:sp>
          <p:nvSpPr>
            <p:cNvPr id="10" name="Rectángulo 9">
              <a:extLst>
                <a:ext uri="{FF2B5EF4-FFF2-40B4-BE49-F238E27FC236}">
                  <a16:creationId xmlns:a16="http://schemas.microsoft.com/office/drawing/2014/main" id="{078D10E2-CDB2-0834-E617-5A2BA7BF85C1}"/>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1" name="Rectángulo 10">
              <a:extLst>
                <a:ext uri="{FF2B5EF4-FFF2-40B4-BE49-F238E27FC236}">
                  <a16:creationId xmlns:a16="http://schemas.microsoft.com/office/drawing/2014/main" id="{B4BF97DB-1BCA-64F1-8629-51EE99E4AA88}"/>
                </a:ext>
              </a:extLst>
            </p:cNvPr>
            <p:cNvSpPr/>
            <p:nvPr/>
          </p:nvSpPr>
          <p:spPr>
            <a:xfrm>
              <a:off x="4523574" y="1832799"/>
              <a:ext cx="1619230"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14" name="Grupo 13">
            <a:extLst>
              <a:ext uri="{FF2B5EF4-FFF2-40B4-BE49-F238E27FC236}">
                <a16:creationId xmlns:a16="http://schemas.microsoft.com/office/drawing/2014/main" id="{F1963DB5-F5B4-4A0E-A98D-E70777F4E78C}"/>
              </a:ext>
            </a:extLst>
          </p:cNvPr>
          <p:cNvGrpSpPr/>
          <p:nvPr/>
        </p:nvGrpSpPr>
        <p:grpSpPr>
          <a:xfrm>
            <a:off x="5962473" y="3769861"/>
            <a:ext cx="6077196" cy="598343"/>
            <a:chOff x="3609474" y="1832799"/>
            <a:chExt cx="2533330" cy="598343"/>
          </a:xfrm>
          <a:solidFill>
            <a:schemeClr val="accent4">
              <a:lumMod val="40000"/>
              <a:lumOff val="60000"/>
            </a:schemeClr>
          </a:solidFill>
        </p:grpSpPr>
        <p:sp>
          <p:nvSpPr>
            <p:cNvPr id="15" name="Rectángulo 14">
              <a:extLst>
                <a:ext uri="{FF2B5EF4-FFF2-40B4-BE49-F238E27FC236}">
                  <a16:creationId xmlns:a16="http://schemas.microsoft.com/office/drawing/2014/main" id="{9C9AB8FC-EB73-2A68-4378-D3816E409FCA}"/>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6" name="Rectángulo 15">
              <a:extLst>
                <a:ext uri="{FF2B5EF4-FFF2-40B4-BE49-F238E27FC236}">
                  <a16:creationId xmlns:a16="http://schemas.microsoft.com/office/drawing/2014/main" id="{2E4E95B7-AE5F-6F8F-7EA8-3374D2995385}"/>
                </a:ext>
              </a:extLst>
            </p:cNvPr>
            <p:cNvSpPr/>
            <p:nvPr/>
          </p:nvSpPr>
          <p:spPr>
            <a:xfrm>
              <a:off x="4515138" y="1832799"/>
              <a:ext cx="162766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19" name="Grupo 18">
            <a:extLst>
              <a:ext uri="{FF2B5EF4-FFF2-40B4-BE49-F238E27FC236}">
                <a16:creationId xmlns:a16="http://schemas.microsoft.com/office/drawing/2014/main" id="{56507DAA-BF42-05E0-01D6-386929A977FE}"/>
              </a:ext>
            </a:extLst>
          </p:cNvPr>
          <p:cNvGrpSpPr/>
          <p:nvPr/>
        </p:nvGrpSpPr>
        <p:grpSpPr>
          <a:xfrm>
            <a:off x="5933981" y="4515323"/>
            <a:ext cx="6106528" cy="598343"/>
            <a:chOff x="3609474" y="1832799"/>
            <a:chExt cx="3544144" cy="598343"/>
          </a:xfrm>
        </p:grpSpPr>
        <p:sp>
          <p:nvSpPr>
            <p:cNvPr id="20" name="Rectángulo 19">
              <a:extLst>
                <a:ext uri="{FF2B5EF4-FFF2-40B4-BE49-F238E27FC236}">
                  <a16:creationId xmlns:a16="http://schemas.microsoft.com/office/drawing/2014/main" id="{4383565E-7BD1-0753-8C45-6C0547CAB671}"/>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21" name="Rectángulo 20">
              <a:extLst>
                <a:ext uri="{FF2B5EF4-FFF2-40B4-BE49-F238E27FC236}">
                  <a16:creationId xmlns:a16="http://schemas.microsoft.com/office/drawing/2014/main" id="{C79B2C57-6864-C350-8E11-9AEE8018450B}"/>
                </a:ext>
              </a:extLst>
            </p:cNvPr>
            <p:cNvSpPr/>
            <p:nvPr/>
          </p:nvSpPr>
          <p:spPr>
            <a:xfrm>
              <a:off x="4875478" y="1832799"/>
              <a:ext cx="2278140"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24" name="Grupo 23">
            <a:extLst>
              <a:ext uri="{FF2B5EF4-FFF2-40B4-BE49-F238E27FC236}">
                <a16:creationId xmlns:a16="http://schemas.microsoft.com/office/drawing/2014/main" id="{EC0137AE-E646-5071-86A9-022D40F18D6A}"/>
              </a:ext>
            </a:extLst>
          </p:cNvPr>
          <p:cNvGrpSpPr/>
          <p:nvPr/>
        </p:nvGrpSpPr>
        <p:grpSpPr>
          <a:xfrm>
            <a:off x="5955314" y="5282752"/>
            <a:ext cx="6146287" cy="1157138"/>
            <a:chOff x="3609474" y="1832799"/>
            <a:chExt cx="2533330" cy="598343"/>
          </a:xfrm>
          <a:solidFill>
            <a:schemeClr val="accent4">
              <a:lumMod val="40000"/>
              <a:lumOff val="60000"/>
            </a:schemeClr>
          </a:solidFill>
        </p:grpSpPr>
        <p:sp>
          <p:nvSpPr>
            <p:cNvPr id="25" name="Rectángulo 24">
              <a:extLst>
                <a:ext uri="{FF2B5EF4-FFF2-40B4-BE49-F238E27FC236}">
                  <a16:creationId xmlns:a16="http://schemas.microsoft.com/office/drawing/2014/main" id="{200ACF64-9E9A-0746-8B42-906FA5553880}"/>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26" name="Rectángulo 25">
              <a:extLst>
                <a:ext uri="{FF2B5EF4-FFF2-40B4-BE49-F238E27FC236}">
                  <a16:creationId xmlns:a16="http://schemas.microsoft.com/office/drawing/2014/main" id="{6D0D8498-17EB-ECE2-D6A6-9C8708205D4E}"/>
                </a:ext>
              </a:extLst>
            </p:cNvPr>
            <p:cNvSpPr/>
            <p:nvPr/>
          </p:nvSpPr>
          <p:spPr>
            <a:xfrm>
              <a:off x="4506546" y="1832799"/>
              <a:ext cx="1636258"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34" name="Grupo 33">
            <a:extLst>
              <a:ext uri="{FF2B5EF4-FFF2-40B4-BE49-F238E27FC236}">
                <a16:creationId xmlns:a16="http://schemas.microsoft.com/office/drawing/2014/main" id="{10F41790-FEAA-1E87-9CD5-CEE9EE22C4E2}"/>
              </a:ext>
            </a:extLst>
          </p:cNvPr>
          <p:cNvGrpSpPr/>
          <p:nvPr/>
        </p:nvGrpSpPr>
        <p:grpSpPr>
          <a:xfrm>
            <a:off x="5277171" y="3169978"/>
            <a:ext cx="678143" cy="678143"/>
            <a:chOff x="3129305" y="1768771"/>
            <a:chExt cx="678143" cy="678143"/>
          </a:xfrm>
          <a:solidFill>
            <a:schemeClr val="accent4"/>
          </a:solidFill>
        </p:grpSpPr>
        <p:sp>
          <p:nvSpPr>
            <p:cNvPr id="35" name="Elipse 34">
              <a:extLst>
                <a:ext uri="{FF2B5EF4-FFF2-40B4-BE49-F238E27FC236}">
                  <a16:creationId xmlns:a16="http://schemas.microsoft.com/office/drawing/2014/main" id="{D7F2CEF5-425D-5689-3114-D6F4BAF06E23}"/>
                </a:ext>
              </a:extLst>
            </p:cNvPr>
            <p:cNvSpPr/>
            <p:nvPr/>
          </p:nvSpPr>
          <p:spPr>
            <a:xfrm>
              <a:off x="3129305" y="1768771"/>
              <a:ext cx="678143" cy="678143"/>
            </a:xfrm>
            <a:prstGeom prst="ellipse">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6" name="Google Shape;476;p17">
              <a:extLst>
                <a:ext uri="{FF2B5EF4-FFF2-40B4-BE49-F238E27FC236}">
                  <a16:creationId xmlns:a16="http://schemas.microsoft.com/office/drawing/2014/main" id="{A5A5AAA9-8B23-64A5-6AEB-294A46702640}"/>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2</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grpSp>
        <p:nvGrpSpPr>
          <p:cNvPr id="37" name="Grupo 36">
            <a:extLst>
              <a:ext uri="{FF2B5EF4-FFF2-40B4-BE49-F238E27FC236}">
                <a16:creationId xmlns:a16="http://schemas.microsoft.com/office/drawing/2014/main" id="{38DFE599-1593-0D19-9DA0-577B4479C157}"/>
              </a:ext>
            </a:extLst>
          </p:cNvPr>
          <p:cNvGrpSpPr/>
          <p:nvPr/>
        </p:nvGrpSpPr>
        <p:grpSpPr>
          <a:xfrm>
            <a:off x="5305196" y="3914449"/>
            <a:ext cx="678143" cy="678143"/>
            <a:chOff x="3129305" y="1768771"/>
            <a:chExt cx="678143" cy="678143"/>
          </a:xfrm>
          <a:solidFill>
            <a:schemeClr val="accent2">
              <a:lumMod val="20000"/>
              <a:lumOff val="80000"/>
            </a:schemeClr>
          </a:solidFill>
        </p:grpSpPr>
        <p:sp>
          <p:nvSpPr>
            <p:cNvPr id="38" name="Elipse 37">
              <a:extLst>
                <a:ext uri="{FF2B5EF4-FFF2-40B4-BE49-F238E27FC236}">
                  <a16:creationId xmlns:a16="http://schemas.microsoft.com/office/drawing/2014/main" id="{DBBEF09D-F114-8929-E232-868325B67CFB}"/>
                </a:ext>
              </a:extLst>
            </p:cNvPr>
            <p:cNvSpPr/>
            <p:nvPr/>
          </p:nvSpPr>
          <p:spPr>
            <a:xfrm>
              <a:off x="3129305" y="1768771"/>
              <a:ext cx="678143" cy="678143"/>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9" name="Google Shape;476;p17">
              <a:extLst>
                <a:ext uri="{FF2B5EF4-FFF2-40B4-BE49-F238E27FC236}">
                  <a16:creationId xmlns:a16="http://schemas.microsoft.com/office/drawing/2014/main" id="{107873C1-4148-7DD1-6330-4226FE7F91D7}"/>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3</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grpSp>
        <p:nvGrpSpPr>
          <p:cNvPr id="40" name="Grupo 39">
            <a:extLst>
              <a:ext uri="{FF2B5EF4-FFF2-40B4-BE49-F238E27FC236}">
                <a16:creationId xmlns:a16="http://schemas.microsoft.com/office/drawing/2014/main" id="{6AF23E21-B4ED-DAA0-0F66-50B7ED059D5F}"/>
              </a:ext>
            </a:extLst>
          </p:cNvPr>
          <p:cNvGrpSpPr/>
          <p:nvPr/>
        </p:nvGrpSpPr>
        <p:grpSpPr>
          <a:xfrm>
            <a:off x="5277171" y="4659741"/>
            <a:ext cx="678143" cy="678143"/>
            <a:chOff x="3129305" y="1768771"/>
            <a:chExt cx="678143" cy="678143"/>
          </a:xfrm>
          <a:solidFill>
            <a:srgbClr val="C49E41"/>
          </a:solidFill>
        </p:grpSpPr>
        <p:sp>
          <p:nvSpPr>
            <p:cNvPr id="41" name="Elipse 40">
              <a:extLst>
                <a:ext uri="{FF2B5EF4-FFF2-40B4-BE49-F238E27FC236}">
                  <a16:creationId xmlns:a16="http://schemas.microsoft.com/office/drawing/2014/main" id="{F0AE8B8A-7452-A306-90BC-2CFB9831F624}"/>
                </a:ext>
              </a:extLst>
            </p:cNvPr>
            <p:cNvSpPr/>
            <p:nvPr/>
          </p:nvSpPr>
          <p:spPr>
            <a:xfrm>
              <a:off x="3129305" y="1768771"/>
              <a:ext cx="678143" cy="678143"/>
            </a:xfrm>
            <a:prstGeom prst="ellipse">
              <a:avLst/>
            </a:prstGeom>
            <a:grp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42" name="Google Shape;476;p17">
              <a:extLst>
                <a:ext uri="{FF2B5EF4-FFF2-40B4-BE49-F238E27FC236}">
                  <a16:creationId xmlns:a16="http://schemas.microsoft.com/office/drawing/2014/main" id="{B10B22F4-A609-C3EF-2D39-6E5675D9EEA6}"/>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4</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grpSp>
        <p:nvGrpSpPr>
          <p:cNvPr id="43" name="Grupo 42">
            <a:extLst>
              <a:ext uri="{FF2B5EF4-FFF2-40B4-BE49-F238E27FC236}">
                <a16:creationId xmlns:a16="http://schemas.microsoft.com/office/drawing/2014/main" id="{CCB325E8-457C-D1CB-1231-94386A01F8C2}"/>
              </a:ext>
            </a:extLst>
          </p:cNvPr>
          <p:cNvGrpSpPr/>
          <p:nvPr/>
        </p:nvGrpSpPr>
        <p:grpSpPr>
          <a:xfrm>
            <a:off x="5305196" y="5436136"/>
            <a:ext cx="678143" cy="678143"/>
            <a:chOff x="3129305" y="1768771"/>
            <a:chExt cx="678143" cy="678143"/>
          </a:xfrm>
          <a:solidFill>
            <a:schemeClr val="accent4"/>
          </a:solidFill>
        </p:grpSpPr>
        <p:sp>
          <p:nvSpPr>
            <p:cNvPr id="44" name="Elipse 43">
              <a:extLst>
                <a:ext uri="{FF2B5EF4-FFF2-40B4-BE49-F238E27FC236}">
                  <a16:creationId xmlns:a16="http://schemas.microsoft.com/office/drawing/2014/main" id="{6323F3F2-9857-E17E-F838-55032AEEBB5D}"/>
                </a:ext>
              </a:extLst>
            </p:cNvPr>
            <p:cNvSpPr/>
            <p:nvPr/>
          </p:nvSpPr>
          <p:spPr>
            <a:xfrm>
              <a:off x="3129305" y="1768771"/>
              <a:ext cx="678143" cy="678143"/>
            </a:xfrm>
            <a:prstGeom prst="ellipse">
              <a:avLst/>
            </a:prstGeom>
            <a:grp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45" name="Google Shape;476;p17">
              <a:extLst>
                <a:ext uri="{FF2B5EF4-FFF2-40B4-BE49-F238E27FC236}">
                  <a16:creationId xmlns:a16="http://schemas.microsoft.com/office/drawing/2014/main" id="{AB9A17BC-5C34-EF4F-E03C-9850E17987D2}"/>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5</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sp>
        <p:nvSpPr>
          <p:cNvPr id="49" name="Rectángulo 48">
            <a:extLst>
              <a:ext uri="{FF2B5EF4-FFF2-40B4-BE49-F238E27FC236}">
                <a16:creationId xmlns:a16="http://schemas.microsoft.com/office/drawing/2014/main" id="{EBF6CA87-37D5-46A4-03D1-530E6E7F53B0}"/>
              </a:ext>
            </a:extLst>
          </p:cNvPr>
          <p:cNvSpPr/>
          <p:nvPr/>
        </p:nvSpPr>
        <p:spPr>
          <a:xfrm>
            <a:off x="8155303" y="1679345"/>
            <a:ext cx="3884365"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Helvetica"/>
              <a:ea typeface="+mn-ea"/>
              <a:cs typeface="+mn-cs"/>
            </a:endParaRPr>
          </a:p>
        </p:txBody>
      </p:sp>
      <p:grpSp>
        <p:nvGrpSpPr>
          <p:cNvPr id="52" name="Grupo 51">
            <a:extLst>
              <a:ext uri="{FF2B5EF4-FFF2-40B4-BE49-F238E27FC236}">
                <a16:creationId xmlns:a16="http://schemas.microsoft.com/office/drawing/2014/main" id="{F5772C18-2042-8F2B-540E-512E4A226EF2}"/>
              </a:ext>
            </a:extLst>
          </p:cNvPr>
          <p:cNvGrpSpPr/>
          <p:nvPr/>
        </p:nvGrpSpPr>
        <p:grpSpPr>
          <a:xfrm>
            <a:off x="5282173" y="2370906"/>
            <a:ext cx="678143" cy="678143"/>
            <a:chOff x="3129305" y="1768771"/>
            <a:chExt cx="678143" cy="678143"/>
          </a:xfrm>
          <a:solidFill>
            <a:srgbClr val="C49E41"/>
          </a:solidFill>
        </p:grpSpPr>
        <p:sp>
          <p:nvSpPr>
            <p:cNvPr id="53" name="Elipse 52">
              <a:extLst>
                <a:ext uri="{FF2B5EF4-FFF2-40B4-BE49-F238E27FC236}">
                  <a16:creationId xmlns:a16="http://schemas.microsoft.com/office/drawing/2014/main" id="{84377982-F618-C7C7-CAE1-6C6C5EE9205F}"/>
                </a:ext>
              </a:extLst>
            </p:cNvPr>
            <p:cNvSpPr/>
            <p:nvPr/>
          </p:nvSpPr>
          <p:spPr>
            <a:xfrm>
              <a:off x="3129305" y="1768771"/>
              <a:ext cx="678143" cy="678143"/>
            </a:xfrm>
            <a:prstGeom prst="ellipse">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54" name="Google Shape;476;p17">
              <a:extLst>
                <a:ext uri="{FF2B5EF4-FFF2-40B4-BE49-F238E27FC236}">
                  <a16:creationId xmlns:a16="http://schemas.microsoft.com/office/drawing/2014/main" id="{38A55750-BA63-02BF-51F6-D533932678C2}"/>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1</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sp>
        <p:nvSpPr>
          <p:cNvPr id="55" name="TextBox 2">
            <a:extLst>
              <a:ext uri="{FF2B5EF4-FFF2-40B4-BE49-F238E27FC236}">
                <a16:creationId xmlns:a16="http://schemas.microsoft.com/office/drawing/2014/main" id="{9D5720E8-8E64-2099-7235-6B2E72118185}"/>
              </a:ext>
            </a:extLst>
          </p:cNvPr>
          <p:cNvSpPr txBox="1"/>
          <p:nvPr/>
        </p:nvSpPr>
        <p:spPr>
          <a:xfrm>
            <a:off x="8203705" y="1793843"/>
            <a:ext cx="3545111" cy="261610"/>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10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ASPECTO CRITICO/ RIESGO ASOCIADO</a:t>
            </a:r>
          </a:p>
        </p:txBody>
      </p:sp>
      <p:sp>
        <p:nvSpPr>
          <p:cNvPr id="59" name="Subtitle 2">
            <a:extLst>
              <a:ext uri="{FF2B5EF4-FFF2-40B4-BE49-F238E27FC236}">
                <a16:creationId xmlns:a16="http://schemas.microsoft.com/office/drawing/2014/main" id="{0CF99600-12F5-C4D6-7BC5-9E39F3267B53}"/>
              </a:ext>
            </a:extLst>
          </p:cNvPr>
          <p:cNvSpPr txBox="1">
            <a:spLocks/>
          </p:cNvSpPr>
          <p:nvPr/>
        </p:nvSpPr>
        <p:spPr>
          <a:xfrm>
            <a:off x="8263193" y="2325417"/>
            <a:ext cx="3358032"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10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Desactualización y Falta de Instrumentos</a:t>
            </a:r>
            <a:r>
              <a:rPr kumimoji="0" lang="es-ES" sz="1100" i="0" u="none" strike="noStrike" kern="1200" cap="none" spc="0" normalizeH="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Archivísticos (TRD)</a:t>
            </a:r>
            <a:endParaRPr kumimoji="0" lang="es-ES" sz="110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2" name="Subtitle 2">
            <a:extLst>
              <a:ext uri="{FF2B5EF4-FFF2-40B4-BE49-F238E27FC236}">
                <a16:creationId xmlns:a16="http://schemas.microsoft.com/office/drawing/2014/main" id="{5A5F0F93-16E9-F514-C61A-6171DD01B085}"/>
              </a:ext>
            </a:extLst>
          </p:cNvPr>
          <p:cNvSpPr txBox="1">
            <a:spLocks/>
          </p:cNvSpPr>
          <p:nvPr/>
        </p:nvSpPr>
        <p:spPr>
          <a:xfrm>
            <a:off x="6108714" y="2360533"/>
            <a:ext cx="1839583"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defTabSz="1087636" rtl="0" eaLnBrk="1" fontAlgn="auto" latinLnBrk="0" hangingPunct="1">
              <a:lnSpc>
                <a:spcPct val="100000"/>
              </a:lnSpc>
              <a:spcBef>
                <a:spcPct val="20000"/>
              </a:spcBef>
              <a:spcAft>
                <a:spcPts val="0"/>
              </a:spcAft>
              <a:buClrTx/>
              <a:buSzTx/>
              <a:buFont typeface="Arial"/>
              <a:buNone/>
              <a:tabLst/>
              <a:defRPr/>
            </a:pPr>
            <a:r>
              <a:rPr kumimoji="0" lang="es-ES" sz="11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Eje: Administración de archivos</a:t>
            </a:r>
          </a:p>
        </p:txBody>
      </p:sp>
      <p:sp>
        <p:nvSpPr>
          <p:cNvPr id="63" name="Subtitle 2">
            <a:extLst>
              <a:ext uri="{FF2B5EF4-FFF2-40B4-BE49-F238E27FC236}">
                <a16:creationId xmlns:a16="http://schemas.microsoft.com/office/drawing/2014/main" id="{FFDA128D-447A-62C2-C38A-FC3FD0DDE026}"/>
              </a:ext>
            </a:extLst>
          </p:cNvPr>
          <p:cNvSpPr txBox="1">
            <a:spLocks/>
          </p:cNvSpPr>
          <p:nvPr/>
        </p:nvSpPr>
        <p:spPr>
          <a:xfrm>
            <a:off x="6234516" y="3088868"/>
            <a:ext cx="1798872"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defTabSz="1087636" rtl="0" eaLnBrk="1" fontAlgn="auto" latinLnBrk="0" hangingPunct="1">
              <a:lnSpc>
                <a:spcPct val="100000"/>
              </a:lnSpc>
              <a:spcBef>
                <a:spcPct val="20000"/>
              </a:spcBef>
              <a:spcAft>
                <a:spcPts val="0"/>
              </a:spcAft>
              <a:buClrTx/>
              <a:buSzTx/>
              <a:buFont typeface="Arial"/>
              <a:buNone/>
              <a:tabLst/>
              <a:defRPr/>
            </a:pPr>
            <a:r>
              <a:rPr kumimoji="0" lang="es-ES" sz="11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Eje: Acceso a la información.</a:t>
            </a:r>
          </a:p>
        </p:txBody>
      </p:sp>
      <p:sp>
        <p:nvSpPr>
          <p:cNvPr id="66" name="Subtitle 2">
            <a:extLst>
              <a:ext uri="{FF2B5EF4-FFF2-40B4-BE49-F238E27FC236}">
                <a16:creationId xmlns:a16="http://schemas.microsoft.com/office/drawing/2014/main" id="{9F778C02-6A63-CAB1-68F7-933C14F11DE2}"/>
              </a:ext>
            </a:extLst>
          </p:cNvPr>
          <p:cNvSpPr txBox="1">
            <a:spLocks/>
          </p:cNvSpPr>
          <p:nvPr/>
        </p:nvSpPr>
        <p:spPr>
          <a:xfrm>
            <a:off x="6238257" y="3822633"/>
            <a:ext cx="1682504"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1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Eje: Preservación de la información.</a:t>
            </a:r>
          </a:p>
        </p:txBody>
      </p:sp>
      <p:sp>
        <p:nvSpPr>
          <p:cNvPr id="67" name="Subtitle 2">
            <a:extLst>
              <a:ext uri="{FF2B5EF4-FFF2-40B4-BE49-F238E27FC236}">
                <a16:creationId xmlns:a16="http://schemas.microsoft.com/office/drawing/2014/main" id="{A1033B6E-CD3F-B6A6-EDCE-EED7385BF266}"/>
              </a:ext>
            </a:extLst>
          </p:cNvPr>
          <p:cNvSpPr txBox="1">
            <a:spLocks/>
          </p:cNvSpPr>
          <p:nvPr/>
        </p:nvSpPr>
        <p:spPr>
          <a:xfrm>
            <a:off x="8324155" y="3848121"/>
            <a:ext cx="3297069"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defRPr/>
            </a:pPr>
            <a:r>
              <a:rPr lang="es-E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Desactualización y Falta de Instrumentos Archivísticos (TRD)</a:t>
            </a:r>
          </a:p>
        </p:txBody>
      </p:sp>
      <p:sp>
        <p:nvSpPr>
          <p:cNvPr id="70" name="Subtitle 2">
            <a:extLst>
              <a:ext uri="{FF2B5EF4-FFF2-40B4-BE49-F238E27FC236}">
                <a16:creationId xmlns:a16="http://schemas.microsoft.com/office/drawing/2014/main" id="{B1FACDE6-9381-77B3-D8ED-F03D6F3A052C}"/>
              </a:ext>
            </a:extLst>
          </p:cNvPr>
          <p:cNvSpPr txBox="1">
            <a:spLocks/>
          </p:cNvSpPr>
          <p:nvPr/>
        </p:nvSpPr>
        <p:spPr>
          <a:xfrm>
            <a:off x="6219678" y="4557113"/>
            <a:ext cx="1859926" cy="43088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1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Eje: Aspectos tecnológicos y de seguridad</a:t>
            </a:r>
          </a:p>
        </p:txBody>
      </p:sp>
      <p:sp>
        <p:nvSpPr>
          <p:cNvPr id="71" name="Subtitle 2">
            <a:extLst>
              <a:ext uri="{FF2B5EF4-FFF2-40B4-BE49-F238E27FC236}">
                <a16:creationId xmlns:a16="http://schemas.microsoft.com/office/drawing/2014/main" id="{B88C92A9-57B3-0C9E-A54A-E478D9D1F9F2}"/>
              </a:ext>
            </a:extLst>
          </p:cNvPr>
          <p:cNvSpPr txBox="1">
            <a:spLocks/>
          </p:cNvSpPr>
          <p:nvPr/>
        </p:nvSpPr>
        <p:spPr>
          <a:xfrm>
            <a:off x="8324156" y="4529732"/>
            <a:ext cx="3297068" cy="60016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defRPr/>
            </a:pPr>
            <a:r>
              <a:rPr lang="es-E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Debilidades en la operatividad del Sistema de Gestión  de Documento Electrónico de Archivos – SGDEA.</a:t>
            </a:r>
          </a:p>
        </p:txBody>
      </p:sp>
      <p:sp>
        <p:nvSpPr>
          <p:cNvPr id="74" name="Subtitle 2">
            <a:extLst>
              <a:ext uri="{FF2B5EF4-FFF2-40B4-BE49-F238E27FC236}">
                <a16:creationId xmlns:a16="http://schemas.microsoft.com/office/drawing/2014/main" id="{420E52A3-F115-65CD-401B-D328322A0A54}"/>
              </a:ext>
            </a:extLst>
          </p:cNvPr>
          <p:cNvSpPr txBox="1">
            <a:spLocks/>
          </p:cNvSpPr>
          <p:nvPr/>
        </p:nvSpPr>
        <p:spPr>
          <a:xfrm>
            <a:off x="6164390" y="5599985"/>
            <a:ext cx="1650570" cy="430887"/>
          </a:xfrm>
          <a:prstGeom prst="rect">
            <a:avLst/>
          </a:prstGeom>
        </p:spPr>
        <p:txBody>
          <a:bodyPr vert="horz" wrap="square" lIns="91440" tIns="45720" rIns="91440" bIns="45720" rtlCol="0" anchor="ctr">
            <a:spAutoFit/>
          </a:bodyPr>
          <a:lstStyle>
            <a:defPPr>
              <a:defRPr lang="es-CO"/>
            </a:defPPr>
            <a:lvl1pPr indent="0" defTabSz="1087636">
              <a:lnSpc>
                <a:spcPct val="100000"/>
              </a:lnSpc>
              <a:spcBef>
                <a:spcPct val="20000"/>
              </a:spcBef>
              <a:buFont typeface="Arial"/>
              <a:buNone/>
              <a:defRPr sz="1200" b="1">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10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Eje: Fortalecimiento y articulación </a:t>
            </a:r>
          </a:p>
        </p:txBody>
      </p:sp>
      <p:sp>
        <p:nvSpPr>
          <p:cNvPr id="75" name="Subtitle 2">
            <a:extLst>
              <a:ext uri="{FF2B5EF4-FFF2-40B4-BE49-F238E27FC236}">
                <a16:creationId xmlns:a16="http://schemas.microsoft.com/office/drawing/2014/main" id="{92181BD2-B4BD-BB13-9E94-5A2BD30C1590}"/>
              </a:ext>
            </a:extLst>
          </p:cNvPr>
          <p:cNvSpPr txBox="1">
            <a:spLocks/>
          </p:cNvSpPr>
          <p:nvPr/>
        </p:nvSpPr>
        <p:spPr>
          <a:xfrm>
            <a:off x="8203704" y="5391657"/>
            <a:ext cx="3988295" cy="100642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defRPr/>
            </a:pPr>
            <a:r>
              <a:rPr lang="es-E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Desactualización y Falta de Instrumentos Archivísticos (TRD).</a:t>
            </a:r>
          </a:p>
          <a:p>
            <a:pPr algn="l">
              <a:lnSpc>
                <a:spcPct val="100000"/>
              </a:lnSpc>
              <a:defRPr/>
            </a:pPr>
            <a:r>
              <a:rPr lang="es-E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Debilidades en la operatividad del Sistema de Gestión  de Documento Electrónico de Archivos – SGDEA.</a:t>
            </a:r>
          </a:p>
          <a:p>
            <a:pPr algn="l">
              <a:lnSpc>
                <a:spcPct val="100000"/>
              </a:lnSpc>
              <a:defRPr/>
            </a:pPr>
            <a:r>
              <a:rPr lang="es-E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*Debilidad en la conformación de los archivos de gestión.</a:t>
            </a:r>
          </a:p>
        </p:txBody>
      </p:sp>
      <p:sp>
        <p:nvSpPr>
          <p:cNvPr id="82" name="Subtitle 2">
            <a:extLst>
              <a:ext uri="{FF2B5EF4-FFF2-40B4-BE49-F238E27FC236}">
                <a16:creationId xmlns:a16="http://schemas.microsoft.com/office/drawing/2014/main" id="{2AF20C76-1177-6EFA-87BF-74822ABA2CF6}"/>
              </a:ext>
            </a:extLst>
          </p:cNvPr>
          <p:cNvSpPr txBox="1">
            <a:spLocks/>
          </p:cNvSpPr>
          <p:nvPr/>
        </p:nvSpPr>
        <p:spPr>
          <a:xfrm>
            <a:off x="8263193" y="3008595"/>
            <a:ext cx="3358032" cy="60016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10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Debilidades en la operatividad del Sistema de Gestión  de Documento Electrónico de Archivos – SGDEA.</a:t>
            </a:r>
          </a:p>
        </p:txBody>
      </p:sp>
      <p:sp>
        <p:nvSpPr>
          <p:cNvPr id="2" name="5 Rectángulo">
            <a:extLst>
              <a:ext uri="{FF2B5EF4-FFF2-40B4-BE49-F238E27FC236}">
                <a16:creationId xmlns:a16="http://schemas.microsoft.com/office/drawing/2014/main" id="{F3BFAFDC-04EC-C1D7-24F0-FCF40CA05D4D}"/>
              </a:ext>
            </a:extLst>
          </p:cNvPr>
          <p:cNvSpPr/>
          <p:nvPr/>
        </p:nvSpPr>
        <p:spPr>
          <a:xfrm>
            <a:off x="2382775" y="1982242"/>
            <a:ext cx="2865547" cy="1096404"/>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OBJETIVO</a:t>
            </a:r>
          </a:p>
          <a:p>
            <a:pPr lvl="0" algn="just">
              <a:buClr>
                <a:srgbClr val="A5A5A5">
                  <a:lumMod val="75000"/>
                </a:srgbClr>
              </a:buClr>
              <a:defRPr/>
            </a:pPr>
            <a:r>
              <a:rPr lang="es-CO" sz="1200" dirty="0">
                <a:solidFill>
                  <a:prstClr val="black"/>
                </a:solidFill>
                <a:latin typeface="Calibri (Cuerpo)"/>
              </a:rPr>
              <a:t>Encaminar soluciones frente a las problemáticas de la función archivística a implementar en el Ministerio</a:t>
            </a:r>
            <a:endParaRPr kumimoji="0" lang="es-ES" sz="1200" b="0"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3" name="18 Rectángulo">
            <a:extLst>
              <a:ext uri="{FF2B5EF4-FFF2-40B4-BE49-F238E27FC236}">
                <a16:creationId xmlns:a16="http://schemas.microsoft.com/office/drawing/2014/main" id="{E1B54E9A-A2C7-7E36-502B-8F068DA12FAD}"/>
              </a:ext>
            </a:extLst>
          </p:cNvPr>
          <p:cNvSpPr/>
          <p:nvPr/>
        </p:nvSpPr>
        <p:spPr>
          <a:xfrm>
            <a:off x="2300154" y="4965430"/>
            <a:ext cx="2879120" cy="532739"/>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HORIZONTE DE IMPLEMENTACIÓN: </a:t>
            </a:r>
            <a:r>
              <a:rPr kumimoji="0" lang="es-CO" sz="1400" b="0" i="0" u="none" strike="noStrike" kern="1200" cap="none" spc="0" normalizeH="0" baseline="0" noProof="0" dirty="0">
                <a:ln>
                  <a:noFill/>
                </a:ln>
                <a:solidFill>
                  <a:prstClr val="black"/>
                </a:solidFill>
                <a:effectLst/>
                <a:uLnTx/>
                <a:uFillTx/>
                <a:latin typeface="Calibri (Cuerpo)"/>
                <a:ea typeface="+mn-ea"/>
                <a:cs typeface="+mn-cs"/>
              </a:rPr>
              <a:t>31-12-2024</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58" name="6 Rectángulo">
            <a:extLst>
              <a:ext uri="{FF2B5EF4-FFF2-40B4-BE49-F238E27FC236}">
                <a16:creationId xmlns:a16="http://schemas.microsoft.com/office/drawing/2014/main" id="{2B08526C-6557-1551-0D14-6E0C561ECC89}"/>
              </a:ext>
            </a:extLst>
          </p:cNvPr>
          <p:cNvSpPr/>
          <p:nvPr/>
        </p:nvSpPr>
        <p:spPr>
          <a:xfrm>
            <a:off x="2340024" y="3307277"/>
            <a:ext cx="2879120" cy="1369769"/>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1" i="0" u="none" strike="noStrike" kern="1200" cap="none" spc="0" normalizeH="0" baseline="0" noProof="0" dirty="0">
                <a:ln>
                  <a:noFill/>
                </a:ln>
                <a:solidFill>
                  <a:srgbClr val="C49E41"/>
                </a:solidFill>
                <a:effectLst/>
                <a:uLnTx/>
                <a:uFillTx/>
                <a:latin typeface="Calibri (Cuerpo)"/>
                <a:ea typeface="+mn-ea"/>
                <a:cs typeface="+mn-cs"/>
              </a:rPr>
              <a:t>MARCO NORMATIVO ( RESUMIDO)</a:t>
            </a:r>
            <a:endParaRPr lang="es-ES" sz="1400" b="1" dirty="0">
              <a:solidFill>
                <a:srgbClr val="C49E41"/>
              </a:solidFill>
              <a:latin typeface="Calibri (Cuerpo)"/>
            </a:endParaRP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lang="es-ES" sz="1000" dirty="0">
                <a:ln w="1905"/>
                <a:effectLst>
                  <a:innerShdw blurRad="69850" dist="43180" dir="5400000">
                    <a:srgbClr val="000000">
                      <a:alpha val="65000"/>
                    </a:srgbClr>
                  </a:innerShdw>
                </a:effectLst>
                <a:latin typeface="Arial Narrow" pitchFamily="34" charset="0"/>
                <a:cs typeface="Arial" pitchFamily="34" charset="0"/>
              </a:rPr>
              <a:t>Conforme la </a:t>
            </a:r>
            <a:r>
              <a:rPr lang="es-ES" sz="1000" dirty="0"/>
              <a:t>Ley 594 de 2000 – Ley General de Archivos, especialmente el Artículo 4 “Principios Generales”, y lo establecido en la Ley 1712 de 2014 – Ley de Transparencia  y del Derecho de Acceso a la Información Pública Nacional.</a:t>
            </a:r>
            <a:endParaRPr kumimoji="0" lang="es-CO" sz="10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83" name="3 CuadroTexto">
            <a:extLst>
              <a:ext uri="{FF2B5EF4-FFF2-40B4-BE49-F238E27FC236}">
                <a16:creationId xmlns:a16="http://schemas.microsoft.com/office/drawing/2014/main" id="{DA4E681C-35D4-4FA3-B6E0-50A8BC1FA269}"/>
              </a:ext>
            </a:extLst>
          </p:cNvPr>
          <p:cNvSpPr txBox="1"/>
          <p:nvPr/>
        </p:nvSpPr>
        <p:spPr>
          <a:xfrm>
            <a:off x="90399" y="3586243"/>
            <a:ext cx="214551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C49E41"/>
                </a:solidFill>
                <a:effectLst/>
                <a:uLnTx/>
                <a:uFillTx/>
                <a:latin typeface="Calibri (Cuerpo)"/>
                <a:ea typeface="+mn-ea"/>
                <a:cs typeface="+mn-cs"/>
              </a:rPr>
              <a:t>MARTHA LUCIA SANTANA CERDA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Cuerpo)"/>
                <a:ea typeface="+mn-ea"/>
                <a:cs typeface="+mn-cs"/>
              </a:rPr>
              <a:t>Subdirección Administrativa</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dirty="0">
                <a:solidFill>
                  <a:prstClr val="black"/>
                </a:solidFill>
                <a:latin typeface="Calibri (Cuerpo)"/>
              </a:rPr>
              <a:t>Grupo de Gestión Documental y Biblioteca</a:t>
            </a:r>
            <a:endParaRPr kumimoji="0" lang="es-CO" sz="1800" b="0"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85" name="18 Rectángulo">
            <a:extLst>
              <a:ext uri="{FF2B5EF4-FFF2-40B4-BE49-F238E27FC236}">
                <a16:creationId xmlns:a16="http://schemas.microsoft.com/office/drawing/2014/main" id="{6607AD31-B1DB-A565-FE4E-77BB156C2ABF}"/>
              </a:ext>
            </a:extLst>
          </p:cNvPr>
          <p:cNvSpPr/>
          <p:nvPr/>
        </p:nvSpPr>
        <p:spPr>
          <a:xfrm>
            <a:off x="2266358" y="5815429"/>
            <a:ext cx="2889727" cy="532739"/>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PRESUPUESTO: </a:t>
            </a:r>
            <a:r>
              <a:rPr kumimoji="0" lang="es-CO" sz="1400" b="0" i="0" u="none" strike="noStrike" kern="1200" cap="none" spc="0" normalizeH="0" baseline="0" noProof="0" dirty="0">
                <a:ln>
                  <a:noFill/>
                </a:ln>
                <a:solidFill>
                  <a:prstClr val="black"/>
                </a:solidFill>
                <a:effectLst/>
                <a:uLnTx/>
                <a:uFillTx/>
                <a:latin typeface="Calibri (Cuerpo)"/>
                <a:ea typeface="+mn-ea"/>
                <a:cs typeface="+mn-cs"/>
              </a:rPr>
              <a:t>31-12-2024</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8" name="4 CuadroTexto">
            <a:extLst>
              <a:ext uri="{FF2B5EF4-FFF2-40B4-BE49-F238E27FC236}">
                <a16:creationId xmlns:a16="http://schemas.microsoft.com/office/drawing/2014/main" id="{F80BF481-300E-B372-9083-448E4CB6A8D3}"/>
              </a:ext>
            </a:extLst>
          </p:cNvPr>
          <p:cNvSpPr txBox="1"/>
          <p:nvPr/>
        </p:nvSpPr>
        <p:spPr>
          <a:xfrm>
            <a:off x="2462180" y="605169"/>
            <a:ext cx="6364173" cy="369332"/>
          </a:xfrm>
          <a:prstGeom prst="rect">
            <a:avLst/>
          </a:prstGeom>
          <a:solidFill>
            <a:srgbClr val="C49E4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Helvetica"/>
                <a:ea typeface="+mn-ea"/>
                <a:cs typeface="+mn-cs"/>
              </a:rPr>
              <a:t>PLAN INSTITUCIONAL DE ARCHIVOS -PINAR </a:t>
            </a:r>
            <a:endParaRPr kumimoji="0" lang="es-CO" sz="1800" b="1" i="0" u="none" strike="noStrike" kern="1200" cap="none" spc="0" normalizeH="0" baseline="0" noProof="0" dirty="0">
              <a:ln>
                <a:noFill/>
              </a:ln>
              <a:solidFill>
                <a:prstClr val="white"/>
              </a:solidFill>
              <a:effectLst/>
              <a:uLnTx/>
              <a:uFillTx/>
              <a:latin typeface="Calibri (Cuerpo)"/>
              <a:ea typeface="+mn-ea"/>
              <a:cs typeface="+mn-cs"/>
            </a:endParaRPr>
          </a:p>
        </p:txBody>
      </p:sp>
      <p:pic>
        <p:nvPicPr>
          <p:cNvPr id="3074" name="Picture 2" descr="Carpeta con ilustración de vector de icono de línea de archivo digital  17315068 Vector en Vecteezy">
            <a:extLst>
              <a:ext uri="{FF2B5EF4-FFF2-40B4-BE49-F238E27FC236}">
                <a16:creationId xmlns:a16="http://schemas.microsoft.com/office/drawing/2014/main" id="{7EFB0F7F-309E-5038-01BE-778E42C2BE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79214" y="343118"/>
            <a:ext cx="1082165" cy="1082165"/>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12" name="Gráfico 11" descr="Colegiala con relleno sólido">
            <a:extLst>
              <a:ext uri="{FF2B5EF4-FFF2-40B4-BE49-F238E27FC236}">
                <a16:creationId xmlns:a16="http://schemas.microsoft.com/office/drawing/2014/main" id="{6175136E-86E8-C575-5EF6-542A25612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8674" y="1679346"/>
            <a:ext cx="1780498" cy="1780498"/>
          </a:xfrm>
          <a:prstGeom prst="rect">
            <a:avLst/>
          </a:prstGeom>
        </p:spPr>
      </p:pic>
    </p:spTree>
    <p:extLst>
      <p:ext uri="{BB962C8B-B14F-4D97-AF65-F5344CB8AC3E}">
        <p14:creationId xmlns:p14="http://schemas.microsoft.com/office/powerpoint/2010/main" val="4287138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CuadroTexto">
            <a:extLst>
              <a:ext uri="{FF2B5EF4-FFF2-40B4-BE49-F238E27FC236}">
                <a16:creationId xmlns:a16="http://schemas.microsoft.com/office/drawing/2014/main" id="{F80BF481-300E-B372-9083-448E4CB6A8D3}"/>
              </a:ext>
            </a:extLst>
          </p:cNvPr>
          <p:cNvSpPr txBox="1"/>
          <p:nvPr/>
        </p:nvSpPr>
        <p:spPr>
          <a:xfrm>
            <a:off x="2292774" y="781671"/>
            <a:ext cx="6364173" cy="369332"/>
          </a:xfrm>
          <a:prstGeom prst="rect">
            <a:avLst/>
          </a:prstGeom>
          <a:solidFill>
            <a:srgbClr val="C49E4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Helvetica"/>
                <a:ea typeface="+mn-ea"/>
                <a:cs typeface="+mn-cs"/>
              </a:rPr>
              <a:t>PLAN INSTITUCIONAL DE ARCHIVOS -PINAR </a:t>
            </a:r>
            <a:endParaRPr kumimoji="0" lang="es-CO" sz="1800" b="1" i="0" u="none" strike="noStrike" kern="1200" cap="none" spc="0" normalizeH="0" baseline="0" noProof="0" dirty="0">
              <a:ln>
                <a:noFill/>
              </a:ln>
              <a:solidFill>
                <a:prstClr val="white"/>
              </a:solidFill>
              <a:effectLst/>
              <a:uLnTx/>
              <a:uFillTx/>
              <a:latin typeface="Calibri (Cuerpo)"/>
              <a:ea typeface="+mn-ea"/>
              <a:cs typeface="+mn-cs"/>
            </a:endParaRPr>
          </a:p>
        </p:txBody>
      </p:sp>
      <p:pic>
        <p:nvPicPr>
          <p:cNvPr id="3074" name="Picture 2" descr="Carpeta con ilustración de vector de icono de línea de archivo digital  17315068 Vector en Vecteezy">
            <a:extLst>
              <a:ext uri="{FF2B5EF4-FFF2-40B4-BE49-F238E27FC236}">
                <a16:creationId xmlns:a16="http://schemas.microsoft.com/office/drawing/2014/main" id="{7EFB0F7F-309E-5038-01BE-778E42C2BE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19691" y="440053"/>
            <a:ext cx="869379" cy="86937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grpSp>
        <p:nvGrpSpPr>
          <p:cNvPr id="7" name="Grupo 6">
            <a:extLst>
              <a:ext uri="{FF2B5EF4-FFF2-40B4-BE49-F238E27FC236}">
                <a16:creationId xmlns:a16="http://schemas.microsoft.com/office/drawing/2014/main" id="{22971CE7-D7C1-108C-3E73-BA16EE5FAAB5}"/>
              </a:ext>
            </a:extLst>
          </p:cNvPr>
          <p:cNvGrpSpPr/>
          <p:nvPr/>
        </p:nvGrpSpPr>
        <p:grpSpPr>
          <a:xfrm>
            <a:off x="955367" y="2059159"/>
            <a:ext cx="10281265" cy="1031999"/>
            <a:chOff x="3609474" y="1832799"/>
            <a:chExt cx="5066660" cy="598343"/>
          </a:xfrm>
          <a:solidFill>
            <a:schemeClr val="accent4">
              <a:lumMod val="40000"/>
              <a:lumOff val="60000"/>
            </a:schemeClr>
          </a:solidFill>
        </p:grpSpPr>
        <p:sp>
          <p:nvSpPr>
            <p:cNvPr id="12" name="Rectángulo 11">
              <a:extLst>
                <a:ext uri="{FF2B5EF4-FFF2-40B4-BE49-F238E27FC236}">
                  <a16:creationId xmlns:a16="http://schemas.microsoft.com/office/drawing/2014/main" id="{23369A51-3E38-A82A-E2BD-30FE00B4F662}"/>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3" name="Rectángulo 12">
              <a:extLst>
                <a:ext uri="{FF2B5EF4-FFF2-40B4-BE49-F238E27FC236}">
                  <a16:creationId xmlns:a16="http://schemas.microsoft.com/office/drawing/2014/main" id="{8A0113DD-8242-142A-CF74-89361D85A06F}"/>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7" name="Rectángulo 16">
              <a:extLst>
                <a:ext uri="{FF2B5EF4-FFF2-40B4-BE49-F238E27FC236}">
                  <a16:creationId xmlns:a16="http://schemas.microsoft.com/office/drawing/2014/main" id="{5B5A536A-2145-D0E7-6329-5EDD70AE5752}"/>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8" name="Rectángulo 17">
              <a:extLst>
                <a:ext uri="{FF2B5EF4-FFF2-40B4-BE49-F238E27FC236}">
                  <a16:creationId xmlns:a16="http://schemas.microsoft.com/office/drawing/2014/main" id="{0DA67F88-F89B-C2F4-64C3-720FAC131B60}"/>
                </a:ext>
              </a:extLst>
            </p:cNvPr>
            <p:cNvSpPr/>
            <p:nvPr/>
          </p:nvSpPr>
          <p:spPr>
            <a:xfrm>
              <a:off x="740880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22" name="Grupo 21">
            <a:extLst>
              <a:ext uri="{FF2B5EF4-FFF2-40B4-BE49-F238E27FC236}">
                <a16:creationId xmlns:a16="http://schemas.microsoft.com/office/drawing/2014/main" id="{7727B250-C311-BAFB-D827-96BB0EFF4E03}"/>
              </a:ext>
            </a:extLst>
          </p:cNvPr>
          <p:cNvGrpSpPr/>
          <p:nvPr/>
        </p:nvGrpSpPr>
        <p:grpSpPr>
          <a:xfrm>
            <a:off x="908617" y="3283985"/>
            <a:ext cx="10307839" cy="1547529"/>
            <a:chOff x="3609474" y="1832799"/>
            <a:chExt cx="5066660" cy="598343"/>
          </a:xfrm>
        </p:grpSpPr>
        <p:sp>
          <p:nvSpPr>
            <p:cNvPr id="23" name="Rectángulo 22">
              <a:extLst>
                <a:ext uri="{FF2B5EF4-FFF2-40B4-BE49-F238E27FC236}">
                  <a16:creationId xmlns:a16="http://schemas.microsoft.com/office/drawing/2014/main" id="{3E297D27-48C8-2682-9180-2A9C9D399BF8}"/>
                </a:ext>
              </a:extLst>
            </p:cNvPr>
            <p:cNvSpPr/>
            <p:nvPr/>
          </p:nvSpPr>
          <p:spPr>
            <a:xfrm>
              <a:off x="360947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27" name="Rectángulo 26">
              <a:extLst>
                <a:ext uri="{FF2B5EF4-FFF2-40B4-BE49-F238E27FC236}">
                  <a16:creationId xmlns:a16="http://schemas.microsoft.com/office/drawing/2014/main" id="{5CD635AC-2070-D148-6E3B-58E9945A7712}"/>
                </a:ext>
              </a:extLst>
            </p:cNvPr>
            <p:cNvSpPr/>
            <p:nvPr/>
          </p:nvSpPr>
          <p:spPr>
            <a:xfrm>
              <a:off x="487547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28" name="Rectángulo 27">
              <a:extLst>
                <a:ext uri="{FF2B5EF4-FFF2-40B4-BE49-F238E27FC236}">
                  <a16:creationId xmlns:a16="http://schemas.microsoft.com/office/drawing/2014/main" id="{341757A0-6B3B-DEC6-25B3-6BBA9AE91783}"/>
                </a:ext>
              </a:extLst>
            </p:cNvPr>
            <p:cNvSpPr/>
            <p:nvPr/>
          </p:nvSpPr>
          <p:spPr>
            <a:xfrm>
              <a:off x="6142804"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29" name="Rectángulo 28">
              <a:extLst>
                <a:ext uri="{FF2B5EF4-FFF2-40B4-BE49-F238E27FC236}">
                  <a16:creationId xmlns:a16="http://schemas.microsoft.com/office/drawing/2014/main" id="{B79B7923-F1A2-DBFF-B12D-3F01ABDD6905}"/>
                </a:ext>
              </a:extLst>
            </p:cNvPr>
            <p:cNvSpPr/>
            <p:nvPr/>
          </p:nvSpPr>
          <p:spPr>
            <a:xfrm>
              <a:off x="7408808" y="1832799"/>
              <a:ext cx="126732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30" name="Grupo 29">
            <a:extLst>
              <a:ext uri="{FF2B5EF4-FFF2-40B4-BE49-F238E27FC236}">
                <a16:creationId xmlns:a16="http://schemas.microsoft.com/office/drawing/2014/main" id="{F74079A4-6669-D59A-0E10-7863637FD613}"/>
              </a:ext>
            </a:extLst>
          </p:cNvPr>
          <p:cNvGrpSpPr/>
          <p:nvPr/>
        </p:nvGrpSpPr>
        <p:grpSpPr>
          <a:xfrm>
            <a:off x="885875" y="4999593"/>
            <a:ext cx="10386028" cy="1291387"/>
            <a:chOff x="3609474" y="1832799"/>
            <a:chExt cx="5066660" cy="598343"/>
          </a:xfrm>
          <a:solidFill>
            <a:schemeClr val="accent4">
              <a:lumMod val="40000"/>
              <a:lumOff val="60000"/>
            </a:schemeClr>
          </a:solidFill>
        </p:grpSpPr>
        <p:sp>
          <p:nvSpPr>
            <p:cNvPr id="31" name="Rectángulo 30">
              <a:extLst>
                <a:ext uri="{FF2B5EF4-FFF2-40B4-BE49-F238E27FC236}">
                  <a16:creationId xmlns:a16="http://schemas.microsoft.com/office/drawing/2014/main" id="{64355D7F-A32C-334A-7975-ED8490878C9C}"/>
                </a:ext>
              </a:extLst>
            </p:cNvPr>
            <p:cNvSpPr/>
            <p:nvPr/>
          </p:nvSpPr>
          <p:spPr>
            <a:xfrm>
              <a:off x="360947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32" name="Rectángulo 31">
              <a:extLst>
                <a:ext uri="{FF2B5EF4-FFF2-40B4-BE49-F238E27FC236}">
                  <a16:creationId xmlns:a16="http://schemas.microsoft.com/office/drawing/2014/main" id="{078FDD42-30C7-2FEE-919D-11EEF579A5F6}"/>
                </a:ext>
              </a:extLst>
            </p:cNvPr>
            <p:cNvSpPr/>
            <p:nvPr/>
          </p:nvSpPr>
          <p:spPr>
            <a:xfrm>
              <a:off x="487547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33" name="Rectángulo 32">
              <a:extLst>
                <a:ext uri="{FF2B5EF4-FFF2-40B4-BE49-F238E27FC236}">
                  <a16:creationId xmlns:a16="http://schemas.microsoft.com/office/drawing/2014/main" id="{DEACF27A-BF08-68CA-1923-190786B46EE6}"/>
                </a:ext>
              </a:extLst>
            </p:cNvPr>
            <p:cNvSpPr/>
            <p:nvPr/>
          </p:nvSpPr>
          <p:spPr>
            <a:xfrm>
              <a:off x="6142804"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46" name="Rectángulo 45">
              <a:extLst>
                <a:ext uri="{FF2B5EF4-FFF2-40B4-BE49-F238E27FC236}">
                  <a16:creationId xmlns:a16="http://schemas.microsoft.com/office/drawing/2014/main" id="{5013E883-4B45-2C0B-E65A-4C405AE287DA}"/>
                </a:ext>
              </a:extLst>
            </p:cNvPr>
            <p:cNvSpPr/>
            <p:nvPr/>
          </p:nvSpPr>
          <p:spPr>
            <a:xfrm>
              <a:off x="7408808" y="1832799"/>
              <a:ext cx="126732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77" name="Grupo 76">
            <a:extLst>
              <a:ext uri="{FF2B5EF4-FFF2-40B4-BE49-F238E27FC236}">
                <a16:creationId xmlns:a16="http://schemas.microsoft.com/office/drawing/2014/main" id="{8273CC84-CC82-2276-8F13-3510427AD0F7}"/>
              </a:ext>
            </a:extLst>
          </p:cNvPr>
          <p:cNvGrpSpPr/>
          <p:nvPr/>
        </p:nvGrpSpPr>
        <p:grpSpPr>
          <a:xfrm>
            <a:off x="124164" y="3752200"/>
            <a:ext cx="678143" cy="678143"/>
            <a:chOff x="3129305" y="1768771"/>
            <a:chExt cx="678143" cy="678143"/>
          </a:xfrm>
          <a:solidFill>
            <a:schemeClr val="accent4"/>
          </a:solidFill>
        </p:grpSpPr>
        <p:sp>
          <p:nvSpPr>
            <p:cNvPr id="78" name="Elipse 77">
              <a:extLst>
                <a:ext uri="{FF2B5EF4-FFF2-40B4-BE49-F238E27FC236}">
                  <a16:creationId xmlns:a16="http://schemas.microsoft.com/office/drawing/2014/main" id="{3B86BFB8-F88D-938F-9102-DD047E40943E}"/>
                </a:ext>
              </a:extLst>
            </p:cNvPr>
            <p:cNvSpPr/>
            <p:nvPr/>
          </p:nvSpPr>
          <p:spPr>
            <a:xfrm>
              <a:off x="3129305" y="1768771"/>
              <a:ext cx="678143" cy="678143"/>
            </a:xfrm>
            <a:prstGeom prst="ellipse">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79" name="Google Shape;476;p17">
              <a:extLst>
                <a:ext uri="{FF2B5EF4-FFF2-40B4-BE49-F238E27FC236}">
                  <a16:creationId xmlns:a16="http://schemas.microsoft.com/office/drawing/2014/main" id="{A6C7E8B0-CA4E-BFB8-882A-8BD69F603AE3}"/>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2</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grpSp>
        <p:nvGrpSpPr>
          <p:cNvPr id="80" name="Grupo 79">
            <a:extLst>
              <a:ext uri="{FF2B5EF4-FFF2-40B4-BE49-F238E27FC236}">
                <a16:creationId xmlns:a16="http://schemas.microsoft.com/office/drawing/2014/main" id="{2588EF81-471F-7080-715B-7C8B1250AC1C}"/>
              </a:ext>
            </a:extLst>
          </p:cNvPr>
          <p:cNvGrpSpPr/>
          <p:nvPr/>
        </p:nvGrpSpPr>
        <p:grpSpPr>
          <a:xfrm>
            <a:off x="142902" y="5293061"/>
            <a:ext cx="678143" cy="678143"/>
            <a:chOff x="3129305" y="1768771"/>
            <a:chExt cx="678143" cy="678143"/>
          </a:xfrm>
          <a:solidFill>
            <a:schemeClr val="accent4">
              <a:lumMod val="40000"/>
              <a:lumOff val="60000"/>
            </a:schemeClr>
          </a:solidFill>
        </p:grpSpPr>
        <p:sp>
          <p:nvSpPr>
            <p:cNvPr id="81" name="Elipse 80">
              <a:extLst>
                <a:ext uri="{FF2B5EF4-FFF2-40B4-BE49-F238E27FC236}">
                  <a16:creationId xmlns:a16="http://schemas.microsoft.com/office/drawing/2014/main" id="{E6D9CC0E-53BC-695F-56EB-3A371772F314}"/>
                </a:ext>
              </a:extLst>
            </p:cNvPr>
            <p:cNvSpPr/>
            <p:nvPr/>
          </p:nvSpPr>
          <p:spPr>
            <a:xfrm>
              <a:off x="3129305" y="1768771"/>
              <a:ext cx="678143" cy="678143"/>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86" name="Google Shape;476;p17">
              <a:extLst>
                <a:ext uri="{FF2B5EF4-FFF2-40B4-BE49-F238E27FC236}">
                  <a16:creationId xmlns:a16="http://schemas.microsoft.com/office/drawing/2014/main" id="{40065705-8C59-F5C5-C794-0974CC9A6D8E}"/>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3</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sp>
        <p:nvSpPr>
          <p:cNvPr id="96" name="Rectángulo 95">
            <a:extLst>
              <a:ext uri="{FF2B5EF4-FFF2-40B4-BE49-F238E27FC236}">
                <a16:creationId xmlns:a16="http://schemas.microsoft.com/office/drawing/2014/main" id="{C7F4A309-8D58-E93C-B3C6-99DA82AA9592}"/>
              </a:ext>
            </a:extLst>
          </p:cNvPr>
          <p:cNvSpPr/>
          <p:nvPr/>
        </p:nvSpPr>
        <p:spPr>
          <a:xfrm>
            <a:off x="945656" y="1409915"/>
            <a:ext cx="2527164"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Helvetica"/>
              <a:ea typeface="+mn-ea"/>
              <a:cs typeface="+mn-cs"/>
            </a:endParaRPr>
          </a:p>
        </p:txBody>
      </p:sp>
      <p:sp>
        <p:nvSpPr>
          <p:cNvPr id="97" name="Rectángulo 96">
            <a:extLst>
              <a:ext uri="{FF2B5EF4-FFF2-40B4-BE49-F238E27FC236}">
                <a16:creationId xmlns:a16="http://schemas.microsoft.com/office/drawing/2014/main" id="{23D84F6F-19D4-54E4-3670-EB0C09A76A12}"/>
              </a:ext>
            </a:extLst>
          </p:cNvPr>
          <p:cNvSpPr/>
          <p:nvPr/>
        </p:nvSpPr>
        <p:spPr>
          <a:xfrm>
            <a:off x="3513670" y="1417990"/>
            <a:ext cx="2535580"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Helvetica"/>
              <a:ea typeface="+mn-ea"/>
              <a:cs typeface="+mn-cs"/>
            </a:endParaRPr>
          </a:p>
        </p:txBody>
      </p:sp>
      <p:sp>
        <p:nvSpPr>
          <p:cNvPr id="98" name="Rectángulo 97">
            <a:extLst>
              <a:ext uri="{FF2B5EF4-FFF2-40B4-BE49-F238E27FC236}">
                <a16:creationId xmlns:a16="http://schemas.microsoft.com/office/drawing/2014/main" id="{241C58DD-92BB-B55A-65C9-485472E734EE}"/>
              </a:ext>
            </a:extLst>
          </p:cNvPr>
          <p:cNvSpPr/>
          <p:nvPr/>
        </p:nvSpPr>
        <p:spPr>
          <a:xfrm>
            <a:off x="6090100" y="1417990"/>
            <a:ext cx="2513996"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Helvetica"/>
              <a:ea typeface="+mn-ea"/>
              <a:cs typeface="+mn-cs"/>
            </a:endParaRPr>
          </a:p>
        </p:txBody>
      </p:sp>
      <p:grpSp>
        <p:nvGrpSpPr>
          <p:cNvPr id="99" name="Grupo 98">
            <a:extLst>
              <a:ext uri="{FF2B5EF4-FFF2-40B4-BE49-F238E27FC236}">
                <a16:creationId xmlns:a16="http://schemas.microsoft.com/office/drawing/2014/main" id="{EEFE5F81-F97B-0650-A828-BF7CE7BF3C24}"/>
              </a:ext>
            </a:extLst>
          </p:cNvPr>
          <p:cNvGrpSpPr/>
          <p:nvPr/>
        </p:nvGrpSpPr>
        <p:grpSpPr>
          <a:xfrm>
            <a:off x="135763" y="2165642"/>
            <a:ext cx="678143" cy="678143"/>
            <a:chOff x="3129305" y="1768771"/>
            <a:chExt cx="678143" cy="678143"/>
          </a:xfrm>
          <a:solidFill>
            <a:srgbClr val="C49E41"/>
          </a:solidFill>
        </p:grpSpPr>
        <p:sp>
          <p:nvSpPr>
            <p:cNvPr id="100" name="Elipse 99">
              <a:extLst>
                <a:ext uri="{FF2B5EF4-FFF2-40B4-BE49-F238E27FC236}">
                  <a16:creationId xmlns:a16="http://schemas.microsoft.com/office/drawing/2014/main" id="{3F1ED833-EB4F-78C4-3AB7-1F0BC6EEB4D2}"/>
                </a:ext>
              </a:extLst>
            </p:cNvPr>
            <p:cNvSpPr/>
            <p:nvPr/>
          </p:nvSpPr>
          <p:spPr>
            <a:xfrm>
              <a:off x="3129305" y="1768771"/>
              <a:ext cx="678143" cy="678143"/>
            </a:xfrm>
            <a:prstGeom prst="ellipse">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01" name="Google Shape;476;p17">
              <a:extLst>
                <a:ext uri="{FF2B5EF4-FFF2-40B4-BE49-F238E27FC236}">
                  <a16:creationId xmlns:a16="http://schemas.microsoft.com/office/drawing/2014/main" id="{5E814543-C8F1-BB10-90FA-DD1DA291B231}"/>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1</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sp>
        <p:nvSpPr>
          <p:cNvPr id="102" name="TextBox 2">
            <a:extLst>
              <a:ext uri="{FF2B5EF4-FFF2-40B4-BE49-F238E27FC236}">
                <a16:creationId xmlns:a16="http://schemas.microsoft.com/office/drawing/2014/main" id="{4516FF4F-43CD-AA9C-757C-3342BDA92287}"/>
              </a:ext>
            </a:extLst>
          </p:cNvPr>
          <p:cNvSpPr txBox="1"/>
          <p:nvPr/>
        </p:nvSpPr>
        <p:spPr>
          <a:xfrm>
            <a:off x="1195903" y="1571133"/>
            <a:ext cx="1707269"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PLAN O PROYECTO</a:t>
            </a:r>
          </a:p>
        </p:txBody>
      </p:sp>
      <p:sp>
        <p:nvSpPr>
          <p:cNvPr id="103" name="TextBox 2">
            <a:extLst>
              <a:ext uri="{FF2B5EF4-FFF2-40B4-BE49-F238E27FC236}">
                <a16:creationId xmlns:a16="http://schemas.microsoft.com/office/drawing/2014/main" id="{5E9F3496-E733-7B83-0594-3805767759FF}"/>
              </a:ext>
            </a:extLst>
          </p:cNvPr>
          <p:cNvSpPr txBox="1"/>
          <p:nvPr/>
        </p:nvSpPr>
        <p:spPr>
          <a:xfrm>
            <a:off x="6499464" y="1582497"/>
            <a:ext cx="1707269"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RESPONSABLE</a:t>
            </a:r>
          </a:p>
        </p:txBody>
      </p:sp>
      <p:sp>
        <p:nvSpPr>
          <p:cNvPr id="104" name="TextBox 2">
            <a:extLst>
              <a:ext uri="{FF2B5EF4-FFF2-40B4-BE49-F238E27FC236}">
                <a16:creationId xmlns:a16="http://schemas.microsoft.com/office/drawing/2014/main" id="{4BB34F64-5AFF-4803-F286-475B25E25429}"/>
              </a:ext>
            </a:extLst>
          </p:cNvPr>
          <p:cNvSpPr txBox="1"/>
          <p:nvPr/>
        </p:nvSpPr>
        <p:spPr>
          <a:xfrm>
            <a:off x="3769772" y="1474669"/>
            <a:ext cx="1707269" cy="400110"/>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PRINCIPALES  ACTIVIDADES</a:t>
            </a:r>
          </a:p>
        </p:txBody>
      </p:sp>
      <p:sp>
        <p:nvSpPr>
          <p:cNvPr id="105" name="Subtitle 2">
            <a:extLst>
              <a:ext uri="{FF2B5EF4-FFF2-40B4-BE49-F238E27FC236}">
                <a16:creationId xmlns:a16="http://schemas.microsoft.com/office/drawing/2014/main" id="{3DA43D26-F2E9-94FE-F702-82B651F20D3E}"/>
              </a:ext>
            </a:extLst>
          </p:cNvPr>
          <p:cNvSpPr txBox="1">
            <a:spLocks/>
          </p:cNvSpPr>
          <p:nvPr/>
        </p:nvSpPr>
        <p:spPr>
          <a:xfrm>
            <a:off x="3470958" y="2091288"/>
            <a:ext cx="2505744"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defRPr/>
            </a:pPr>
            <a:r>
              <a:rPr lang="es-CO"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Sistema de Gestión Documental Electrónico de Archivos – SGDEA </a:t>
            </a:r>
            <a:endPar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6" name="Subtitle 2">
            <a:extLst>
              <a:ext uri="{FF2B5EF4-FFF2-40B4-BE49-F238E27FC236}">
                <a16:creationId xmlns:a16="http://schemas.microsoft.com/office/drawing/2014/main" id="{C1AD3CE1-FD30-3802-3798-075B874B7D30}"/>
              </a:ext>
            </a:extLst>
          </p:cNvPr>
          <p:cNvSpPr txBox="1">
            <a:spLocks/>
          </p:cNvSpPr>
          <p:nvPr/>
        </p:nvSpPr>
        <p:spPr>
          <a:xfrm>
            <a:off x="6096000" y="2203475"/>
            <a:ext cx="2402158"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defRPr/>
            </a:pPr>
            <a:r>
              <a:rPr lang="es-CO"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Grupo de Gestión Documental y Biblioteca y Oficina de Tecnologías de la Información y las Comunicaciones. </a:t>
            </a:r>
            <a:endPar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7" name="Subtitle 2">
            <a:extLst>
              <a:ext uri="{FF2B5EF4-FFF2-40B4-BE49-F238E27FC236}">
                <a16:creationId xmlns:a16="http://schemas.microsoft.com/office/drawing/2014/main" id="{670E362A-D3D1-D065-2D18-994F330704DE}"/>
              </a:ext>
            </a:extLst>
          </p:cNvPr>
          <p:cNvSpPr txBox="1">
            <a:spLocks/>
          </p:cNvSpPr>
          <p:nvPr/>
        </p:nvSpPr>
        <p:spPr>
          <a:xfrm>
            <a:off x="3486909" y="2505142"/>
            <a:ext cx="2095814"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defRPr/>
            </a:pPr>
            <a:r>
              <a:rPr lang="es-ES"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Conformación de expedientes electrónicos  en SOADOC.</a:t>
            </a:r>
            <a:endPar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8" name="Subtitle 2">
            <a:extLst>
              <a:ext uri="{FF2B5EF4-FFF2-40B4-BE49-F238E27FC236}">
                <a16:creationId xmlns:a16="http://schemas.microsoft.com/office/drawing/2014/main" id="{36F85450-9DD2-71DF-F724-E62FB09F1F0C}"/>
              </a:ext>
            </a:extLst>
          </p:cNvPr>
          <p:cNvSpPr txBox="1">
            <a:spLocks/>
          </p:cNvSpPr>
          <p:nvPr/>
        </p:nvSpPr>
        <p:spPr>
          <a:xfrm>
            <a:off x="1238289" y="2030259"/>
            <a:ext cx="1622499" cy="64633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defRPr/>
            </a:pPr>
            <a:r>
              <a:rPr kumimoji="0" lang="es-ES" sz="12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Objetivo : </a:t>
            </a:r>
            <a:r>
              <a:rPr lang="es-CO" sz="12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Conformación de los archivos electrónicos</a:t>
            </a:r>
            <a:endParaRPr kumimoji="0" lang="es-ES" sz="12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9" name="Subtitle 2">
            <a:extLst>
              <a:ext uri="{FF2B5EF4-FFF2-40B4-BE49-F238E27FC236}">
                <a16:creationId xmlns:a16="http://schemas.microsoft.com/office/drawing/2014/main" id="{679ADCE3-CEF5-2B42-677E-71D1AF36D224}"/>
              </a:ext>
            </a:extLst>
          </p:cNvPr>
          <p:cNvSpPr txBox="1">
            <a:spLocks/>
          </p:cNvSpPr>
          <p:nvPr/>
        </p:nvSpPr>
        <p:spPr>
          <a:xfrm>
            <a:off x="986956" y="3891217"/>
            <a:ext cx="1670907"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defRPr/>
            </a:pPr>
            <a:r>
              <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Objetivo : </a:t>
            </a:r>
            <a:r>
              <a:rPr lang="es-ES"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Administración y custodia de los Archivos</a:t>
            </a:r>
            <a:endPar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0" name="Subtitle 2">
            <a:extLst>
              <a:ext uri="{FF2B5EF4-FFF2-40B4-BE49-F238E27FC236}">
                <a16:creationId xmlns:a16="http://schemas.microsoft.com/office/drawing/2014/main" id="{5404E25E-26BE-D99C-640D-5B0A78A729C6}"/>
              </a:ext>
            </a:extLst>
          </p:cNvPr>
          <p:cNvSpPr txBox="1">
            <a:spLocks/>
          </p:cNvSpPr>
          <p:nvPr/>
        </p:nvSpPr>
        <p:spPr>
          <a:xfrm>
            <a:off x="6078889" y="3283151"/>
            <a:ext cx="2525207" cy="1200329"/>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lang="es-ES"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Elaborar y CONVALIDAR las Tablas de Retención Documental ante el AGN en el I Semestre de 2024.</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lang="es-ES"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Se estima convalidación en el II Semestre de 2024, para aplicación e implementación de dicho instrumento para archivos físicos y electrónicos.</a:t>
            </a:r>
            <a:endPar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1" name="Subtitle 2">
            <a:extLst>
              <a:ext uri="{FF2B5EF4-FFF2-40B4-BE49-F238E27FC236}">
                <a16:creationId xmlns:a16="http://schemas.microsoft.com/office/drawing/2014/main" id="{9816C75D-94E3-1E3F-6C25-73F2986BE8F1}"/>
              </a:ext>
            </a:extLst>
          </p:cNvPr>
          <p:cNvSpPr txBox="1">
            <a:spLocks/>
          </p:cNvSpPr>
          <p:nvPr/>
        </p:nvSpPr>
        <p:spPr>
          <a:xfrm>
            <a:off x="6034012" y="4457442"/>
            <a:ext cx="2464146"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defRPr/>
            </a:pPr>
            <a:r>
              <a:rPr lang="es-CO"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Grupo de Gestión Documental y Biblioteca </a:t>
            </a:r>
            <a:endPar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2" name="Subtitle 2">
            <a:extLst>
              <a:ext uri="{FF2B5EF4-FFF2-40B4-BE49-F238E27FC236}">
                <a16:creationId xmlns:a16="http://schemas.microsoft.com/office/drawing/2014/main" id="{42B74F2D-25CF-E439-9EA3-73B6FD97BD92}"/>
              </a:ext>
            </a:extLst>
          </p:cNvPr>
          <p:cNvSpPr txBox="1">
            <a:spLocks/>
          </p:cNvSpPr>
          <p:nvPr/>
        </p:nvSpPr>
        <p:spPr>
          <a:xfrm>
            <a:off x="949914" y="5232023"/>
            <a:ext cx="2306033"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Objetivo : Conservación y Preservación del acervo documental</a:t>
            </a:r>
          </a:p>
        </p:txBody>
      </p:sp>
      <p:sp>
        <p:nvSpPr>
          <p:cNvPr id="113" name="Subtitle 2">
            <a:extLst>
              <a:ext uri="{FF2B5EF4-FFF2-40B4-BE49-F238E27FC236}">
                <a16:creationId xmlns:a16="http://schemas.microsoft.com/office/drawing/2014/main" id="{49499F09-B343-A6EB-C47E-632888257CC3}"/>
              </a:ext>
            </a:extLst>
          </p:cNvPr>
          <p:cNvSpPr txBox="1">
            <a:spLocks/>
          </p:cNvSpPr>
          <p:nvPr/>
        </p:nvSpPr>
        <p:spPr>
          <a:xfrm>
            <a:off x="3494873" y="5213392"/>
            <a:ext cx="2356226"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Implementación del Sistema Integrado de Conservación</a:t>
            </a:r>
            <a:r>
              <a:rPr kumimoji="0" lang="es-ES" sz="1000" b="1" i="0" u="none" strike="noStrike" kern="1200" cap="none" spc="0" normalizeH="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 SIC</a:t>
            </a:r>
            <a:r>
              <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114" name="Subtitle 2">
            <a:extLst>
              <a:ext uri="{FF2B5EF4-FFF2-40B4-BE49-F238E27FC236}">
                <a16:creationId xmlns:a16="http://schemas.microsoft.com/office/drawing/2014/main" id="{D99F627F-649E-6987-AE9B-486CA84F64B9}"/>
              </a:ext>
            </a:extLst>
          </p:cNvPr>
          <p:cNvSpPr txBox="1">
            <a:spLocks/>
          </p:cNvSpPr>
          <p:nvPr/>
        </p:nvSpPr>
        <p:spPr>
          <a:xfrm>
            <a:off x="6097531" y="5062624"/>
            <a:ext cx="2462615" cy="73866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lang="es-ES"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a:t>
            </a:r>
            <a:r>
              <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Actualización del SIC.</a:t>
            </a:r>
          </a:p>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Socialización e</a:t>
            </a:r>
            <a:r>
              <a:rPr kumimoji="0" lang="es-ES" sz="1000" b="1" i="0" u="none" strike="noStrike" kern="1200" cap="none" spc="0" normalizeH="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implementación del SIC en II Semestre de 2024. para Bodega Fontibón, Mezanine</a:t>
            </a:r>
            <a:r>
              <a:rPr lang="es-ES"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y Bancol</a:t>
            </a:r>
            <a:r>
              <a:rPr kumimoji="0" lang="es-ES" sz="1000" b="1" i="0" u="none" strike="noStrike" kern="1200" cap="none" spc="0" normalizeH="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
            </a:r>
            <a:endPar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5" name="Subtitle 2">
            <a:extLst>
              <a:ext uri="{FF2B5EF4-FFF2-40B4-BE49-F238E27FC236}">
                <a16:creationId xmlns:a16="http://schemas.microsoft.com/office/drawing/2014/main" id="{6582CF93-9A9E-843A-80D7-4E7DD22DE4D4}"/>
              </a:ext>
            </a:extLst>
          </p:cNvPr>
          <p:cNvSpPr txBox="1">
            <a:spLocks/>
          </p:cNvSpPr>
          <p:nvPr/>
        </p:nvSpPr>
        <p:spPr>
          <a:xfrm>
            <a:off x="6096000" y="5846079"/>
            <a:ext cx="2174140"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defRPr/>
            </a:pPr>
            <a:r>
              <a:rPr lang="es-CO"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Grupo de Gestión Documental y Biblioteca </a:t>
            </a:r>
            <a:endPar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72" name="Subtitle 2">
            <a:extLst>
              <a:ext uri="{FF2B5EF4-FFF2-40B4-BE49-F238E27FC236}">
                <a16:creationId xmlns:a16="http://schemas.microsoft.com/office/drawing/2014/main" id="{A45C3AE8-BE2C-5885-7134-EAEBFCD011FB}"/>
              </a:ext>
            </a:extLst>
          </p:cNvPr>
          <p:cNvSpPr txBox="1">
            <a:spLocks/>
          </p:cNvSpPr>
          <p:nvPr/>
        </p:nvSpPr>
        <p:spPr>
          <a:xfrm>
            <a:off x="3714221" y="3891217"/>
            <a:ext cx="1818372"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defRPr/>
            </a:pPr>
            <a:r>
              <a:rPr lang="es-ES"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Elaborar o Actualizar los Instrumentos Archivísticos </a:t>
            </a:r>
          </a:p>
        </p:txBody>
      </p:sp>
      <p:sp>
        <p:nvSpPr>
          <p:cNvPr id="3073" name="Rectángulo 3072">
            <a:extLst>
              <a:ext uri="{FF2B5EF4-FFF2-40B4-BE49-F238E27FC236}">
                <a16:creationId xmlns:a16="http://schemas.microsoft.com/office/drawing/2014/main" id="{926BBFB2-54FA-B859-EC5A-447613D131C6}"/>
              </a:ext>
            </a:extLst>
          </p:cNvPr>
          <p:cNvSpPr/>
          <p:nvPr/>
        </p:nvSpPr>
        <p:spPr>
          <a:xfrm>
            <a:off x="8656947" y="1409915"/>
            <a:ext cx="2527164"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Helvetica"/>
              <a:ea typeface="+mn-ea"/>
              <a:cs typeface="+mn-cs"/>
            </a:endParaRPr>
          </a:p>
        </p:txBody>
      </p:sp>
      <p:sp>
        <p:nvSpPr>
          <p:cNvPr id="3075" name="TextBox 2">
            <a:extLst>
              <a:ext uri="{FF2B5EF4-FFF2-40B4-BE49-F238E27FC236}">
                <a16:creationId xmlns:a16="http://schemas.microsoft.com/office/drawing/2014/main" id="{76CEAA27-7029-0C0C-1974-9B6E87D0C2FA}"/>
              </a:ext>
            </a:extLst>
          </p:cNvPr>
          <p:cNvSpPr txBox="1"/>
          <p:nvPr/>
        </p:nvSpPr>
        <p:spPr>
          <a:xfrm>
            <a:off x="8953899" y="1569656"/>
            <a:ext cx="1707269"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00" normalizeH="0" baseline="0" noProof="0" dirty="0" err="1">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Fecha</a:t>
            </a:r>
            <a:endParaRPr kumimoji="0" lang="en-US" sz="10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76" name="Subtitle 2">
            <a:extLst>
              <a:ext uri="{FF2B5EF4-FFF2-40B4-BE49-F238E27FC236}">
                <a16:creationId xmlns:a16="http://schemas.microsoft.com/office/drawing/2014/main" id="{757E1F56-D66B-F8E4-0AFB-5240D1420ADC}"/>
              </a:ext>
            </a:extLst>
          </p:cNvPr>
          <p:cNvSpPr txBox="1">
            <a:spLocks/>
          </p:cNvSpPr>
          <p:nvPr/>
        </p:nvSpPr>
        <p:spPr>
          <a:xfrm>
            <a:off x="9453287" y="2206435"/>
            <a:ext cx="901531"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128" name="Subtitle 2">
            <a:extLst>
              <a:ext uri="{FF2B5EF4-FFF2-40B4-BE49-F238E27FC236}">
                <a16:creationId xmlns:a16="http://schemas.microsoft.com/office/drawing/2014/main" id="{757E1F56-D66B-F8E4-0AFB-5240D1420ADC}"/>
              </a:ext>
            </a:extLst>
          </p:cNvPr>
          <p:cNvSpPr txBox="1">
            <a:spLocks/>
          </p:cNvSpPr>
          <p:nvPr/>
        </p:nvSpPr>
        <p:spPr>
          <a:xfrm>
            <a:off x="9522206" y="3968162"/>
            <a:ext cx="901531"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31/12/2024</a:t>
            </a:r>
          </a:p>
        </p:txBody>
      </p:sp>
      <p:sp>
        <p:nvSpPr>
          <p:cNvPr id="129" name="Subtitle 2">
            <a:extLst>
              <a:ext uri="{FF2B5EF4-FFF2-40B4-BE49-F238E27FC236}">
                <a16:creationId xmlns:a16="http://schemas.microsoft.com/office/drawing/2014/main" id="{757E1F56-D66B-F8E4-0AFB-5240D1420ADC}"/>
              </a:ext>
            </a:extLst>
          </p:cNvPr>
          <p:cNvSpPr txBox="1">
            <a:spLocks/>
          </p:cNvSpPr>
          <p:nvPr/>
        </p:nvSpPr>
        <p:spPr>
          <a:xfrm>
            <a:off x="9316959" y="5258223"/>
            <a:ext cx="901531" cy="24622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31/12/2024</a:t>
            </a:r>
          </a:p>
        </p:txBody>
      </p:sp>
    </p:spTree>
    <p:extLst>
      <p:ext uri="{BB962C8B-B14F-4D97-AF65-F5344CB8AC3E}">
        <p14:creationId xmlns:p14="http://schemas.microsoft.com/office/powerpoint/2010/main" val="2420735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CuadroTexto 1">
            <a:extLst>
              <a:ext uri="{FF2B5EF4-FFF2-40B4-BE49-F238E27FC236}">
                <a16:creationId xmlns:a16="http://schemas.microsoft.com/office/drawing/2014/main" id="{E50ED19A-F1BE-595D-6A90-14DA43DD7284}"/>
              </a:ext>
            </a:extLst>
          </p:cNvPr>
          <p:cNvSpPr txBox="1"/>
          <p:nvPr/>
        </p:nvSpPr>
        <p:spPr>
          <a:xfrm>
            <a:off x="3437595" y="1910261"/>
            <a:ext cx="7727529" cy="1323439"/>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s-ES" sz="40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2.7 Plan Anticorrupción y de Atención al Ciudadano</a:t>
            </a:r>
            <a:endParaRPr kumimoji="0" lang="es-CO" sz="54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endParaRPr>
          </a:p>
        </p:txBody>
      </p:sp>
      <p:pic>
        <p:nvPicPr>
          <p:cNvPr id="8" name="Imagen 7">
            <a:extLst>
              <a:ext uri="{FF2B5EF4-FFF2-40B4-BE49-F238E27FC236}">
                <a16:creationId xmlns:a16="http://schemas.microsoft.com/office/drawing/2014/main" id="{B662236A-64F1-C987-507B-C70A25DBA042}"/>
              </a:ext>
            </a:extLst>
          </p:cNvPr>
          <p:cNvPicPr>
            <a:picLocks noChangeAspect="1"/>
          </p:cNvPicPr>
          <p:nvPr/>
        </p:nvPicPr>
        <p:blipFill rotWithShape="1">
          <a:blip r:embed="rId2"/>
          <a:srcRect l="23804" t="23622" r="31305" b="5971"/>
          <a:stretch/>
        </p:blipFill>
        <p:spPr>
          <a:xfrm>
            <a:off x="2521939" y="2118094"/>
            <a:ext cx="915656" cy="907774"/>
          </a:xfrm>
          <a:prstGeom prst="rect">
            <a:avLst/>
          </a:prstGeom>
        </p:spPr>
      </p:pic>
      <p:sp>
        <p:nvSpPr>
          <p:cNvPr id="9" name="Rectángulo 8">
            <a:extLst>
              <a:ext uri="{FF2B5EF4-FFF2-40B4-BE49-F238E27FC236}">
                <a16:creationId xmlns:a16="http://schemas.microsoft.com/office/drawing/2014/main" id="{C48AAE63-1C7A-D084-2CAF-3D417614C8DF}"/>
              </a:ext>
            </a:extLst>
          </p:cNvPr>
          <p:cNvSpPr/>
          <p:nvPr/>
        </p:nvSpPr>
        <p:spPr>
          <a:xfrm>
            <a:off x="3437595" y="3260189"/>
            <a:ext cx="6860226" cy="96078"/>
          </a:xfrm>
          <a:prstGeom prst="rect">
            <a:avLst/>
          </a:prstGeom>
          <a:solidFill>
            <a:srgbClr val="C49E4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9AC855BC-7041-3807-640D-0AC558EF3654}"/>
              </a:ext>
            </a:extLst>
          </p:cNvPr>
          <p:cNvSpPr/>
          <p:nvPr/>
        </p:nvSpPr>
        <p:spPr>
          <a:xfrm>
            <a:off x="4746222" y="3376145"/>
            <a:ext cx="5916034" cy="96078"/>
          </a:xfrm>
          <a:prstGeom prst="rect">
            <a:avLst/>
          </a:prstGeom>
          <a:solidFill>
            <a:schemeClr val="accent4"/>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9C3A75A9-BB7D-1771-4777-690283E826C8}"/>
              </a:ext>
            </a:extLst>
          </p:cNvPr>
          <p:cNvSpPr txBox="1"/>
          <p:nvPr/>
        </p:nvSpPr>
        <p:spPr>
          <a:xfrm>
            <a:off x="7666892" y="3581519"/>
            <a:ext cx="3769932" cy="646331"/>
          </a:xfrm>
          <a:prstGeom prst="rect">
            <a:avLst/>
          </a:prstGeom>
          <a:noFill/>
        </p:spPr>
        <p:txBody>
          <a:bodyPr wrap="square">
            <a:spAutoFit/>
          </a:bodyPr>
          <a:lstStyle/>
          <a:p>
            <a:r>
              <a:rPr lang="es-ES" b="1" dirty="0">
                <a:solidFill>
                  <a:srgbClr val="C49E41"/>
                </a:solidFill>
                <a:latin typeface="Antipasto" panose="02000506000000020004" pitchFamily="2" charset="0"/>
              </a:rPr>
              <a:t>Oficina Asesora de planeación y prospectiva</a:t>
            </a:r>
          </a:p>
        </p:txBody>
      </p:sp>
    </p:spTree>
    <p:extLst>
      <p:ext uri="{BB962C8B-B14F-4D97-AF65-F5344CB8AC3E}">
        <p14:creationId xmlns:p14="http://schemas.microsoft.com/office/powerpoint/2010/main" val="4080111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 minagricultura.gov.co</a:t>
            </a:r>
          </a:p>
        </p:txBody>
      </p:sp>
      <p:sp>
        <p:nvSpPr>
          <p:cNvPr id="23" name="4 CuadroTexto">
            <a:extLst>
              <a:ext uri="{FF2B5EF4-FFF2-40B4-BE49-F238E27FC236}">
                <a16:creationId xmlns:a16="http://schemas.microsoft.com/office/drawing/2014/main" id="{3322F129-99BF-1645-B973-CECAAC8A4204}"/>
              </a:ext>
            </a:extLst>
          </p:cNvPr>
          <p:cNvSpPr txBox="1"/>
          <p:nvPr/>
        </p:nvSpPr>
        <p:spPr>
          <a:xfrm>
            <a:off x="3415930" y="431924"/>
            <a:ext cx="6364173" cy="646331"/>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b="1" dirty="0">
                <a:solidFill>
                  <a:schemeClr val="bg1"/>
                </a:solidFill>
              </a:rPr>
              <a:t> </a:t>
            </a:r>
            <a:r>
              <a:rPr lang="es-CO" sz="1800" b="1" dirty="0">
                <a:solidFill>
                  <a:schemeClr val="bg1"/>
                </a:solidFill>
                <a:effectLst/>
              </a:rPr>
              <a:t>Plan Anticorrupción y de Atención al Ciudadano</a:t>
            </a:r>
          </a:p>
          <a:p>
            <a:pPr algn="ctr"/>
            <a:r>
              <a:rPr lang="es-CO" sz="1800" b="1" dirty="0">
                <a:solidFill>
                  <a:schemeClr val="bg1"/>
                </a:solidFill>
                <a:effectLst/>
              </a:rPr>
              <a:t> </a:t>
            </a:r>
            <a:endParaRPr lang="es-CO" b="1" dirty="0">
              <a:solidFill>
                <a:schemeClr val="bg1"/>
              </a:solidFill>
              <a:latin typeface="Calibri (Cuerpo)"/>
            </a:endParaRPr>
          </a:p>
        </p:txBody>
      </p:sp>
      <p:sp>
        <p:nvSpPr>
          <p:cNvPr id="24" name="5 Rectángulo">
            <a:extLst>
              <a:ext uri="{FF2B5EF4-FFF2-40B4-BE49-F238E27FC236}">
                <a16:creationId xmlns:a16="http://schemas.microsoft.com/office/drawing/2014/main" id="{F610E888-98C2-7BC8-5C0E-7773D078DCEE}"/>
              </a:ext>
            </a:extLst>
          </p:cNvPr>
          <p:cNvSpPr/>
          <p:nvPr/>
        </p:nvSpPr>
        <p:spPr>
          <a:xfrm>
            <a:off x="3443664" y="1567164"/>
            <a:ext cx="7476127" cy="1726173"/>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buClr>
                <a:schemeClr val="accent3">
                  <a:lumMod val="75000"/>
                </a:schemeClr>
              </a:buClr>
            </a:pPr>
            <a:r>
              <a:rPr lang="es-CO" sz="1400" b="1" dirty="0">
                <a:solidFill>
                  <a:srgbClr val="C49E41"/>
                </a:solidFill>
                <a:latin typeface="Calibri (Cuerpo)"/>
              </a:rPr>
              <a:t>OBJETIVO</a:t>
            </a:r>
          </a:p>
          <a:p>
            <a:pPr algn="just">
              <a:buClr>
                <a:schemeClr val="accent3">
                  <a:lumMod val="75000"/>
                </a:schemeClr>
              </a:buClr>
            </a:pPr>
            <a:r>
              <a:rPr lang="es-ES" sz="1400" dirty="0">
                <a:solidFill>
                  <a:srgbClr val="333333"/>
                </a:solidFill>
                <a:latin typeface="Work Sans" pitchFamily="2" charset="0"/>
              </a:rPr>
              <a:t>Dar a conocer las acciones para  prevenir y mitigar la ocurrencia de eventos de corrupción mediante la reducción de los riesgos que se puedan presentar en la Entidad a través de la promoción de la transparencia en la gestión, las acciones para mejorar el acceso a los trámites; generación de espacios de diálogo para la participación ciudadana y la rendición de cuentas, fortalecer la atención y servicio al ciudadano;  así como las estrategias para garantizar  el derecho de acceso a la información pública y el fortalecimiento de la cultura de integridad.</a:t>
            </a:r>
          </a:p>
        </p:txBody>
      </p:sp>
      <p:sp>
        <p:nvSpPr>
          <p:cNvPr id="25" name="18 Rectángulo">
            <a:extLst>
              <a:ext uri="{FF2B5EF4-FFF2-40B4-BE49-F238E27FC236}">
                <a16:creationId xmlns:a16="http://schemas.microsoft.com/office/drawing/2014/main" id="{FB870EB6-AB5F-0469-5356-F65E8E2FCD5A}"/>
              </a:ext>
            </a:extLst>
          </p:cNvPr>
          <p:cNvSpPr/>
          <p:nvPr/>
        </p:nvSpPr>
        <p:spPr>
          <a:xfrm>
            <a:off x="3443664" y="5347243"/>
            <a:ext cx="3926861"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buClr>
                <a:schemeClr val="accent3">
                  <a:lumMod val="75000"/>
                </a:schemeClr>
              </a:buClr>
            </a:pPr>
            <a:endParaRPr lang="es-CO" sz="1400" b="1" dirty="0">
              <a:solidFill>
                <a:srgbClr val="C49E41"/>
              </a:solidFill>
              <a:latin typeface="Calibri (Cuerpo)"/>
            </a:endParaRPr>
          </a:p>
          <a:p>
            <a:pPr>
              <a:buClr>
                <a:schemeClr val="accent3">
                  <a:lumMod val="75000"/>
                </a:schemeClr>
              </a:buClr>
            </a:pPr>
            <a:r>
              <a:rPr lang="es-CO" sz="1400" b="1" dirty="0">
                <a:solidFill>
                  <a:srgbClr val="C49E41"/>
                </a:solidFill>
                <a:latin typeface="Calibri (Cuerpo)"/>
              </a:rPr>
              <a:t>HORIZONTE DE IMPLEMENTACIÓN: </a:t>
            </a:r>
            <a:r>
              <a:rPr lang="es-CO" sz="1400" dirty="0">
                <a:solidFill>
                  <a:schemeClr val="tx1"/>
                </a:solidFill>
                <a:latin typeface="Calibri (Cuerpo)"/>
              </a:rPr>
              <a:t>31-12-2024</a:t>
            </a:r>
          </a:p>
          <a:p>
            <a:pPr>
              <a:buClr>
                <a:schemeClr val="accent3">
                  <a:lumMod val="75000"/>
                </a:schemeClr>
              </a:buClr>
            </a:pPr>
            <a:endParaRPr lang="es-CO" sz="1400" b="1" dirty="0">
              <a:solidFill>
                <a:schemeClr val="tx1"/>
              </a:solidFill>
              <a:latin typeface="Calibri (Cuerpo)"/>
            </a:endParaRPr>
          </a:p>
        </p:txBody>
      </p:sp>
      <p:sp>
        <p:nvSpPr>
          <p:cNvPr id="26" name="6 Rectángulo">
            <a:extLst>
              <a:ext uri="{FF2B5EF4-FFF2-40B4-BE49-F238E27FC236}">
                <a16:creationId xmlns:a16="http://schemas.microsoft.com/office/drawing/2014/main" id="{10CDDF51-47FE-AF46-420E-1E04B8718F68}"/>
              </a:ext>
            </a:extLst>
          </p:cNvPr>
          <p:cNvSpPr/>
          <p:nvPr/>
        </p:nvSpPr>
        <p:spPr>
          <a:xfrm>
            <a:off x="3415930" y="3548161"/>
            <a:ext cx="7476127" cy="1534737"/>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algn="ctr">
              <a:buClr>
                <a:schemeClr val="accent3">
                  <a:lumMod val="75000"/>
                </a:schemeClr>
              </a:buClr>
            </a:pPr>
            <a:r>
              <a:rPr lang="es-ES" sz="1400" b="1" dirty="0">
                <a:solidFill>
                  <a:srgbClr val="C49E41"/>
                </a:solidFill>
                <a:latin typeface="Calibri (Cuerpo)"/>
              </a:rPr>
              <a:t>MARCO NORMATIVO</a:t>
            </a:r>
            <a:endParaRPr lang="es-ES" sz="1400" b="1" dirty="0">
              <a:solidFill>
                <a:schemeClr val="tx1"/>
              </a:solidFill>
              <a:latin typeface="Calibri (Cuerpo)"/>
            </a:endParaRPr>
          </a:p>
          <a:p>
            <a:pPr algn="just">
              <a:buClr>
                <a:schemeClr val="accent3">
                  <a:lumMod val="75000"/>
                </a:schemeClr>
              </a:buClr>
            </a:pPr>
            <a:r>
              <a:rPr lang="es-ES" sz="1400" b="1" i="0" dirty="0">
                <a:solidFill>
                  <a:srgbClr val="333333"/>
                </a:solidFill>
                <a:effectLst/>
                <a:latin typeface="Work Sans" pitchFamily="2" charset="0"/>
              </a:rPr>
              <a:t>-Ley 1474 de 2011</a:t>
            </a:r>
            <a:r>
              <a:rPr lang="es-ES" sz="1400" b="0" i="0" dirty="0">
                <a:solidFill>
                  <a:srgbClr val="333333"/>
                </a:solidFill>
                <a:effectLst/>
                <a:latin typeface="Work Sans" pitchFamily="2" charset="0"/>
              </a:rPr>
              <a:t> del Estatuto Anticorrupción, elaborar anualmente una estrategia de lucha contra la corrupción y de atención al ciudadano, que contempla, entre otras cosas, el mapa de riesgos de corrupción en la respectiva entidad, las medidas concretas para mitigar esos riesgos, las estrategias </a:t>
            </a:r>
            <a:r>
              <a:rPr lang="es-ES" sz="1400" b="0" i="0" dirty="0" err="1">
                <a:solidFill>
                  <a:srgbClr val="333333"/>
                </a:solidFill>
                <a:effectLst/>
                <a:latin typeface="Work Sans" pitchFamily="2" charset="0"/>
              </a:rPr>
              <a:t>antitrámites</a:t>
            </a:r>
            <a:r>
              <a:rPr lang="es-ES" sz="1400" b="0" i="0" dirty="0">
                <a:solidFill>
                  <a:srgbClr val="333333"/>
                </a:solidFill>
                <a:effectLst/>
                <a:latin typeface="Work Sans" pitchFamily="2" charset="0"/>
              </a:rPr>
              <a:t> y los mecanismos para mejorar la atención al ciudadano</a:t>
            </a:r>
          </a:p>
          <a:p>
            <a:pPr algn="just">
              <a:buClr>
                <a:schemeClr val="accent3">
                  <a:lumMod val="75000"/>
                </a:schemeClr>
              </a:buClr>
            </a:pPr>
            <a:r>
              <a:rPr lang="es-ES" sz="1400" dirty="0">
                <a:solidFill>
                  <a:srgbClr val="333333"/>
                </a:solidFill>
                <a:latin typeface="Work Sans" pitchFamily="2" charset="0"/>
              </a:rPr>
              <a:t>- </a:t>
            </a:r>
            <a:r>
              <a:rPr lang="es-ES" sz="1400" b="1" dirty="0">
                <a:solidFill>
                  <a:srgbClr val="333333"/>
                </a:solidFill>
                <a:latin typeface="Work Sans" pitchFamily="2" charset="0"/>
              </a:rPr>
              <a:t>MIPG </a:t>
            </a:r>
            <a:r>
              <a:rPr lang="es-ES" sz="1400" b="0" i="0" dirty="0">
                <a:solidFill>
                  <a:srgbClr val="333333"/>
                </a:solidFill>
                <a:effectLst/>
                <a:latin typeface="Work Sans" pitchFamily="2" charset="0"/>
              </a:rPr>
              <a:t>política de transparencia, participación y servicio al ciudadano.</a:t>
            </a:r>
            <a:endParaRPr lang="es-CO" sz="1400" b="1" dirty="0">
              <a:solidFill>
                <a:schemeClr val="tx1"/>
              </a:solidFill>
              <a:latin typeface="Calibri (Cuerpo)"/>
            </a:endParaRPr>
          </a:p>
        </p:txBody>
      </p:sp>
      <p:sp>
        <p:nvSpPr>
          <p:cNvPr id="29" name="3 CuadroTexto">
            <a:extLst>
              <a:ext uri="{FF2B5EF4-FFF2-40B4-BE49-F238E27FC236}">
                <a16:creationId xmlns:a16="http://schemas.microsoft.com/office/drawing/2014/main" id="{99A6DF45-0F7D-8C62-8CC9-242E8A6A6D7B}"/>
              </a:ext>
            </a:extLst>
          </p:cNvPr>
          <p:cNvSpPr txBox="1"/>
          <p:nvPr/>
        </p:nvSpPr>
        <p:spPr>
          <a:xfrm>
            <a:off x="258393" y="3985015"/>
            <a:ext cx="3157538" cy="923330"/>
          </a:xfrm>
          <a:prstGeom prst="rect">
            <a:avLst/>
          </a:prstGeom>
          <a:noFill/>
        </p:spPr>
        <p:txBody>
          <a:bodyPr wrap="square" rtlCol="0">
            <a:spAutoFit/>
          </a:bodyPr>
          <a:lstStyle/>
          <a:p>
            <a:pPr algn="ctr"/>
            <a:r>
              <a:rPr lang="es-CO" b="1" dirty="0">
                <a:solidFill>
                  <a:srgbClr val="C49E41"/>
                </a:solidFill>
                <a:latin typeface="Calibri (Cuerpo)"/>
              </a:rPr>
              <a:t>JOSÉ ALIRIO SALINAS BUSTOS</a:t>
            </a:r>
          </a:p>
          <a:p>
            <a:pPr algn="ctr"/>
            <a:r>
              <a:rPr lang="es-CO" dirty="0">
                <a:solidFill>
                  <a:schemeClr val="dk1"/>
                </a:solidFill>
                <a:latin typeface="Calibri (Cuerpo)"/>
              </a:rPr>
              <a:t>Jefe Oficina Asesora De Planeación Y Prospectiva</a:t>
            </a:r>
          </a:p>
        </p:txBody>
      </p:sp>
      <p:pic>
        <p:nvPicPr>
          <p:cNvPr id="1026" name="Picture 2" descr="Edeso-iconos-sitio_web-2022_confianza">
            <a:extLst>
              <a:ext uri="{FF2B5EF4-FFF2-40B4-BE49-F238E27FC236}">
                <a16:creationId xmlns:a16="http://schemas.microsoft.com/office/drawing/2014/main" id="{3C96E772-BB7D-12F1-45D5-B8516E729D5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50686" y="199947"/>
            <a:ext cx="1155307" cy="115530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DCC6E63B-4AF7-B3DC-6EBC-65809986FC11}"/>
              </a:ext>
            </a:extLst>
          </p:cNvPr>
          <p:cNvPicPr>
            <a:picLocks noChangeAspect="1"/>
          </p:cNvPicPr>
          <p:nvPr/>
        </p:nvPicPr>
        <p:blipFill>
          <a:blip r:embed="rId3"/>
          <a:stretch>
            <a:fillRect/>
          </a:stretch>
        </p:blipFill>
        <p:spPr>
          <a:xfrm>
            <a:off x="942535" y="1355254"/>
            <a:ext cx="1619619" cy="1938083"/>
          </a:xfrm>
          <a:prstGeom prst="rect">
            <a:avLst/>
          </a:prstGeom>
        </p:spPr>
      </p:pic>
    </p:spTree>
    <p:extLst>
      <p:ext uri="{BB962C8B-B14F-4D97-AF65-F5344CB8AC3E}">
        <p14:creationId xmlns:p14="http://schemas.microsoft.com/office/powerpoint/2010/main" val="2451153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grpSp>
        <p:nvGrpSpPr>
          <p:cNvPr id="32" name="Group 53">
            <a:extLst>
              <a:ext uri="{FF2B5EF4-FFF2-40B4-BE49-F238E27FC236}">
                <a16:creationId xmlns:a16="http://schemas.microsoft.com/office/drawing/2014/main" id="{C2233C35-6981-9D64-1007-EE671E63CA95}"/>
              </a:ext>
            </a:extLst>
          </p:cNvPr>
          <p:cNvGrpSpPr>
            <a:grpSpLocks/>
          </p:cNvGrpSpPr>
          <p:nvPr/>
        </p:nvGrpSpPr>
        <p:grpSpPr bwMode="auto">
          <a:xfrm>
            <a:off x="981075" y="2058670"/>
            <a:ext cx="10231438" cy="4619625"/>
            <a:chOff x="981075" y="2241550"/>
            <a:chExt cx="10231437" cy="4619625"/>
          </a:xfrm>
        </p:grpSpPr>
        <p:sp>
          <p:nvSpPr>
            <p:cNvPr id="33" name="Freeform 8">
              <a:extLst>
                <a:ext uri="{FF2B5EF4-FFF2-40B4-BE49-F238E27FC236}">
                  <a16:creationId xmlns:a16="http://schemas.microsoft.com/office/drawing/2014/main" id="{2101179C-0AE8-3878-9D1A-D594FCFF9DF2}"/>
                </a:ext>
              </a:extLst>
            </p:cNvPr>
            <p:cNvSpPr>
              <a:spLocks/>
            </p:cNvSpPr>
            <p:nvPr/>
          </p:nvSpPr>
          <p:spPr bwMode="auto">
            <a:xfrm>
              <a:off x="981075" y="2241550"/>
              <a:ext cx="1706562" cy="4160837"/>
            </a:xfrm>
            <a:custGeom>
              <a:avLst/>
              <a:gdLst>
                <a:gd name="T0" fmla="*/ 2147483646 w 442"/>
                <a:gd name="T1" fmla="*/ 0 h 1077"/>
                <a:gd name="T2" fmla="*/ 0 w 442"/>
                <a:gd name="T3" fmla="*/ 2147483646 h 1077"/>
                <a:gd name="T4" fmla="*/ 0 w 442"/>
                <a:gd name="T5" fmla="*/ 2147483646 h 1077"/>
                <a:gd name="T6" fmla="*/ 2147483646 w 442"/>
                <a:gd name="T7" fmla="*/ 2147483646 h 1077"/>
                <a:gd name="T8" fmla="*/ 2147483646 w 442"/>
                <a:gd name="T9" fmla="*/ 2147483646 h 1077"/>
                <a:gd name="T10" fmla="*/ 2147483646 w 442"/>
                <a:gd name="T11" fmla="*/ 0 h 10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2" h="1077">
                  <a:moveTo>
                    <a:pt x="221" y="0"/>
                  </a:moveTo>
                  <a:cubicBezTo>
                    <a:pt x="99" y="0"/>
                    <a:pt x="0" y="99"/>
                    <a:pt x="0" y="221"/>
                  </a:cubicBezTo>
                  <a:cubicBezTo>
                    <a:pt x="0" y="1077"/>
                    <a:pt x="0" y="1077"/>
                    <a:pt x="0" y="1077"/>
                  </a:cubicBezTo>
                  <a:cubicBezTo>
                    <a:pt x="442" y="1077"/>
                    <a:pt x="442" y="1077"/>
                    <a:pt x="442" y="1077"/>
                  </a:cubicBezTo>
                  <a:cubicBezTo>
                    <a:pt x="442" y="221"/>
                    <a:pt x="442" y="221"/>
                    <a:pt x="442" y="221"/>
                  </a:cubicBezTo>
                  <a:cubicBezTo>
                    <a:pt x="442" y="99"/>
                    <a:pt x="343" y="0"/>
                    <a:pt x="22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Oval 9">
              <a:extLst>
                <a:ext uri="{FF2B5EF4-FFF2-40B4-BE49-F238E27FC236}">
                  <a16:creationId xmlns:a16="http://schemas.microsoft.com/office/drawing/2014/main" id="{9657C2DA-D81B-1EE0-B0AA-85CB880A1663}"/>
                </a:ext>
              </a:extLst>
            </p:cNvPr>
            <p:cNvSpPr>
              <a:spLocks noChangeArrowheads="1"/>
            </p:cNvSpPr>
            <p:nvPr/>
          </p:nvSpPr>
          <p:spPr bwMode="auto">
            <a:xfrm>
              <a:off x="1116013" y="2376488"/>
              <a:ext cx="1436687" cy="1436687"/>
            </a:xfrm>
            <a:prstGeom prst="ellipse">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solidFill>
                  <a:schemeClr val="tx1"/>
                </a:solidFill>
                <a:latin typeface="Calibri" panose="020F0502020204030204" pitchFamily="34" charset="0"/>
              </a:endParaRPr>
            </a:p>
          </p:txBody>
        </p:sp>
        <p:sp>
          <p:nvSpPr>
            <p:cNvPr id="35" name="Freeform 10">
              <a:extLst>
                <a:ext uri="{FF2B5EF4-FFF2-40B4-BE49-F238E27FC236}">
                  <a16:creationId xmlns:a16="http://schemas.microsoft.com/office/drawing/2014/main" id="{944331A6-2211-24C2-6D7A-13AA286F7B0F}"/>
                </a:ext>
              </a:extLst>
            </p:cNvPr>
            <p:cNvSpPr>
              <a:spLocks/>
            </p:cNvSpPr>
            <p:nvPr/>
          </p:nvSpPr>
          <p:spPr bwMode="auto">
            <a:xfrm>
              <a:off x="2687638" y="2559050"/>
              <a:ext cx="1704975" cy="3843337"/>
            </a:xfrm>
            <a:custGeom>
              <a:avLst/>
              <a:gdLst>
                <a:gd name="T0" fmla="*/ 2147483646 w 442"/>
                <a:gd name="T1" fmla="*/ 0 h 995"/>
                <a:gd name="T2" fmla="*/ 0 w 442"/>
                <a:gd name="T3" fmla="*/ 2147483646 h 995"/>
                <a:gd name="T4" fmla="*/ 0 w 442"/>
                <a:gd name="T5" fmla="*/ 2147483646 h 995"/>
                <a:gd name="T6" fmla="*/ 2147483646 w 442"/>
                <a:gd name="T7" fmla="*/ 2147483646 h 995"/>
                <a:gd name="T8" fmla="*/ 2147483646 w 442"/>
                <a:gd name="T9" fmla="*/ 2147483646 h 995"/>
                <a:gd name="T10" fmla="*/ 2147483646 w 442"/>
                <a:gd name="T11" fmla="*/ 0 h 9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2" h="995">
                  <a:moveTo>
                    <a:pt x="221" y="0"/>
                  </a:moveTo>
                  <a:cubicBezTo>
                    <a:pt x="99" y="0"/>
                    <a:pt x="0" y="99"/>
                    <a:pt x="0" y="221"/>
                  </a:cubicBezTo>
                  <a:cubicBezTo>
                    <a:pt x="0" y="995"/>
                    <a:pt x="0" y="995"/>
                    <a:pt x="0" y="995"/>
                  </a:cubicBezTo>
                  <a:cubicBezTo>
                    <a:pt x="442" y="995"/>
                    <a:pt x="442" y="995"/>
                    <a:pt x="442" y="995"/>
                  </a:cubicBezTo>
                  <a:cubicBezTo>
                    <a:pt x="442" y="221"/>
                    <a:pt x="442" y="221"/>
                    <a:pt x="442" y="221"/>
                  </a:cubicBezTo>
                  <a:cubicBezTo>
                    <a:pt x="442" y="99"/>
                    <a:pt x="343" y="0"/>
                    <a:pt x="221" y="0"/>
                  </a:cubicBezTo>
                  <a:close/>
                </a:path>
              </a:pathLst>
            </a:custGeom>
            <a:solidFill>
              <a:srgbClr val="FF9E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Oval 11">
              <a:extLst>
                <a:ext uri="{FF2B5EF4-FFF2-40B4-BE49-F238E27FC236}">
                  <a16:creationId xmlns:a16="http://schemas.microsoft.com/office/drawing/2014/main" id="{13DB8D52-EFEE-9A8F-B825-598F7F1334DD}"/>
                </a:ext>
              </a:extLst>
            </p:cNvPr>
            <p:cNvSpPr>
              <a:spLocks noChangeArrowheads="1"/>
            </p:cNvSpPr>
            <p:nvPr/>
          </p:nvSpPr>
          <p:spPr bwMode="auto">
            <a:xfrm>
              <a:off x="2822575" y="2693988"/>
              <a:ext cx="1435100" cy="1431925"/>
            </a:xfrm>
            <a:prstGeom prst="ellipse">
              <a:avLst/>
            </a:prstGeom>
            <a:solidFill>
              <a:srgbClr val="ED7B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solidFill>
                  <a:schemeClr val="tx1"/>
                </a:solidFill>
                <a:latin typeface="Calibri" panose="020F0502020204030204" pitchFamily="34" charset="0"/>
              </a:endParaRPr>
            </a:p>
          </p:txBody>
        </p:sp>
        <p:sp>
          <p:nvSpPr>
            <p:cNvPr id="37" name="Freeform 12">
              <a:extLst>
                <a:ext uri="{FF2B5EF4-FFF2-40B4-BE49-F238E27FC236}">
                  <a16:creationId xmlns:a16="http://schemas.microsoft.com/office/drawing/2014/main" id="{F1D8D0B8-5F5A-438B-2D5E-2B40B73E3F7D}"/>
                </a:ext>
              </a:extLst>
            </p:cNvPr>
            <p:cNvSpPr>
              <a:spLocks/>
            </p:cNvSpPr>
            <p:nvPr/>
          </p:nvSpPr>
          <p:spPr bwMode="auto">
            <a:xfrm>
              <a:off x="4392613" y="2782888"/>
              <a:ext cx="1706562" cy="3619500"/>
            </a:xfrm>
            <a:custGeom>
              <a:avLst/>
              <a:gdLst>
                <a:gd name="T0" fmla="*/ 2147483646 w 442"/>
                <a:gd name="T1" fmla="*/ 0 h 937"/>
                <a:gd name="T2" fmla="*/ 0 w 442"/>
                <a:gd name="T3" fmla="*/ 2147483646 h 937"/>
                <a:gd name="T4" fmla="*/ 0 w 442"/>
                <a:gd name="T5" fmla="*/ 2147483646 h 937"/>
                <a:gd name="T6" fmla="*/ 2147483646 w 442"/>
                <a:gd name="T7" fmla="*/ 2147483646 h 937"/>
                <a:gd name="T8" fmla="*/ 2147483646 w 442"/>
                <a:gd name="T9" fmla="*/ 2147483646 h 937"/>
                <a:gd name="T10" fmla="*/ 2147483646 w 442"/>
                <a:gd name="T11" fmla="*/ 0 h 9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2" h="937">
                  <a:moveTo>
                    <a:pt x="221" y="0"/>
                  </a:moveTo>
                  <a:cubicBezTo>
                    <a:pt x="99" y="0"/>
                    <a:pt x="0" y="99"/>
                    <a:pt x="0" y="221"/>
                  </a:cubicBezTo>
                  <a:cubicBezTo>
                    <a:pt x="0" y="937"/>
                    <a:pt x="0" y="937"/>
                    <a:pt x="0" y="937"/>
                  </a:cubicBezTo>
                  <a:cubicBezTo>
                    <a:pt x="442" y="937"/>
                    <a:pt x="442" y="937"/>
                    <a:pt x="442" y="937"/>
                  </a:cubicBezTo>
                  <a:cubicBezTo>
                    <a:pt x="442" y="221"/>
                    <a:pt x="442" y="221"/>
                    <a:pt x="442" y="221"/>
                  </a:cubicBezTo>
                  <a:cubicBezTo>
                    <a:pt x="442" y="99"/>
                    <a:pt x="343" y="0"/>
                    <a:pt x="221" y="0"/>
                  </a:cubicBezTo>
                  <a:close/>
                </a:path>
              </a:pathLst>
            </a:custGeom>
            <a:solidFill>
              <a:srgbClr val="FFC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Oval 13">
              <a:extLst>
                <a:ext uri="{FF2B5EF4-FFF2-40B4-BE49-F238E27FC236}">
                  <a16:creationId xmlns:a16="http://schemas.microsoft.com/office/drawing/2014/main" id="{9C6303F6-6B90-6B38-B45D-08D68AE2E947}"/>
                </a:ext>
              </a:extLst>
            </p:cNvPr>
            <p:cNvSpPr>
              <a:spLocks noChangeArrowheads="1"/>
            </p:cNvSpPr>
            <p:nvPr/>
          </p:nvSpPr>
          <p:spPr bwMode="auto">
            <a:xfrm>
              <a:off x="4527550" y="2917825"/>
              <a:ext cx="1431925" cy="1433512"/>
            </a:xfrm>
            <a:prstGeom prst="ellipse">
              <a:avLst/>
            </a:prstGeom>
            <a:solidFill>
              <a:srgbClr val="FA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dirty="0">
                <a:solidFill>
                  <a:schemeClr val="tx1"/>
                </a:solidFill>
                <a:latin typeface="Calibri" panose="020F0502020204030204" pitchFamily="34" charset="0"/>
              </a:endParaRPr>
            </a:p>
          </p:txBody>
        </p:sp>
        <p:sp>
          <p:nvSpPr>
            <p:cNvPr id="39" name="Freeform 14">
              <a:extLst>
                <a:ext uri="{FF2B5EF4-FFF2-40B4-BE49-F238E27FC236}">
                  <a16:creationId xmlns:a16="http://schemas.microsoft.com/office/drawing/2014/main" id="{52F4A326-4AC9-4B6E-E189-3A2169648B14}"/>
                </a:ext>
              </a:extLst>
            </p:cNvPr>
            <p:cNvSpPr>
              <a:spLocks/>
            </p:cNvSpPr>
            <p:nvPr/>
          </p:nvSpPr>
          <p:spPr bwMode="auto">
            <a:xfrm>
              <a:off x="6094413" y="2782888"/>
              <a:ext cx="1706562" cy="3619500"/>
            </a:xfrm>
            <a:custGeom>
              <a:avLst/>
              <a:gdLst>
                <a:gd name="T0" fmla="*/ 2147483646 w 442"/>
                <a:gd name="T1" fmla="*/ 0 h 937"/>
                <a:gd name="T2" fmla="*/ 0 w 442"/>
                <a:gd name="T3" fmla="*/ 2147483646 h 937"/>
                <a:gd name="T4" fmla="*/ 0 w 442"/>
                <a:gd name="T5" fmla="*/ 2147483646 h 937"/>
                <a:gd name="T6" fmla="*/ 2147483646 w 442"/>
                <a:gd name="T7" fmla="*/ 2147483646 h 937"/>
                <a:gd name="T8" fmla="*/ 2147483646 w 442"/>
                <a:gd name="T9" fmla="*/ 2147483646 h 937"/>
                <a:gd name="T10" fmla="*/ 2147483646 w 442"/>
                <a:gd name="T11" fmla="*/ 0 h 9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2" h="937">
                  <a:moveTo>
                    <a:pt x="221" y="0"/>
                  </a:moveTo>
                  <a:cubicBezTo>
                    <a:pt x="99" y="0"/>
                    <a:pt x="0" y="99"/>
                    <a:pt x="0" y="221"/>
                  </a:cubicBezTo>
                  <a:cubicBezTo>
                    <a:pt x="0" y="937"/>
                    <a:pt x="0" y="937"/>
                    <a:pt x="0" y="937"/>
                  </a:cubicBezTo>
                  <a:cubicBezTo>
                    <a:pt x="442" y="937"/>
                    <a:pt x="442" y="937"/>
                    <a:pt x="442" y="937"/>
                  </a:cubicBezTo>
                  <a:cubicBezTo>
                    <a:pt x="442" y="221"/>
                    <a:pt x="442" y="221"/>
                    <a:pt x="442" y="221"/>
                  </a:cubicBezTo>
                  <a:cubicBezTo>
                    <a:pt x="442" y="99"/>
                    <a:pt x="343" y="0"/>
                    <a:pt x="221"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Oval 15">
              <a:extLst>
                <a:ext uri="{FF2B5EF4-FFF2-40B4-BE49-F238E27FC236}">
                  <a16:creationId xmlns:a16="http://schemas.microsoft.com/office/drawing/2014/main" id="{58042FD3-3E1E-0F96-D12E-5A7D3FB25FEB}"/>
                </a:ext>
              </a:extLst>
            </p:cNvPr>
            <p:cNvSpPr>
              <a:spLocks noChangeArrowheads="1"/>
            </p:cNvSpPr>
            <p:nvPr/>
          </p:nvSpPr>
          <p:spPr bwMode="auto">
            <a:xfrm>
              <a:off x="6234113" y="2917825"/>
              <a:ext cx="1431925" cy="1433512"/>
            </a:xfrm>
            <a:prstGeom prst="ellipse">
              <a:avLst/>
            </a:prstGeom>
            <a:solidFill>
              <a:srgbClr val="C49E4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solidFill>
                  <a:schemeClr val="tx1"/>
                </a:solidFill>
                <a:latin typeface="Calibri" panose="020F0502020204030204" pitchFamily="34" charset="0"/>
              </a:endParaRPr>
            </a:p>
          </p:txBody>
        </p:sp>
        <p:sp>
          <p:nvSpPr>
            <p:cNvPr id="41" name="Freeform 16">
              <a:extLst>
                <a:ext uri="{FF2B5EF4-FFF2-40B4-BE49-F238E27FC236}">
                  <a16:creationId xmlns:a16="http://schemas.microsoft.com/office/drawing/2014/main" id="{CDE767B2-981C-0416-671E-EB7206584A7E}"/>
                </a:ext>
              </a:extLst>
            </p:cNvPr>
            <p:cNvSpPr>
              <a:spLocks/>
            </p:cNvSpPr>
            <p:nvPr/>
          </p:nvSpPr>
          <p:spPr bwMode="auto">
            <a:xfrm>
              <a:off x="7800975" y="2559050"/>
              <a:ext cx="1704975" cy="3843337"/>
            </a:xfrm>
            <a:custGeom>
              <a:avLst/>
              <a:gdLst>
                <a:gd name="T0" fmla="*/ 2147483646 w 442"/>
                <a:gd name="T1" fmla="*/ 0 h 995"/>
                <a:gd name="T2" fmla="*/ 0 w 442"/>
                <a:gd name="T3" fmla="*/ 2147483646 h 995"/>
                <a:gd name="T4" fmla="*/ 0 w 442"/>
                <a:gd name="T5" fmla="*/ 2147483646 h 995"/>
                <a:gd name="T6" fmla="*/ 2147483646 w 442"/>
                <a:gd name="T7" fmla="*/ 2147483646 h 995"/>
                <a:gd name="T8" fmla="*/ 2147483646 w 442"/>
                <a:gd name="T9" fmla="*/ 2147483646 h 995"/>
                <a:gd name="T10" fmla="*/ 2147483646 w 442"/>
                <a:gd name="T11" fmla="*/ 0 h 9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2" h="995">
                  <a:moveTo>
                    <a:pt x="221" y="0"/>
                  </a:moveTo>
                  <a:cubicBezTo>
                    <a:pt x="99" y="0"/>
                    <a:pt x="0" y="99"/>
                    <a:pt x="0" y="221"/>
                  </a:cubicBezTo>
                  <a:cubicBezTo>
                    <a:pt x="0" y="995"/>
                    <a:pt x="0" y="995"/>
                    <a:pt x="0" y="995"/>
                  </a:cubicBezTo>
                  <a:cubicBezTo>
                    <a:pt x="442" y="995"/>
                    <a:pt x="442" y="995"/>
                    <a:pt x="442" y="995"/>
                  </a:cubicBezTo>
                  <a:cubicBezTo>
                    <a:pt x="442" y="221"/>
                    <a:pt x="442" y="221"/>
                    <a:pt x="442" y="221"/>
                  </a:cubicBezTo>
                  <a:cubicBezTo>
                    <a:pt x="442" y="99"/>
                    <a:pt x="343" y="0"/>
                    <a:pt x="221" y="0"/>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Oval 17">
              <a:extLst>
                <a:ext uri="{FF2B5EF4-FFF2-40B4-BE49-F238E27FC236}">
                  <a16:creationId xmlns:a16="http://schemas.microsoft.com/office/drawing/2014/main" id="{3A777051-00B3-8DE9-4A45-49A02D2CE43D}"/>
                </a:ext>
              </a:extLst>
            </p:cNvPr>
            <p:cNvSpPr>
              <a:spLocks noChangeArrowheads="1"/>
            </p:cNvSpPr>
            <p:nvPr/>
          </p:nvSpPr>
          <p:spPr bwMode="auto">
            <a:xfrm>
              <a:off x="7939088" y="2693988"/>
              <a:ext cx="1431925" cy="1431925"/>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solidFill>
                  <a:schemeClr val="tx1"/>
                </a:solidFill>
                <a:latin typeface="Calibri" panose="020F0502020204030204" pitchFamily="34" charset="0"/>
              </a:endParaRPr>
            </a:p>
          </p:txBody>
        </p:sp>
        <p:sp>
          <p:nvSpPr>
            <p:cNvPr id="43" name="Freeform 18">
              <a:extLst>
                <a:ext uri="{FF2B5EF4-FFF2-40B4-BE49-F238E27FC236}">
                  <a16:creationId xmlns:a16="http://schemas.microsoft.com/office/drawing/2014/main" id="{B56040B2-92D9-CF26-9F8D-82ACE8650BCA}"/>
                </a:ext>
              </a:extLst>
            </p:cNvPr>
            <p:cNvSpPr>
              <a:spLocks/>
            </p:cNvSpPr>
            <p:nvPr/>
          </p:nvSpPr>
          <p:spPr bwMode="auto">
            <a:xfrm>
              <a:off x="9505950" y="2241550"/>
              <a:ext cx="1706562" cy="4160837"/>
            </a:xfrm>
            <a:custGeom>
              <a:avLst/>
              <a:gdLst>
                <a:gd name="T0" fmla="*/ 2147483646 w 442"/>
                <a:gd name="T1" fmla="*/ 0 h 1077"/>
                <a:gd name="T2" fmla="*/ 0 w 442"/>
                <a:gd name="T3" fmla="*/ 2147483646 h 1077"/>
                <a:gd name="T4" fmla="*/ 0 w 442"/>
                <a:gd name="T5" fmla="*/ 2147483646 h 1077"/>
                <a:gd name="T6" fmla="*/ 2147483646 w 442"/>
                <a:gd name="T7" fmla="*/ 2147483646 h 1077"/>
                <a:gd name="T8" fmla="*/ 2147483646 w 442"/>
                <a:gd name="T9" fmla="*/ 2147483646 h 1077"/>
                <a:gd name="T10" fmla="*/ 2147483646 w 442"/>
                <a:gd name="T11" fmla="*/ 0 h 10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2" h="1077">
                  <a:moveTo>
                    <a:pt x="221" y="0"/>
                  </a:moveTo>
                  <a:cubicBezTo>
                    <a:pt x="99" y="0"/>
                    <a:pt x="0" y="99"/>
                    <a:pt x="0" y="221"/>
                  </a:cubicBezTo>
                  <a:cubicBezTo>
                    <a:pt x="0" y="1077"/>
                    <a:pt x="0" y="1077"/>
                    <a:pt x="0" y="1077"/>
                  </a:cubicBezTo>
                  <a:cubicBezTo>
                    <a:pt x="442" y="1077"/>
                    <a:pt x="442" y="1077"/>
                    <a:pt x="442" y="1077"/>
                  </a:cubicBezTo>
                  <a:cubicBezTo>
                    <a:pt x="442" y="221"/>
                    <a:pt x="442" y="221"/>
                    <a:pt x="442" y="221"/>
                  </a:cubicBezTo>
                  <a:cubicBezTo>
                    <a:pt x="442" y="99"/>
                    <a:pt x="343" y="0"/>
                    <a:pt x="221" y="0"/>
                  </a:cubicBez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Oval 19">
              <a:extLst>
                <a:ext uri="{FF2B5EF4-FFF2-40B4-BE49-F238E27FC236}">
                  <a16:creationId xmlns:a16="http://schemas.microsoft.com/office/drawing/2014/main" id="{FD29D422-767A-7E11-FFBF-3F4EA3F50A1D}"/>
                </a:ext>
              </a:extLst>
            </p:cNvPr>
            <p:cNvSpPr>
              <a:spLocks noChangeArrowheads="1"/>
            </p:cNvSpPr>
            <p:nvPr/>
          </p:nvSpPr>
          <p:spPr bwMode="auto">
            <a:xfrm>
              <a:off x="9645650" y="2376488"/>
              <a:ext cx="1430337" cy="1436687"/>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dirty="0">
                <a:solidFill>
                  <a:schemeClr val="tx1"/>
                </a:solidFill>
                <a:latin typeface="Calibri" panose="020F0502020204030204" pitchFamily="34" charset="0"/>
              </a:endParaRPr>
            </a:p>
          </p:txBody>
        </p:sp>
        <p:sp>
          <p:nvSpPr>
            <p:cNvPr id="45" name="Freeform 20">
              <a:extLst>
                <a:ext uri="{FF2B5EF4-FFF2-40B4-BE49-F238E27FC236}">
                  <a16:creationId xmlns:a16="http://schemas.microsoft.com/office/drawing/2014/main" id="{1FDFB7F7-31B1-75FF-77CD-4D5D3BD4C205}"/>
                </a:ext>
              </a:extLst>
            </p:cNvPr>
            <p:cNvSpPr>
              <a:spLocks/>
            </p:cNvSpPr>
            <p:nvPr/>
          </p:nvSpPr>
          <p:spPr bwMode="auto">
            <a:xfrm>
              <a:off x="981075" y="6402388"/>
              <a:ext cx="2744787" cy="458787"/>
            </a:xfrm>
            <a:custGeom>
              <a:avLst/>
              <a:gdLst>
                <a:gd name="T0" fmla="*/ 2147483646 w 1729"/>
                <a:gd name="T1" fmla="*/ 2147483646 h 289"/>
                <a:gd name="T2" fmla="*/ 2147483646 w 1729"/>
                <a:gd name="T3" fmla="*/ 2147483646 h 289"/>
                <a:gd name="T4" fmla="*/ 0 w 1729"/>
                <a:gd name="T5" fmla="*/ 0 h 289"/>
                <a:gd name="T6" fmla="*/ 2147483646 w 1729"/>
                <a:gd name="T7" fmla="*/ 0 h 289"/>
                <a:gd name="T8" fmla="*/ 2147483646 w 1729"/>
                <a:gd name="T9" fmla="*/ 2147483646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9" h="289">
                  <a:moveTo>
                    <a:pt x="1729" y="289"/>
                  </a:moveTo>
                  <a:lnTo>
                    <a:pt x="982" y="289"/>
                  </a:lnTo>
                  <a:lnTo>
                    <a:pt x="0" y="0"/>
                  </a:lnTo>
                  <a:lnTo>
                    <a:pt x="1075" y="0"/>
                  </a:lnTo>
                  <a:lnTo>
                    <a:pt x="1729" y="289"/>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21">
              <a:extLst>
                <a:ext uri="{FF2B5EF4-FFF2-40B4-BE49-F238E27FC236}">
                  <a16:creationId xmlns:a16="http://schemas.microsoft.com/office/drawing/2014/main" id="{99B53950-BF03-2D3C-C2C7-B7D54919F59D}"/>
                </a:ext>
              </a:extLst>
            </p:cNvPr>
            <p:cNvSpPr>
              <a:spLocks/>
            </p:cNvSpPr>
            <p:nvPr/>
          </p:nvSpPr>
          <p:spPr bwMode="auto">
            <a:xfrm>
              <a:off x="2687638" y="6402388"/>
              <a:ext cx="2225675" cy="458787"/>
            </a:xfrm>
            <a:custGeom>
              <a:avLst/>
              <a:gdLst>
                <a:gd name="T0" fmla="*/ 2147483646 w 1402"/>
                <a:gd name="T1" fmla="*/ 2147483646 h 289"/>
                <a:gd name="T2" fmla="*/ 2147483646 w 1402"/>
                <a:gd name="T3" fmla="*/ 2147483646 h 289"/>
                <a:gd name="T4" fmla="*/ 0 w 1402"/>
                <a:gd name="T5" fmla="*/ 0 h 289"/>
                <a:gd name="T6" fmla="*/ 2147483646 w 1402"/>
                <a:gd name="T7" fmla="*/ 0 h 289"/>
                <a:gd name="T8" fmla="*/ 2147483646 w 1402"/>
                <a:gd name="T9" fmla="*/ 2147483646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2" h="289">
                  <a:moveTo>
                    <a:pt x="1402" y="289"/>
                  </a:moveTo>
                  <a:lnTo>
                    <a:pt x="654" y="289"/>
                  </a:lnTo>
                  <a:lnTo>
                    <a:pt x="0" y="0"/>
                  </a:lnTo>
                  <a:lnTo>
                    <a:pt x="1074" y="0"/>
                  </a:lnTo>
                  <a:lnTo>
                    <a:pt x="1402" y="289"/>
                  </a:lnTo>
                  <a:close/>
                </a:path>
              </a:pathLst>
            </a:custGeom>
            <a:solidFill>
              <a:srgbClr val="E0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22">
              <a:extLst>
                <a:ext uri="{FF2B5EF4-FFF2-40B4-BE49-F238E27FC236}">
                  <a16:creationId xmlns:a16="http://schemas.microsoft.com/office/drawing/2014/main" id="{F7F34B5E-2081-A2F6-B662-D849357398E0}"/>
                </a:ext>
              </a:extLst>
            </p:cNvPr>
            <p:cNvSpPr>
              <a:spLocks/>
            </p:cNvSpPr>
            <p:nvPr/>
          </p:nvSpPr>
          <p:spPr bwMode="auto">
            <a:xfrm>
              <a:off x="4392613" y="6402388"/>
              <a:ext cx="1706562" cy="458787"/>
            </a:xfrm>
            <a:custGeom>
              <a:avLst/>
              <a:gdLst>
                <a:gd name="T0" fmla="*/ 2147483646 w 1075"/>
                <a:gd name="T1" fmla="*/ 2147483646 h 289"/>
                <a:gd name="T2" fmla="*/ 2147483646 w 1075"/>
                <a:gd name="T3" fmla="*/ 2147483646 h 289"/>
                <a:gd name="T4" fmla="*/ 0 w 1075"/>
                <a:gd name="T5" fmla="*/ 0 h 289"/>
                <a:gd name="T6" fmla="*/ 2147483646 w 1075"/>
                <a:gd name="T7" fmla="*/ 0 h 289"/>
                <a:gd name="T8" fmla="*/ 2147483646 w 1075"/>
                <a:gd name="T9" fmla="*/ 2147483646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5" h="289">
                  <a:moveTo>
                    <a:pt x="1075" y="289"/>
                  </a:moveTo>
                  <a:lnTo>
                    <a:pt x="326" y="289"/>
                  </a:lnTo>
                  <a:lnTo>
                    <a:pt x="0" y="0"/>
                  </a:lnTo>
                  <a:lnTo>
                    <a:pt x="1075" y="0"/>
                  </a:lnTo>
                  <a:lnTo>
                    <a:pt x="1075" y="289"/>
                  </a:lnTo>
                  <a:close/>
                </a:path>
              </a:pathLst>
            </a:custGeom>
            <a:solidFill>
              <a:srgbClr val="E09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23">
              <a:extLst>
                <a:ext uri="{FF2B5EF4-FFF2-40B4-BE49-F238E27FC236}">
                  <a16:creationId xmlns:a16="http://schemas.microsoft.com/office/drawing/2014/main" id="{E37D2CD6-19F6-D1BE-D69C-1476115D117B}"/>
                </a:ext>
              </a:extLst>
            </p:cNvPr>
            <p:cNvSpPr>
              <a:spLocks/>
            </p:cNvSpPr>
            <p:nvPr/>
          </p:nvSpPr>
          <p:spPr bwMode="auto">
            <a:xfrm>
              <a:off x="6094413" y="6402388"/>
              <a:ext cx="1706562" cy="458787"/>
            </a:xfrm>
            <a:custGeom>
              <a:avLst/>
              <a:gdLst>
                <a:gd name="T0" fmla="*/ 2147483646 w 1075"/>
                <a:gd name="T1" fmla="*/ 2147483646 h 289"/>
                <a:gd name="T2" fmla="*/ 0 w 1075"/>
                <a:gd name="T3" fmla="*/ 2147483646 h 289"/>
                <a:gd name="T4" fmla="*/ 0 w 1075"/>
                <a:gd name="T5" fmla="*/ 0 h 289"/>
                <a:gd name="T6" fmla="*/ 2147483646 w 1075"/>
                <a:gd name="T7" fmla="*/ 0 h 289"/>
                <a:gd name="T8" fmla="*/ 2147483646 w 1075"/>
                <a:gd name="T9" fmla="*/ 2147483646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5" h="289">
                  <a:moveTo>
                    <a:pt x="749" y="289"/>
                  </a:moveTo>
                  <a:lnTo>
                    <a:pt x="0" y="289"/>
                  </a:lnTo>
                  <a:lnTo>
                    <a:pt x="0" y="0"/>
                  </a:lnTo>
                  <a:lnTo>
                    <a:pt x="1075" y="0"/>
                  </a:lnTo>
                  <a:lnTo>
                    <a:pt x="749" y="289"/>
                  </a:lnTo>
                  <a:close/>
                </a:path>
              </a:pathLst>
            </a:custGeom>
            <a:solidFill>
              <a:srgbClr val="C49E4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24">
              <a:extLst>
                <a:ext uri="{FF2B5EF4-FFF2-40B4-BE49-F238E27FC236}">
                  <a16:creationId xmlns:a16="http://schemas.microsoft.com/office/drawing/2014/main" id="{B53E4C4E-5A43-E47C-4D52-BF782EAEC7C4}"/>
                </a:ext>
              </a:extLst>
            </p:cNvPr>
            <p:cNvSpPr>
              <a:spLocks/>
            </p:cNvSpPr>
            <p:nvPr/>
          </p:nvSpPr>
          <p:spPr bwMode="auto">
            <a:xfrm>
              <a:off x="7283450" y="6402388"/>
              <a:ext cx="2222500" cy="458787"/>
            </a:xfrm>
            <a:custGeom>
              <a:avLst/>
              <a:gdLst>
                <a:gd name="T0" fmla="*/ 2147483646 w 1400"/>
                <a:gd name="T1" fmla="*/ 2147483646 h 289"/>
                <a:gd name="T2" fmla="*/ 0 w 1400"/>
                <a:gd name="T3" fmla="*/ 2147483646 h 289"/>
                <a:gd name="T4" fmla="*/ 2147483646 w 1400"/>
                <a:gd name="T5" fmla="*/ 0 h 289"/>
                <a:gd name="T6" fmla="*/ 2147483646 w 1400"/>
                <a:gd name="T7" fmla="*/ 0 h 289"/>
                <a:gd name="T8" fmla="*/ 2147483646 w 1400"/>
                <a:gd name="T9" fmla="*/ 2147483646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0" h="289">
                  <a:moveTo>
                    <a:pt x="746" y="289"/>
                  </a:moveTo>
                  <a:lnTo>
                    <a:pt x="0" y="289"/>
                  </a:lnTo>
                  <a:lnTo>
                    <a:pt x="326" y="0"/>
                  </a:lnTo>
                  <a:lnTo>
                    <a:pt x="1400" y="0"/>
                  </a:lnTo>
                  <a:lnTo>
                    <a:pt x="746" y="28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25">
              <a:extLst>
                <a:ext uri="{FF2B5EF4-FFF2-40B4-BE49-F238E27FC236}">
                  <a16:creationId xmlns:a16="http://schemas.microsoft.com/office/drawing/2014/main" id="{53CD8128-71B4-09ED-46F7-AA93D502A1C0}"/>
                </a:ext>
              </a:extLst>
            </p:cNvPr>
            <p:cNvSpPr>
              <a:spLocks/>
            </p:cNvSpPr>
            <p:nvPr/>
          </p:nvSpPr>
          <p:spPr bwMode="auto">
            <a:xfrm>
              <a:off x="8467725" y="6402388"/>
              <a:ext cx="2744787" cy="458787"/>
            </a:xfrm>
            <a:custGeom>
              <a:avLst/>
              <a:gdLst>
                <a:gd name="T0" fmla="*/ 2147483646 w 1729"/>
                <a:gd name="T1" fmla="*/ 2147483646 h 289"/>
                <a:gd name="T2" fmla="*/ 0 w 1729"/>
                <a:gd name="T3" fmla="*/ 2147483646 h 289"/>
                <a:gd name="T4" fmla="*/ 2147483646 w 1729"/>
                <a:gd name="T5" fmla="*/ 0 h 289"/>
                <a:gd name="T6" fmla="*/ 2147483646 w 1729"/>
                <a:gd name="T7" fmla="*/ 0 h 289"/>
                <a:gd name="T8" fmla="*/ 2147483646 w 1729"/>
                <a:gd name="T9" fmla="*/ 2147483646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9" h="289">
                  <a:moveTo>
                    <a:pt x="747" y="289"/>
                  </a:moveTo>
                  <a:lnTo>
                    <a:pt x="0" y="289"/>
                  </a:lnTo>
                  <a:lnTo>
                    <a:pt x="654" y="0"/>
                  </a:lnTo>
                  <a:lnTo>
                    <a:pt x="1729" y="0"/>
                  </a:lnTo>
                  <a:lnTo>
                    <a:pt x="747" y="289"/>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 name="Rectangle 26">
            <a:extLst>
              <a:ext uri="{FF2B5EF4-FFF2-40B4-BE49-F238E27FC236}">
                <a16:creationId xmlns:a16="http://schemas.microsoft.com/office/drawing/2014/main" id="{F5924040-FC85-66FE-40B8-16E1DB548B6F}"/>
              </a:ext>
            </a:extLst>
          </p:cNvPr>
          <p:cNvSpPr>
            <a:spLocks noChangeArrowheads="1"/>
          </p:cNvSpPr>
          <p:nvPr/>
        </p:nvSpPr>
        <p:spPr bwMode="auto">
          <a:xfrm>
            <a:off x="4554836" y="4184318"/>
            <a:ext cx="14289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1600" b="1" dirty="0">
                <a:solidFill>
                  <a:srgbClr val="FFFFFF"/>
                </a:solidFill>
                <a:latin typeface="Open Sans SemiBold" panose="020B0706030804020204" pitchFamily="34" charset="0"/>
              </a:rPr>
              <a:t>COMPONENTE</a:t>
            </a:r>
          </a:p>
          <a:p>
            <a:pPr algn="ctr"/>
            <a:r>
              <a:rPr lang="en-US" altLang="en-US" sz="2000" b="1" dirty="0">
                <a:solidFill>
                  <a:srgbClr val="FFFFFF"/>
                </a:solidFill>
                <a:latin typeface="Open Sans SemiBold" panose="020B0706030804020204" pitchFamily="34" charset="0"/>
              </a:rPr>
              <a:t> 3.</a:t>
            </a:r>
          </a:p>
        </p:txBody>
      </p:sp>
      <p:sp>
        <p:nvSpPr>
          <p:cNvPr id="52" name="Rectangle 27">
            <a:extLst>
              <a:ext uri="{FF2B5EF4-FFF2-40B4-BE49-F238E27FC236}">
                <a16:creationId xmlns:a16="http://schemas.microsoft.com/office/drawing/2014/main" id="{490032E6-6BF7-9CA6-8887-5B6755EC871A}"/>
              </a:ext>
            </a:extLst>
          </p:cNvPr>
          <p:cNvSpPr>
            <a:spLocks noChangeArrowheads="1"/>
          </p:cNvSpPr>
          <p:nvPr/>
        </p:nvSpPr>
        <p:spPr bwMode="auto">
          <a:xfrm>
            <a:off x="2809421" y="4160560"/>
            <a:ext cx="14289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600" b="1" dirty="0">
                <a:solidFill>
                  <a:srgbClr val="FFFFFF"/>
                </a:solidFill>
                <a:latin typeface="Open Sans SemiBold" panose="020B0706030804020204" pitchFamily="34" charset="0"/>
              </a:rPr>
              <a:t>COMPONENTE</a:t>
            </a:r>
          </a:p>
          <a:p>
            <a:pPr algn="ctr" eaLnBrk="1" hangingPunct="1"/>
            <a:r>
              <a:rPr lang="en-US" altLang="en-US" sz="2000" b="1" dirty="0">
                <a:solidFill>
                  <a:srgbClr val="FFFFFF"/>
                </a:solidFill>
                <a:latin typeface="Open Sans SemiBold" panose="020B0706030804020204" pitchFamily="34" charset="0"/>
              </a:rPr>
              <a:t> 2.</a:t>
            </a:r>
            <a:endParaRPr lang="en-US" altLang="en-US" sz="2000" dirty="0">
              <a:solidFill>
                <a:schemeClr val="tx1"/>
              </a:solidFill>
              <a:latin typeface="Calibri" panose="020F0502020204030204" pitchFamily="34" charset="0"/>
            </a:endParaRPr>
          </a:p>
        </p:txBody>
      </p:sp>
      <p:sp>
        <p:nvSpPr>
          <p:cNvPr id="53" name="Rectangle 28">
            <a:extLst>
              <a:ext uri="{FF2B5EF4-FFF2-40B4-BE49-F238E27FC236}">
                <a16:creationId xmlns:a16="http://schemas.microsoft.com/office/drawing/2014/main" id="{9E7ABF08-3EAB-2DEE-A37C-613981F7BAE6}"/>
              </a:ext>
            </a:extLst>
          </p:cNvPr>
          <p:cNvSpPr>
            <a:spLocks noChangeArrowheads="1"/>
          </p:cNvSpPr>
          <p:nvPr/>
        </p:nvSpPr>
        <p:spPr bwMode="auto">
          <a:xfrm>
            <a:off x="6233998" y="4168457"/>
            <a:ext cx="14289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600" b="1" dirty="0">
                <a:solidFill>
                  <a:srgbClr val="FFFFFF"/>
                </a:solidFill>
                <a:latin typeface="Open Sans SemiBold" panose="020B0706030804020204" pitchFamily="34" charset="0"/>
              </a:rPr>
              <a:t>COMPONENTE</a:t>
            </a:r>
          </a:p>
          <a:p>
            <a:pPr algn="ctr" eaLnBrk="1" hangingPunct="1"/>
            <a:r>
              <a:rPr lang="en-US" altLang="en-US" sz="2000" b="1" dirty="0">
                <a:solidFill>
                  <a:srgbClr val="FFFFFF"/>
                </a:solidFill>
                <a:latin typeface="Open Sans SemiBold" panose="020B0706030804020204" pitchFamily="34" charset="0"/>
              </a:rPr>
              <a:t> 4.</a:t>
            </a:r>
          </a:p>
        </p:txBody>
      </p:sp>
      <p:sp>
        <p:nvSpPr>
          <p:cNvPr id="54" name="Rectangle 29">
            <a:extLst>
              <a:ext uri="{FF2B5EF4-FFF2-40B4-BE49-F238E27FC236}">
                <a16:creationId xmlns:a16="http://schemas.microsoft.com/office/drawing/2014/main" id="{17774F1A-9AE2-EE1E-293A-C00317977C77}"/>
              </a:ext>
            </a:extLst>
          </p:cNvPr>
          <p:cNvSpPr>
            <a:spLocks noChangeArrowheads="1"/>
          </p:cNvSpPr>
          <p:nvPr/>
        </p:nvSpPr>
        <p:spPr bwMode="auto">
          <a:xfrm>
            <a:off x="9313380" y="4154879"/>
            <a:ext cx="20211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600" b="1" dirty="0">
                <a:solidFill>
                  <a:srgbClr val="FFFFFF"/>
                </a:solidFill>
                <a:latin typeface="Open Sans SemiBold" panose="020B0706030804020204" pitchFamily="34" charset="0"/>
              </a:rPr>
              <a:t>COMPONENTE </a:t>
            </a:r>
          </a:p>
          <a:p>
            <a:pPr algn="ctr" eaLnBrk="1" hangingPunct="1"/>
            <a:r>
              <a:rPr lang="en-US" altLang="en-US" sz="2000" b="1" dirty="0">
                <a:solidFill>
                  <a:srgbClr val="FFFFFF"/>
                </a:solidFill>
                <a:latin typeface="Open Sans SemiBold" panose="020B0706030804020204" pitchFamily="34" charset="0"/>
              </a:rPr>
              <a:t>6.</a:t>
            </a:r>
            <a:endParaRPr lang="en-US" altLang="en-US" sz="2000" dirty="0">
              <a:solidFill>
                <a:schemeClr val="tx1"/>
              </a:solidFill>
              <a:latin typeface="Calibri" panose="020F0502020204030204" pitchFamily="34" charset="0"/>
            </a:endParaRPr>
          </a:p>
        </p:txBody>
      </p:sp>
      <p:sp>
        <p:nvSpPr>
          <p:cNvPr id="55" name="Rectangle 30">
            <a:extLst>
              <a:ext uri="{FF2B5EF4-FFF2-40B4-BE49-F238E27FC236}">
                <a16:creationId xmlns:a16="http://schemas.microsoft.com/office/drawing/2014/main" id="{499568D0-88AF-5632-379B-D7AAB6C1ADE0}"/>
              </a:ext>
            </a:extLst>
          </p:cNvPr>
          <p:cNvSpPr>
            <a:spLocks noChangeArrowheads="1"/>
          </p:cNvSpPr>
          <p:nvPr/>
        </p:nvSpPr>
        <p:spPr bwMode="auto">
          <a:xfrm>
            <a:off x="7985241" y="4152707"/>
            <a:ext cx="14319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600" b="1" dirty="0">
                <a:solidFill>
                  <a:srgbClr val="FFFFFF"/>
                </a:solidFill>
                <a:latin typeface="Open Sans SemiBold" panose="020B0706030804020204" pitchFamily="34" charset="0"/>
              </a:rPr>
              <a:t>COMPONENTE </a:t>
            </a:r>
          </a:p>
          <a:p>
            <a:pPr algn="ctr" eaLnBrk="1" hangingPunct="1"/>
            <a:r>
              <a:rPr lang="en-US" altLang="en-US" sz="2000" b="1" dirty="0">
                <a:solidFill>
                  <a:srgbClr val="FFFFFF"/>
                </a:solidFill>
                <a:latin typeface="Open Sans SemiBold" panose="020B0706030804020204" pitchFamily="34" charset="0"/>
              </a:rPr>
              <a:t>5.</a:t>
            </a:r>
            <a:endParaRPr lang="en-US" altLang="en-US" sz="2000" dirty="0">
              <a:solidFill>
                <a:schemeClr val="tx1"/>
              </a:solidFill>
              <a:latin typeface="Calibri" panose="020F0502020204030204" pitchFamily="34" charset="0"/>
            </a:endParaRPr>
          </a:p>
        </p:txBody>
      </p:sp>
      <p:sp>
        <p:nvSpPr>
          <p:cNvPr id="56" name="Rectangle 31">
            <a:extLst>
              <a:ext uri="{FF2B5EF4-FFF2-40B4-BE49-F238E27FC236}">
                <a16:creationId xmlns:a16="http://schemas.microsoft.com/office/drawing/2014/main" id="{72267FAA-AF29-A72F-2F3D-5C9C272D04BC}"/>
              </a:ext>
            </a:extLst>
          </p:cNvPr>
          <p:cNvSpPr>
            <a:spLocks noChangeArrowheads="1"/>
          </p:cNvSpPr>
          <p:nvPr/>
        </p:nvSpPr>
        <p:spPr bwMode="auto">
          <a:xfrm>
            <a:off x="1077963" y="4195887"/>
            <a:ext cx="14818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600" b="1" dirty="0">
                <a:solidFill>
                  <a:srgbClr val="FFFFFF"/>
                </a:solidFill>
                <a:latin typeface="Open Sans SemiBold" panose="020B0706030804020204" pitchFamily="34" charset="0"/>
              </a:rPr>
              <a:t>COMPONENTE </a:t>
            </a:r>
          </a:p>
          <a:p>
            <a:pPr algn="ctr" eaLnBrk="1" hangingPunct="1"/>
            <a:r>
              <a:rPr lang="en-US" altLang="en-US" sz="2000" b="1" dirty="0">
                <a:solidFill>
                  <a:srgbClr val="FFFFFF"/>
                </a:solidFill>
                <a:latin typeface="Open Sans SemiBold" panose="020B0706030804020204" pitchFamily="34" charset="0"/>
              </a:rPr>
              <a:t>1.</a:t>
            </a:r>
            <a:endParaRPr lang="en-US" altLang="en-US" sz="2000" dirty="0">
              <a:solidFill>
                <a:schemeClr val="tx1"/>
              </a:solidFill>
              <a:latin typeface="Calibri" panose="020F0502020204030204" pitchFamily="34" charset="0"/>
            </a:endParaRPr>
          </a:p>
        </p:txBody>
      </p:sp>
      <p:grpSp>
        <p:nvGrpSpPr>
          <p:cNvPr id="57" name="Group 52">
            <a:extLst>
              <a:ext uri="{FF2B5EF4-FFF2-40B4-BE49-F238E27FC236}">
                <a16:creationId xmlns:a16="http://schemas.microsoft.com/office/drawing/2014/main" id="{A4FE049F-A06F-D725-D6CB-43DA93825C67}"/>
              </a:ext>
            </a:extLst>
          </p:cNvPr>
          <p:cNvGrpSpPr>
            <a:grpSpLocks/>
          </p:cNvGrpSpPr>
          <p:nvPr/>
        </p:nvGrpSpPr>
        <p:grpSpPr bwMode="auto">
          <a:xfrm>
            <a:off x="1466360" y="2448441"/>
            <a:ext cx="9280525" cy="1374775"/>
            <a:chOff x="1479550" y="2616200"/>
            <a:chExt cx="9280525" cy="1374775"/>
          </a:xfrm>
        </p:grpSpPr>
        <p:sp>
          <p:nvSpPr>
            <p:cNvPr id="58" name="Freeform 32">
              <a:extLst>
                <a:ext uri="{FF2B5EF4-FFF2-40B4-BE49-F238E27FC236}">
                  <a16:creationId xmlns:a16="http://schemas.microsoft.com/office/drawing/2014/main" id="{03DF60EB-0C10-D7AC-BFA7-09D6F597D4EA}"/>
                </a:ext>
              </a:extLst>
            </p:cNvPr>
            <p:cNvSpPr>
              <a:spLocks noEditPoints="1"/>
            </p:cNvSpPr>
            <p:nvPr/>
          </p:nvSpPr>
          <p:spPr bwMode="auto">
            <a:xfrm>
              <a:off x="4886325" y="3276600"/>
              <a:ext cx="714375" cy="714375"/>
            </a:xfrm>
            <a:custGeom>
              <a:avLst/>
              <a:gdLst>
                <a:gd name="T0" fmla="*/ 2147483646 w 185"/>
                <a:gd name="T1" fmla="*/ 2147483646 h 185"/>
                <a:gd name="T2" fmla="*/ 2147483646 w 185"/>
                <a:gd name="T3" fmla="*/ 2147483646 h 185"/>
                <a:gd name="T4" fmla="*/ 2147483646 w 185"/>
                <a:gd name="T5" fmla="*/ 2147483646 h 185"/>
                <a:gd name="T6" fmla="*/ 2147483646 w 185"/>
                <a:gd name="T7" fmla="*/ 2147483646 h 185"/>
                <a:gd name="T8" fmla="*/ 2147483646 w 185"/>
                <a:gd name="T9" fmla="*/ 2147483646 h 185"/>
                <a:gd name="T10" fmla="*/ 0 w 185"/>
                <a:gd name="T11" fmla="*/ 2147483646 h 185"/>
                <a:gd name="T12" fmla="*/ 2147483646 w 185"/>
                <a:gd name="T13" fmla="*/ 2147483646 h 185"/>
                <a:gd name="T14" fmla="*/ 2147483646 w 185"/>
                <a:gd name="T15" fmla="*/ 2147483646 h 185"/>
                <a:gd name="T16" fmla="*/ 2147483646 w 185"/>
                <a:gd name="T17" fmla="*/ 2147483646 h 185"/>
                <a:gd name="T18" fmla="*/ 2147483646 w 185"/>
                <a:gd name="T19" fmla="*/ 2147483646 h 185"/>
                <a:gd name="T20" fmla="*/ 2147483646 w 185"/>
                <a:gd name="T21" fmla="*/ 0 h 185"/>
                <a:gd name="T22" fmla="*/ 2147483646 w 185"/>
                <a:gd name="T23" fmla="*/ 2147483646 h 185"/>
                <a:gd name="T24" fmla="*/ 2147483646 w 185"/>
                <a:gd name="T25" fmla="*/ 2147483646 h 185"/>
                <a:gd name="T26" fmla="*/ 2147483646 w 185"/>
                <a:gd name="T27" fmla="*/ 2147483646 h 185"/>
                <a:gd name="T28" fmla="*/ 2147483646 w 185"/>
                <a:gd name="T29" fmla="*/ 2147483646 h 185"/>
                <a:gd name="T30" fmla="*/ 2147483646 w 185"/>
                <a:gd name="T31" fmla="*/ 2147483646 h 185"/>
                <a:gd name="T32" fmla="*/ 2147483646 w 185"/>
                <a:gd name="T33" fmla="*/ 2147483646 h 185"/>
                <a:gd name="T34" fmla="*/ 2147483646 w 185"/>
                <a:gd name="T35" fmla="*/ 2147483646 h 185"/>
                <a:gd name="T36" fmla="*/ 2147483646 w 185"/>
                <a:gd name="T37" fmla="*/ 2147483646 h 185"/>
                <a:gd name="T38" fmla="*/ 2147483646 w 185"/>
                <a:gd name="T39" fmla="*/ 2147483646 h 185"/>
                <a:gd name="T40" fmla="*/ 2147483646 w 185"/>
                <a:gd name="T41" fmla="*/ 2147483646 h 185"/>
                <a:gd name="T42" fmla="*/ 2147483646 w 185"/>
                <a:gd name="T43" fmla="*/ 2147483646 h 185"/>
                <a:gd name="T44" fmla="*/ 2147483646 w 185"/>
                <a:gd name="T45" fmla="*/ 2147483646 h 185"/>
                <a:gd name="T46" fmla="*/ 2147483646 w 185"/>
                <a:gd name="T47" fmla="*/ 2147483646 h 185"/>
                <a:gd name="T48" fmla="*/ 2147483646 w 185"/>
                <a:gd name="T49" fmla="*/ 2147483646 h 185"/>
                <a:gd name="T50" fmla="*/ 2147483646 w 185"/>
                <a:gd name="T51" fmla="*/ 2147483646 h 185"/>
                <a:gd name="T52" fmla="*/ 2147483646 w 185"/>
                <a:gd name="T53" fmla="*/ 2147483646 h 185"/>
                <a:gd name="T54" fmla="*/ 2147483646 w 185"/>
                <a:gd name="T55" fmla="*/ 2147483646 h 185"/>
                <a:gd name="T56" fmla="*/ 2147483646 w 185"/>
                <a:gd name="T57" fmla="*/ 2147483646 h 185"/>
                <a:gd name="T58" fmla="*/ 2147483646 w 185"/>
                <a:gd name="T59" fmla="*/ 2147483646 h 185"/>
                <a:gd name="T60" fmla="*/ 2147483646 w 185"/>
                <a:gd name="T61" fmla="*/ 2147483646 h 185"/>
                <a:gd name="T62" fmla="*/ 2147483646 w 185"/>
                <a:gd name="T63" fmla="*/ 2147483646 h 185"/>
                <a:gd name="T64" fmla="*/ 2147483646 w 185"/>
                <a:gd name="T65" fmla="*/ 2147483646 h 185"/>
                <a:gd name="T66" fmla="*/ 2147483646 w 185"/>
                <a:gd name="T67" fmla="*/ 2147483646 h 185"/>
                <a:gd name="T68" fmla="*/ 2147483646 w 185"/>
                <a:gd name="T69" fmla="*/ 2147483646 h 185"/>
                <a:gd name="T70" fmla="*/ 2147483646 w 185"/>
                <a:gd name="T71" fmla="*/ 2147483646 h 185"/>
                <a:gd name="T72" fmla="*/ 2147483646 w 185"/>
                <a:gd name="T73" fmla="*/ 2147483646 h 185"/>
                <a:gd name="T74" fmla="*/ 2147483646 w 185"/>
                <a:gd name="T75" fmla="*/ 2147483646 h 185"/>
                <a:gd name="T76" fmla="*/ 2147483646 w 185"/>
                <a:gd name="T77" fmla="*/ 2147483646 h 185"/>
                <a:gd name="T78" fmla="*/ 2147483646 w 185"/>
                <a:gd name="T79" fmla="*/ 2147483646 h 185"/>
                <a:gd name="T80" fmla="*/ 2147483646 w 185"/>
                <a:gd name="T81" fmla="*/ 2147483646 h 185"/>
                <a:gd name="T82" fmla="*/ 2147483646 w 185"/>
                <a:gd name="T83" fmla="*/ 2147483646 h 185"/>
                <a:gd name="T84" fmla="*/ 2147483646 w 185"/>
                <a:gd name="T85" fmla="*/ 2147483646 h 185"/>
                <a:gd name="T86" fmla="*/ 2147483646 w 185"/>
                <a:gd name="T87" fmla="*/ 2147483646 h 185"/>
                <a:gd name="T88" fmla="*/ 2147483646 w 185"/>
                <a:gd name="T89" fmla="*/ 2147483646 h 185"/>
                <a:gd name="T90" fmla="*/ 2147483646 w 185"/>
                <a:gd name="T91" fmla="*/ 2147483646 h 185"/>
                <a:gd name="T92" fmla="*/ 2147483646 w 185"/>
                <a:gd name="T93" fmla="*/ 2147483646 h 185"/>
                <a:gd name="T94" fmla="*/ 2147483646 w 185"/>
                <a:gd name="T95" fmla="*/ 2147483646 h 185"/>
                <a:gd name="T96" fmla="*/ 2147483646 w 185"/>
                <a:gd name="T97" fmla="*/ 2147483646 h 185"/>
                <a:gd name="T98" fmla="*/ 2147483646 w 185"/>
                <a:gd name="T99" fmla="*/ 2147483646 h 1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5" h="185">
                  <a:moveTo>
                    <a:pt x="102" y="185"/>
                  </a:moveTo>
                  <a:cubicBezTo>
                    <a:pt x="84" y="185"/>
                    <a:pt x="84" y="185"/>
                    <a:pt x="84" y="185"/>
                  </a:cubicBezTo>
                  <a:cubicBezTo>
                    <a:pt x="80" y="185"/>
                    <a:pt x="76" y="183"/>
                    <a:pt x="76" y="179"/>
                  </a:cubicBezTo>
                  <a:cubicBezTo>
                    <a:pt x="73" y="161"/>
                    <a:pt x="73" y="161"/>
                    <a:pt x="73" y="161"/>
                  </a:cubicBezTo>
                  <a:cubicBezTo>
                    <a:pt x="73" y="160"/>
                    <a:pt x="72" y="159"/>
                    <a:pt x="71" y="159"/>
                  </a:cubicBezTo>
                  <a:cubicBezTo>
                    <a:pt x="68" y="158"/>
                    <a:pt x="64" y="156"/>
                    <a:pt x="61" y="155"/>
                  </a:cubicBezTo>
                  <a:cubicBezTo>
                    <a:pt x="60" y="154"/>
                    <a:pt x="59" y="154"/>
                    <a:pt x="59" y="155"/>
                  </a:cubicBezTo>
                  <a:cubicBezTo>
                    <a:pt x="44" y="166"/>
                    <a:pt x="44" y="166"/>
                    <a:pt x="44" y="166"/>
                  </a:cubicBezTo>
                  <a:cubicBezTo>
                    <a:pt x="41" y="168"/>
                    <a:pt x="36" y="167"/>
                    <a:pt x="34" y="165"/>
                  </a:cubicBezTo>
                  <a:cubicBezTo>
                    <a:pt x="21" y="152"/>
                    <a:pt x="21" y="152"/>
                    <a:pt x="21" y="152"/>
                  </a:cubicBezTo>
                  <a:cubicBezTo>
                    <a:pt x="18" y="149"/>
                    <a:pt x="18" y="145"/>
                    <a:pt x="20" y="142"/>
                  </a:cubicBezTo>
                  <a:cubicBezTo>
                    <a:pt x="31" y="127"/>
                    <a:pt x="31" y="127"/>
                    <a:pt x="31" y="127"/>
                  </a:cubicBezTo>
                  <a:cubicBezTo>
                    <a:pt x="31" y="126"/>
                    <a:pt x="31" y="125"/>
                    <a:pt x="31" y="125"/>
                  </a:cubicBezTo>
                  <a:cubicBezTo>
                    <a:pt x="29" y="121"/>
                    <a:pt x="28" y="118"/>
                    <a:pt x="27" y="114"/>
                  </a:cubicBezTo>
                  <a:cubicBezTo>
                    <a:pt x="26" y="113"/>
                    <a:pt x="26" y="113"/>
                    <a:pt x="25" y="113"/>
                  </a:cubicBezTo>
                  <a:cubicBezTo>
                    <a:pt x="7" y="110"/>
                    <a:pt x="7" y="110"/>
                    <a:pt x="7" y="110"/>
                  </a:cubicBezTo>
                  <a:cubicBezTo>
                    <a:pt x="3" y="109"/>
                    <a:pt x="0" y="106"/>
                    <a:pt x="0" y="102"/>
                  </a:cubicBezTo>
                  <a:cubicBezTo>
                    <a:pt x="0" y="84"/>
                    <a:pt x="0" y="84"/>
                    <a:pt x="0" y="84"/>
                  </a:cubicBezTo>
                  <a:cubicBezTo>
                    <a:pt x="0" y="80"/>
                    <a:pt x="3" y="76"/>
                    <a:pt x="7" y="76"/>
                  </a:cubicBezTo>
                  <a:cubicBezTo>
                    <a:pt x="25" y="73"/>
                    <a:pt x="25" y="73"/>
                    <a:pt x="25" y="73"/>
                  </a:cubicBezTo>
                  <a:cubicBezTo>
                    <a:pt x="26" y="73"/>
                    <a:pt x="26" y="72"/>
                    <a:pt x="27" y="71"/>
                  </a:cubicBezTo>
                  <a:cubicBezTo>
                    <a:pt x="28" y="68"/>
                    <a:pt x="29" y="64"/>
                    <a:pt x="31" y="61"/>
                  </a:cubicBezTo>
                  <a:cubicBezTo>
                    <a:pt x="31" y="60"/>
                    <a:pt x="31" y="59"/>
                    <a:pt x="31" y="59"/>
                  </a:cubicBezTo>
                  <a:cubicBezTo>
                    <a:pt x="20" y="44"/>
                    <a:pt x="20" y="44"/>
                    <a:pt x="20" y="44"/>
                  </a:cubicBezTo>
                  <a:cubicBezTo>
                    <a:pt x="18" y="41"/>
                    <a:pt x="18" y="36"/>
                    <a:pt x="21" y="34"/>
                  </a:cubicBezTo>
                  <a:cubicBezTo>
                    <a:pt x="34" y="21"/>
                    <a:pt x="34" y="21"/>
                    <a:pt x="34" y="21"/>
                  </a:cubicBezTo>
                  <a:cubicBezTo>
                    <a:pt x="36" y="18"/>
                    <a:pt x="41" y="18"/>
                    <a:pt x="44" y="20"/>
                  </a:cubicBezTo>
                  <a:cubicBezTo>
                    <a:pt x="59" y="31"/>
                    <a:pt x="59" y="31"/>
                    <a:pt x="59" y="31"/>
                  </a:cubicBezTo>
                  <a:cubicBezTo>
                    <a:pt x="59" y="31"/>
                    <a:pt x="60" y="31"/>
                    <a:pt x="61" y="31"/>
                  </a:cubicBezTo>
                  <a:cubicBezTo>
                    <a:pt x="64" y="29"/>
                    <a:pt x="68" y="28"/>
                    <a:pt x="71" y="27"/>
                  </a:cubicBezTo>
                  <a:cubicBezTo>
                    <a:pt x="72" y="26"/>
                    <a:pt x="73" y="26"/>
                    <a:pt x="73" y="25"/>
                  </a:cubicBezTo>
                  <a:cubicBezTo>
                    <a:pt x="76" y="7"/>
                    <a:pt x="76" y="7"/>
                    <a:pt x="76" y="7"/>
                  </a:cubicBezTo>
                  <a:cubicBezTo>
                    <a:pt x="76" y="3"/>
                    <a:pt x="80" y="0"/>
                    <a:pt x="84" y="0"/>
                  </a:cubicBezTo>
                  <a:cubicBezTo>
                    <a:pt x="102" y="0"/>
                    <a:pt x="102" y="0"/>
                    <a:pt x="102" y="0"/>
                  </a:cubicBezTo>
                  <a:cubicBezTo>
                    <a:pt x="106" y="0"/>
                    <a:pt x="109" y="3"/>
                    <a:pt x="110" y="7"/>
                  </a:cubicBezTo>
                  <a:cubicBezTo>
                    <a:pt x="113" y="25"/>
                    <a:pt x="113" y="25"/>
                    <a:pt x="113" y="25"/>
                  </a:cubicBezTo>
                  <a:cubicBezTo>
                    <a:pt x="113" y="26"/>
                    <a:pt x="113" y="26"/>
                    <a:pt x="114" y="27"/>
                  </a:cubicBezTo>
                  <a:cubicBezTo>
                    <a:pt x="118" y="28"/>
                    <a:pt x="121" y="29"/>
                    <a:pt x="124" y="31"/>
                  </a:cubicBezTo>
                  <a:cubicBezTo>
                    <a:pt x="125" y="31"/>
                    <a:pt x="126" y="31"/>
                    <a:pt x="127" y="31"/>
                  </a:cubicBezTo>
                  <a:cubicBezTo>
                    <a:pt x="142" y="20"/>
                    <a:pt x="142" y="20"/>
                    <a:pt x="142" y="20"/>
                  </a:cubicBezTo>
                  <a:cubicBezTo>
                    <a:pt x="145" y="18"/>
                    <a:pt x="149" y="18"/>
                    <a:pt x="152" y="21"/>
                  </a:cubicBezTo>
                  <a:cubicBezTo>
                    <a:pt x="165" y="34"/>
                    <a:pt x="165" y="34"/>
                    <a:pt x="165" y="34"/>
                  </a:cubicBezTo>
                  <a:cubicBezTo>
                    <a:pt x="167" y="36"/>
                    <a:pt x="168" y="41"/>
                    <a:pt x="166" y="44"/>
                  </a:cubicBezTo>
                  <a:cubicBezTo>
                    <a:pt x="155" y="59"/>
                    <a:pt x="155" y="59"/>
                    <a:pt x="155" y="59"/>
                  </a:cubicBezTo>
                  <a:cubicBezTo>
                    <a:pt x="154" y="59"/>
                    <a:pt x="154" y="60"/>
                    <a:pt x="155" y="61"/>
                  </a:cubicBezTo>
                  <a:cubicBezTo>
                    <a:pt x="156" y="64"/>
                    <a:pt x="158" y="68"/>
                    <a:pt x="159" y="71"/>
                  </a:cubicBezTo>
                  <a:cubicBezTo>
                    <a:pt x="159" y="72"/>
                    <a:pt x="160" y="73"/>
                    <a:pt x="161" y="73"/>
                  </a:cubicBezTo>
                  <a:cubicBezTo>
                    <a:pt x="179" y="76"/>
                    <a:pt x="179" y="76"/>
                    <a:pt x="179" y="76"/>
                  </a:cubicBezTo>
                  <a:cubicBezTo>
                    <a:pt x="179" y="76"/>
                    <a:pt x="179" y="76"/>
                    <a:pt x="179" y="76"/>
                  </a:cubicBezTo>
                  <a:cubicBezTo>
                    <a:pt x="183" y="76"/>
                    <a:pt x="185" y="80"/>
                    <a:pt x="185" y="84"/>
                  </a:cubicBezTo>
                  <a:cubicBezTo>
                    <a:pt x="185" y="102"/>
                    <a:pt x="185" y="102"/>
                    <a:pt x="185" y="102"/>
                  </a:cubicBezTo>
                  <a:cubicBezTo>
                    <a:pt x="185" y="106"/>
                    <a:pt x="182" y="109"/>
                    <a:pt x="179" y="110"/>
                  </a:cubicBezTo>
                  <a:cubicBezTo>
                    <a:pt x="161" y="113"/>
                    <a:pt x="161" y="113"/>
                    <a:pt x="161" y="113"/>
                  </a:cubicBezTo>
                  <a:cubicBezTo>
                    <a:pt x="160" y="113"/>
                    <a:pt x="159" y="113"/>
                    <a:pt x="159" y="114"/>
                  </a:cubicBezTo>
                  <a:cubicBezTo>
                    <a:pt x="158" y="118"/>
                    <a:pt x="156" y="121"/>
                    <a:pt x="155" y="125"/>
                  </a:cubicBezTo>
                  <a:cubicBezTo>
                    <a:pt x="154" y="125"/>
                    <a:pt x="154" y="126"/>
                    <a:pt x="155" y="127"/>
                  </a:cubicBezTo>
                  <a:cubicBezTo>
                    <a:pt x="166" y="142"/>
                    <a:pt x="166" y="142"/>
                    <a:pt x="166" y="142"/>
                  </a:cubicBezTo>
                  <a:cubicBezTo>
                    <a:pt x="168" y="145"/>
                    <a:pt x="167" y="149"/>
                    <a:pt x="165" y="152"/>
                  </a:cubicBezTo>
                  <a:cubicBezTo>
                    <a:pt x="152" y="165"/>
                    <a:pt x="152" y="165"/>
                    <a:pt x="152" y="165"/>
                  </a:cubicBezTo>
                  <a:cubicBezTo>
                    <a:pt x="149" y="167"/>
                    <a:pt x="145" y="168"/>
                    <a:pt x="142" y="166"/>
                  </a:cubicBezTo>
                  <a:cubicBezTo>
                    <a:pt x="127" y="155"/>
                    <a:pt x="127" y="155"/>
                    <a:pt x="127" y="155"/>
                  </a:cubicBezTo>
                  <a:cubicBezTo>
                    <a:pt x="126" y="154"/>
                    <a:pt x="125" y="154"/>
                    <a:pt x="124" y="155"/>
                  </a:cubicBezTo>
                  <a:cubicBezTo>
                    <a:pt x="121" y="156"/>
                    <a:pt x="118" y="158"/>
                    <a:pt x="114" y="159"/>
                  </a:cubicBezTo>
                  <a:cubicBezTo>
                    <a:pt x="113" y="159"/>
                    <a:pt x="113" y="160"/>
                    <a:pt x="113" y="161"/>
                  </a:cubicBezTo>
                  <a:cubicBezTo>
                    <a:pt x="110" y="179"/>
                    <a:pt x="110" y="179"/>
                    <a:pt x="110" y="179"/>
                  </a:cubicBezTo>
                  <a:cubicBezTo>
                    <a:pt x="109" y="183"/>
                    <a:pt x="106" y="185"/>
                    <a:pt x="102" y="185"/>
                  </a:cubicBezTo>
                  <a:close/>
                  <a:moveTo>
                    <a:pt x="84" y="177"/>
                  </a:moveTo>
                  <a:cubicBezTo>
                    <a:pt x="101" y="177"/>
                    <a:pt x="101" y="177"/>
                    <a:pt x="101" y="177"/>
                  </a:cubicBezTo>
                  <a:cubicBezTo>
                    <a:pt x="104" y="159"/>
                    <a:pt x="104" y="159"/>
                    <a:pt x="104" y="159"/>
                  </a:cubicBezTo>
                  <a:cubicBezTo>
                    <a:pt x="105" y="155"/>
                    <a:pt x="108" y="152"/>
                    <a:pt x="111" y="151"/>
                  </a:cubicBezTo>
                  <a:cubicBezTo>
                    <a:pt x="115" y="150"/>
                    <a:pt x="118" y="149"/>
                    <a:pt x="121" y="147"/>
                  </a:cubicBezTo>
                  <a:cubicBezTo>
                    <a:pt x="124" y="145"/>
                    <a:pt x="128" y="146"/>
                    <a:pt x="132" y="148"/>
                  </a:cubicBezTo>
                  <a:cubicBezTo>
                    <a:pt x="146" y="159"/>
                    <a:pt x="146" y="159"/>
                    <a:pt x="146" y="159"/>
                  </a:cubicBezTo>
                  <a:cubicBezTo>
                    <a:pt x="158" y="146"/>
                    <a:pt x="158" y="146"/>
                    <a:pt x="158" y="146"/>
                  </a:cubicBezTo>
                  <a:cubicBezTo>
                    <a:pt x="148" y="132"/>
                    <a:pt x="148" y="132"/>
                    <a:pt x="148" y="132"/>
                  </a:cubicBezTo>
                  <a:cubicBezTo>
                    <a:pt x="145" y="128"/>
                    <a:pt x="145" y="124"/>
                    <a:pt x="147" y="121"/>
                  </a:cubicBezTo>
                  <a:cubicBezTo>
                    <a:pt x="149" y="118"/>
                    <a:pt x="150" y="115"/>
                    <a:pt x="151" y="111"/>
                  </a:cubicBezTo>
                  <a:cubicBezTo>
                    <a:pt x="152" y="108"/>
                    <a:pt x="155" y="105"/>
                    <a:pt x="159" y="104"/>
                  </a:cubicBezTo>
                  <a:cubicBezTo>
                    <a:pt x="177" y="101"/>
                    <a:pt x="177" y="101"/>
                    <a:pt x="177" y="101"/>
                  </a:cubicBezTo>
                  <a:cubicBezTo>
                    <a:pt x="177" y="84"/>
                    <a:pt x="177" y="84"/>
                    <a:pt x="177" y="84"/>
                  </a:cubicBezTo>
                  <a:cubicBezTo>
                    <a:pt x="159" y="81"/>
                    <a:pt x="159" y="81"/>
                    <a:pt x="159" y="81"/>
                  </a:cubicBezTo>
                  <a:cubicBezTo>
                    <a:pt x="155" y="81"/>
                    <a:pt x="152" y="78"/>
                    <a:pt x="151" y="74"/>
                  </a:cubicBezTo>
                  <a:cubicBezTo>
                    <a:pt x="150" y="71"/>
                    <a:pt x="149" y="68"/>
                    <a:pt x="147" y="65"/>
                  </a:cubicBezTo>
                  <a:cubicBezTo>
                    <a:pt x="145" y="61"/>
                    <a:pt x="145" y="57"/>
                    <a:pt x="148" y="54"/>
                  </a:cubicBezTo>
                  <a:cubicBezTo>
                    <a:pt x="158" y="39"/>
                    <a:pt x="158" y="39"/>
                    <a:pt x="158" y="39"/>
                  </a:cubicBezTo>
                  <a:cubicBezTo>
                    <a:pt x="146" y="27"/>
                    <a:pt x="146" y="27"/>
                    <a:pt x="146" y="27"/>
                  </a:cubicBezTo>
                  <a:cubicBezTo>
                    <a:pt x="132" y="38"/>
                    <a:pt x="132" y="38"/>
                    <a:pt x="132" y="38"/>
                  </a:cubicBezTo>
                  <a:cubicBezTo>
                    <a:pt x="128" y="40"/>
                    <a:pt x="124" y="40"/>
                    <a:pt x="121" y="38"/>
                  </a:cubicBezTo>
                  <a:cubicBezTo>
                    <a:pt x="118" y="37"/>
                    <a:pt x="115" y="36"/>
                    <a:pt x="111" y="35"/>
                  </a:cubicBezTo>
                  <a:cubicBezTo>
                    <a:pt x="108" y="33"/>
                    <a:pt x="105" y="30"/>
                    <a:pt x="104" y="26"/>
                  </a:cubicBezTo>
                  <a:cubicBezTo>
                    <a:pt x="101" y="8"/>
                    <a:pt x="101" y="8"/>
                    <a:pt x="101" y="8"/>
                  </a:cubicBezTo>
                  <a:cubicBezTo>
                    <a:pt x="84" y="8"/>
                    <a:pt x="84" y="8"/>
                    <a:pt x="84" y="8"/>
                  </a:cubicBezTo>
                  <a:cubicBezTo>
                    <a:pt x="81" y="26"/>
                    <a:pt x="81" y="26"/>
                    <a:pt x="81" y="26"/>
                  </a:cubicBezTo>
                  <a:cubicBezTo>
                    <a:pt x="81" y="30"/>
                    <a:pt x="78" y="33"/>
                    <a:pt x="74" y="35"/>
                  </a:cubicBezTo>
                  <a:cubicBezTo>
                    <a:pt x="71" y="36"/>
                    <a:pt x="68" y="37"/>
                    <a:pt x="65" y="38"/>
                  </a:cubicBezTo>
                  <a:cubicBezTo>
                    <a:pt x="61" y="40"/>
                    <a:pt x="57" y="40"/>
                    <a:pt x="54" y="38"/>
                  </a:cubicBezTo>
                  <a:cubicBezTo>
                    <a:pt x="39" y="27"/>
                    <a:pt x="39" y="27"/>
                    <a:pt x="39" y="27"/>
                  </a:cubicBezTo>
                  <a:cubicBezTo>
                    <a:pt x="27" y="39"/>
                    <a:pt x="27" y="39"/>
                    <a:pt x="27" y="39"/>
                  </a:cubicBezTo>
                  <a:cubicBezTo>
                    <a:pt x="38" y="54"/>
                    <a:pt x="38" y="54"/>
                    <a:pt x="38" y="54"/>
                  </a:cubicBezTo>
                  <a:cubicBezTo>
                    <a:pt x="40" y="57"/>
                    <a:pt x="40" y="61"/>
                    <a:pt x="38" y="65"/>
                  </a:cubicBezTo>
                  <a:cubicBezTo>
                    <a:pt x="37" y="68"/>
                    <a:pt x="36" y="71"/>
                    <a:pt x="35" y="74"/>
                  </a:cubicBezTo>
                  <a:cubicBezTo>
                    <a:pt x="33" y="78"/>
                    <a:pt x="30" y="81"/>
                    <a:pt x="26" y="81"/>
                  </a:cubicBezTo>
                  <a:cubicBezTo>
                    <a:pt x="8" y="84"/>
                    <a:pt x="8" y="84"/>
                    <a:pt x="8" y="84"/>
                  </a:cubicBezTo>
                  <a:cubicBezTo>
                    <a:pt x="8" y="101"/>
                    <a:pt x="8" y="101"/>
                    <a:pt x="8" y="101"/>
                  </a:cubicBezTo>
                  <a:cubicBezTo>
                    <a:pt x="26" y="104"/>
                    <a:pt x="26" y="104"/>
                    <a:pt x="26" y="104"/>
                  </a:cubicBezTo>
                  <a:cubicBezTo>
                    <a:pt x="30" y="105"/>
                    <a:pt x="33" y="108"/>
                    <a:pt x="35" y="111"/>
                  </a:cubicBezTo>
                  <a:cubicBezTo>
                    <a:pt x="36" y="115"/>
                    <a:pt x="37" y="118"/>
                    <a:pt x="38" y="121"/>
                  </a:cubicBezTo>
                  <a:cubicBezTo>
                    <a:pt x="40" y="124"/>
                    <a:pt x="40" y="128"/>
                    <a:pt x="38" y="132"/>
                  </a:cubicBezTo>
                  <a:cubicBezTo>
                    <a:pt x="27" y="146"/>
                    <a:pt x="27" y="146"/>
                    <a:pt x="27" y="146"/>
                  </a:cubicBezTo>
                  <a:cubicBezTo>
                    <a:pt x="39" y="159"/>
                    <a:pt x="39" y="159"/>
                    <a:pt x="39" y="159"/>
                  </a:cubicBezTo>
                  <a:cubicBezTo>
                    <a:pt x="54" y="148"/>
                    <a:pt x="54" y="148"/>
                    <a:pt x="54" y="148"/>
                  </a:cubicBezTo>
                  <a:cubicBezTo>
                    <a:pt x="57" y="146"/>
                    <a:pt x="61" y="145"/>
                    <a:pt x="65" y="147"/>
                  </a:cubicBezTo>
                  <a:cubicBezTo>
                    <a:pt x="68" y="149"/>
                    <a:pt x="71" y="150"/>
                    <a:pt x="74" y="151"/>
                  </a:cubicBezTo>
                  <a:cubicBezTo>
                    <a:pt x="78" y="152"/>
                    <a:pt x="81" y="155"/>
                    <a:pt x="81" y="159"/>
                  </a:cubicBezTo>
                  <a:lnTo>
                    <a:pt x="84" y="177"/>
                  </a:lnTo>
                  <a:close/>
                  <a:moveTo>
                    <a:pt x="27" y="147"/>
                  </a:moveTo>
                  <a:cubicBezTo>
                    <a:pt x="27" y="147"/>
                    <a:pt x="27" y="147"/>
                    <a:pt x="27" y="147"/>
                  </a:cubicBezTo>
                  <a:cubicBezTo>
                    <a:pt x="27" y="147"/>
                    <a:pt x="27" y="147"/>
                    <a:pt x="27" y="147"/>
                  </a:cubicBezTo>
                  <a:close/>
                  <a:moveTo>
                    <a:pt x="159" y="146"/>
                  </a:moveTo>
                  <a:cubicBezTo>
                    <a:pt x="159" y="146"/>
                    <a:pt x="159" y="146"/>
                    <a:pt x="159" y="146"/>
                  </a:cubicBezTo>
                  <a:close/>
                  <a:moveTo>
                    <a:pt x="177" y="102"/>
                  </a:moveTo>
                  <a:cubicBezTo>
                    <a:pt x="177" y="102"/>
                    <a:pt x="177" y="102"/>
                    <a:pt x="177" y="102"/>
                  </a:cubicBezTo>
                  <a:close/>
                  <a:moveTo>
                    <a:pt x="8" y="102"/>
                  </a:moveTo>
                  <a:cubicBezTo>
                    <a:pt x="8" y="102"/>
                    <a:pt x="8" y="102"/>
                    <a:pt x="8" y="102"/>
                  </a:cubicBezTo>
                  <a:cubicBezTo>
                    <a:pt x="8" y="102"/>
                    <a:pt x="8" y="102"/>
                    <a:pt x="8" y="102"/>
                  </a:cubicBezTo>
                  <a:close/>
                  <a:moveTo>
                    <a:pt x="177" y="101"/>
                  </a:moveTo>
                  <a:cubicBezTo>
                    <a:pt x="177" y="101"/>
                    <a:pt x="177" y="101"/>
                    <a:pt x="177" y="101"/>
                  </a:cubicBezTo>
                  <a:close/>
                  <a:moveTo>
                    <a:pt x="8" y="101"/>
                  </a:moveTo>
                  <a:cubicBezTo>
                    <a:pt x="8" y="101"/>
                    <a:pt x="8" y="101"/>
                    <a:pt x="8" y="101"/>
                  </a:cubicBezTo>
                  <a:cubicBezTo>
                    <a:pt x="8" y="101"/>
                    <a:pt x="8" y="101"/>
                    <a:pt x="8" y="101"/>
                  </a:cubicBezTo>
                  <a:close/>
                  <a:moveTo>
                    <a:pt x="147" y="27"/>
                  </a:moveTo>
                  <a:cubicBezTo>
                    <a:pt x="147" y="27"/>
                    <a:pt x="147" y="27"/>
                    <a:pt x="147" y="27"/>
                  </a:cubicBezTo>
                  <a:cubicBezTo>
                    <a:pt x="147" y="27"/>
                    <a:pt x="147" y="27"/>
                    <a:pt x="147" y="27"/>
                  </a:cubicBezTo>
                  <a:close/>
                  <a:moveTo>
                    <a:pt x="146" y="27"/>
                  </a:moveTo>
                  <a:cubicBezTo>
                    <a:pt x="146" y="27"/>
                    <a:pt x="146" y="27"/>
                    <a:pt x="146" y="27"/>
                  </a:cubicBezTo>
                  <a:close/>
                  <a:moveTo>
                    <a:pt x="93" y="130"/>
                  </a:moveTo>
                  <a:cubicBezTo>
                    <a:pt x="83" y="130"/>
                    <a:pt x="74" y="126"/>
                    <a:pt x="67" y="119"/>
                  </a:cubicBezTo>
                  <a:cubicBezTo>
                    <a:pt x="58" y="110"/>
                    <a:pt x="54" y="97"/>
                    <a:pt x="57" y="84"/>
                  </a:cubicBezTo>
                  <a:cubicBezTo>
                    <a:pt x="60" y="71"/>
                    <a:pt x="71" y="60"/>
                    <a:pt x="84" y="57"/>
                  </a:cubicBezTo>
                  <a:cubicBezTo>
                    <a:pt x="97" y="54"/>
                    <a:pt x="110" y="58"/>
                    <a:pt x="119" y="67"/>
                  </a:cubicBezTo>
                  <a:cubicBezTo>
                    <a:pt x="128" y="76"/>
                    <a:pt x="131" y="89"/>
                    <a:pt x="129" y="101"/>
                  </a:cubicBezTo>
                  <a:cubicBezTo>
                    <a:pt x="126" y="115"/>
                    <a:pt x="115" y="126"/>
                    <a:pt x="101" y="129"/>
                  </a:cubicBezTo>
                  <a:cubicBezTo>
                    <a:pt x="98" y="129"/>
                    <a:pt x="96" y="130"/>
                    <a:pt x="93" y="130"/>
                  </a:cubicBezTo>
                  <a:close/>
                  <a:moveTo>
                    <a:pt x="93" y="64"/>
                  </a:moveTo>
                  <a:cubicBezTo>
                    <a:pt x="91" y="64"/>
                    <a:pt x="88" y="65"/>
                    <a:pt x="86" y="65"/>
                  </a:cubicBezTo>
                  <a:cubicBezTo>
                    <a:pt x="76" y="67"/>
                    <a:pt x="67" y="76"/>
                    <a:pt x="65" y="86"/>
                  </a:cubicBezTo>
                  <a:cubicBezTo>
                    <a:pt x="63" y="96"/>
                    <a:pt x="66" y="106"/>
                    <a:pt x="73" y="113"/>
                  </a:cubicBezTo>
                  <a:cubicBezTo>
                    <a:pt x="80" y="120"/>
                    <a:pt x="90" y="123"/>
                    <a:pt x="99" y="120"/>
                  </a:cubicBezTo>
                  <a:cubicBezTo>
                    <a:pt x="99" y="120"/>
                    <a:pt x="99" y="120"/>
                    <a:pt x="99" y="120"/>
                  </a:cubicBezTo>
                  <a:cubicBezTo>
                    <a:pt x="110" y="118"/>
                    <a:pt x="118" y="110"/>
                    <a:pt x="120" y="99"/>
                  </a:cubicBezTo>
                  <a:cubicBezTo>
                    <a:pt x="123" y="90"/>
                    <a:pt x="120" y="80"/>
                    <a:pt x="113" y="73"/>
                  </a:cubicBezTo>
                  <a:cubicBezTo>
                    <a:pt x="107" y="67"/>
                    <a:pt x="100" y="64"/>
                    <a:pt x="93"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33">
              <a:extLst>
                <a:ext uri="{FF2B5EF4-FFF2-40B4-BE49-F238E27FC236}">
                  <a16:creationId xmlns:a16="http://schemas.microsoft.com/office/drawing/2014/main" id="{C6CD3D6F-6BB7-51BA-900D-6B067086F657}"/>
                </a:ext>
              </a:extLst>
            </p:cNvPr>
            <p:cNvSpPr>
              <a:spLocks noEditPoints="1"/>
            </p:cNvSpPr>
            <p:nvPr/>
          </p:nvSpPr>
          <p:spPr bwMode="auto">
            <a:xfrm>
              <a:off x="3008313" y="3063875"/>
              <a:ext cx="1087437" cy="549275"/>
            </a:xfrm>
            <a:custGeom>
              <a:avLst/>
              <a:gdLst>
                <a:gd name="T0" fmla="*/ 2147483646 w 282"/>
                <a:gd name="T1" fmla="*/ 2147483646 h 142"/>
                <a:gd name="T2" fmla="*/ 2147483646 w 282"/>
                <a:gd name="T3" fmla="*/ 2147483646 h 142"/>
                <a:gd name="T4" fmla="*/ 2147483646 w 282"/>
                <a:gd name="T5" fmla="*/ 2147483646 h 142"/>
                <a:gd name="T6" fmla="*/ 2147483646 w 282"/>
                <a:gd name="T7" fmla="*/ 2147483646 h 142"/>
                <a:gd name="T8" fmla="*/ 2147483646 w 282"/>
                <a:gd name="T9" fmla="*/ 2147483646 h 142"/>
                <a:gd name="T10" fmla="*/ 2147483646 w 282"/>
                <a:gd name="T11" fmla="*/ 2147483646 h 142"/>
                <a:gd name="T12" fmla="*/ 2147483646 w 282"/>
                <a:gd name="T13" fmla="*/ 2147483646 h 142"/>
                <a:gd name="T14" fmla="*/ 2147483646 w 282"/>
                <a:gd name="T15" fmla="*/ 2147483646 h 142"/>
                <a:gd name="T16" fmla="*/ 2147483646 w 282"/>
                <a:gd name="T17" fmla="*/ 2147483646 h 142"/>
                <a:gd name="T18" fmla="*/ 2147483646 w 282"/>
                <a:gd name="T19" fmla="*/ 2147483646 h 142"/>
                <a:gd name="T20" fmla="*/ 2147483646 w 282"/>
                <a:gd name="T21" fmla="*/ 2147483646 h 142"/>
                <a:gd name="T22" fmla="*/ 2147483646 w 282"/>
                <a:gd name="T23" fmla="*/ 2147483646 h 142"/>
                <a:gd name="T24" fmla="*/ 2147483646 w 282"/>
                <a:gd name="T25" fmla="*/ 2147483646 h 142"/>
                <a:gd name="T26" fmla="*/ 2147483646 w 282"/>
                <a:gd name="T27" fmla="*/ 2147483646 h 142"/>
                <a:gd name="T28" fmla="*/ 2147483646 w 282"/>
                <a:gd name="T29" fmla="*/ 2147483646 h 142"/>
                <a:gd name="T30" fmla="*/ 2147483646 w 282"/>
                <a:gd name="T31" fmla="*/ 2147483646 h 142"/>
                <a:gd name="T32" fmla="*/ 2147483646 w 282"/>
                <a:gd name="T33" fmla="*/ 2147483646 h 142"/>
                <a:gd name="T34" fmla="*/ 2147483646 w 282"/>
                <a:gd name="T35" fmla="*/ 2147483646 h 142"/>
                <a:gd name="T36" fmla="*/ 2147483646 w 282"/>
                <a:gd name="T37" fmla="*/ 2147483646 h 142"/>
                <a:gd name="T38" fmla="*/ 2147483646 w 282"/>
                <a:gd name="T39" fmla="*/ 2147483646 h 142"/>
                <a:gd name="T40" fmla="*/ 2147483646 w 282"/>
                <a:gd name="T41" fmla="*/ 2147483646 h 142"/>
                <a:gd name="T42" fmla="*/ 2147483646 w 282"/>
                <a:gd name="T43" fmla="*/ 2147483646 h 142"/>
                <a:gd name="T44" fmla="*/ 2147483646 w 282"/>
                <a:gd name="T45" fmla="*/ 2147483646 h 142"/>
                <a:gd name="T46" fmla="*/ 2147483646 w 282"/>
                <a:gd name="T47" fmla="*/ 2147483646 h 142"/>
                <a:gd name="T48" fmla="*/ 2147483646 w 282"/>
                <a:gd name="T49" fmla="*/ 2147483646 h 142"/>
                <a:gd name="T50" fmla="*/ 2147483646 w 282"/>
                <a:gd name="T51" fmla="*/ 2147483646 h 142"/>
                <a:gd name="T52" fmla="*/ 2147483646 w 282"/>
                <a:gd name="T53" fmla="*/ 2147483646 h 142"/>
                <a:gd name="T54" fmla="*/ 2147483646 w 282"/>
                <a:gd name="T55" fmla="*/ 2147483646 h 142"/>
                <a:gd name="T56" fmla="*/ 2147483646 w 282"/>
                <a:gd name="T57" fmla="*/ 2147483646 h 142"/>
                <a:gd name="T58" fmla="*/ 2147483646 w 282"/>
                <a:gd name="T59" fmla="*/ 2147483646 h 142"/>
                <a:gd name="T60" fmla="*/ 2147483646 w 282"/>
                <a:gd name="T61" fmla="*/ 2147483646 h 142"/>
                <a:gd name="T62" fmla="*/ 2147483646 w 282"/>
                <a:gd name="T63" fmla="*/ 2147483646 h 142"/>
                <a:gd name="T64" fmla="*/ 2147483646 w 282"/>
                <a:gd name="T65" fmla="*/ 2147483646 h 142"/>
                <a:gd name="T66" fmla="*/ 0 w 282"/>
                <a:gd name="T67" fmla="*/ 2147483646 h 142"/>
                <a:gd name="T68" fmla="*/ 2147483646 w 282"/>
                <a:gd name="T69" fmla="*/ 2147483646 h 142"/>
                <a:gd name="T70" fmla="*/ 2147483646 w 282"/>
                <a:gd name="T71" fmla="*/ 2147483646 h 142"/>
                <a:gd name="T72" fmla="*/ 2147483646 w 282"/>
                <a:gd name="T73" fmla="*/ 2147483646 h 142"/>
                <a:gd name="T74" fmla="*/ 2147483646 w 282"/>
                <a:gd name="T75" fmla="*/ 2147483646 h 142"/>
                <a:gd name="T76" fmla="*/ 2147483646 w 282"/>
                <a:gd name="T77" fmla="*/ 2147483646 h 142"/>
                <a:gd name="T78" fmla="*/ 2147483646 w 282"/>
                <a:gd name="T79" fmla="*/ 2147483646 h 142"/>
                <a:gd name="T80" fmla="*/ 2147483646 w 282"/>
                <a:gd name="T81" fmla="*/ 2147483646 h 142"/>
                <a:gd name="T82" fmla="*/ 2147483646 w 282"/>
                <a:gd name="T83" fmla="*/ 2147483646 h 142"/>
                <a:gd name="T84" fmla="*/ 2147483646 w 282"/>
                <a:gd name="T85" fmla="*/ 2147483646 h 142"/>
                <a:gd name="T86" fmla="*/ 2147483646 w 282"/>
                <a:gd name="T87" fmla="*/ 2147483646 h 142"/>
                <a:gd name="T88" fmla="*/ 2147483646 w 282"/>
                <a:gd name="T89" fmla="*/ 2147483646 h 142"/>
                <a:gd name="T90" fmla="*/ 2147483646 w 282"/>
                <a:gd name="T91" fmla="*/ 2147483646 h 142"/>
                <a:gd name="T92" fmla="*/ 2147483646 w 282"/>
                <a:gd name="T93" fmla="*/ 2147483646 h 1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2" h="142">
                  <a:moveTo>
                    <a:pt x="144" y="142"/>
                  </a:moveTo>
                  <a:cubicBezTo>
                    <a:pt x="127" y="142"/>
                    <a:pt x="114" y="141"/>
                    <a:pt x="100" y="138"/>
                  </a:cubicBezTo>
                  <a:cubicBezTo>
                    <a:pt x="96" y="137"/>
                    <a:pt x="91" y="136"/>
                    <a:pt x="88" y="134"/>
                  </a:cubicBezTo>
                  <a:cubicBezTo>
                    <a:pt x="80" y="130"/>
                    <a:pt x="77" y="125"/>
                    <a:pt x="77" y="121"/>
                  </a:cubicBezTo>
                  <a:cubicBezTo>
                    <a:pt x="76" y="116"/>
                    <a:pt x="78" y="111"/>
                    <a:pt x="82" y="107"/>
                  </a:cubicBezTo>
                  <a:cubicBezTo>
                    <a:pt x="88" y="101"/>
                    <a:pt x="96" y="96"/>
                    <a:pt x="107" y="91"/>
                  </a:cubicBezTo>
                  <a:cubicBezTo>
                    <a:pt x="110" y="89"/>
                    <a:pt x="113" y="88"/>
                    <a:pt x="117" y="86"/>
                  </a:cubicBezTo>
                  <a:cubicBezTo>
                    <a:pt x="119" y="86"/>
                    <a:pt x="119" y="86"/>
                    <a:pt x="119" y="86"/>
                  </a:cubicBezTo>
                  <a:cubicBezTo>
                    <a:pt x="122" y="85"/>
                    <a:pt x="123" y="83"/>
                    <a:pt x="124" y="81"/>
                  </a:cubicBezTo>
                  <a:cubicBezTo>
                    <a:pt x="124" y="79"/>
                    <a:pt x="123" y="77"/>
                    <a:pt x="122" y="76"/>
                  </a:cubicBezTo>
                  <a:cubicBezTo>
                    <a:pt x="110" y="64"/>
                    <a:pt x="105" y="50"/>
                    <a:pt x="106" y="33"/>
                  </a:cubicBezTo>
                  <a:cubicBezTo>
                    <a:pt x="106" y="16"/>
                    <a:pt x="116" y="5"/>
                    <a:pt x="133" y="1"/>
                  </a:cubicBezTo>
                  <a:cubicBezTo>
                    <a:pt x="137" y="0"/>
                    <a:pt x="140" y="0"/>
                    <a:pt x="144" y="0"/>
                  </a:cubicBezTo>
                  <a:cubicBezTo>
                    <a:pt x="147" y="0"/>
                    <a:pt x="151" y="0"/>
                    <a:pt x="154" y="1"/>
                  </a:cubicBezTo>
                  <a:cubicBezTo>
                    <a:pt x="172" y="5"/>
                    <a:pt x="181" y="16"/>
                    <a:pt x="182" y="33"/>
                  </a:cubicBezTo>
                  <a:cubicBezTo>
                    <a:pt x="182" y="50"/>
                    <a:pt x="177" y="65"/>
                    <a:pt x="165" y="76"/>
                  </a:cubicBezTo>
                  <a:cubicBezTo>
                    <a:pt x="164" y="77"/>
                    <a:pt x="163" y="79"/>
                    <a:pt x="164" y="81"/>
                  </a:cubicBezTo>
                  <a:cubicBezTo>
                    <a:pt x="164" y="83"/>
                    <a:pt x="166" y="85"/>
                    <a:pt x="168" y="86"/>
                  </a:cubicBezTo>
                  <a:cubicBezTo>
                    <a:pt x="171" y="86"/>
                    <a:pt x="171" y="86"/>
                    <a:pt x="171" y="86"/>
                  </a:cubicBezTo>
                  <a:cubicBezTo>
                    <a:pt x="174" y="88"/>
                    <a:pt x="177" y="89"/>
                    <a:pt x="180" y="91"/>
                  </a:cubicBezTo>
                  <a:cubicBezTo>
                    <a:pt x="191" y="96"/>
                    <a:pt x="199" y="101"/>
                    <a:pt x="206" y="107"/>
                  </a:cubicBezTo>
                  <a:cubicBezTo>
                    <a:pt x="209" y="110"/>
                    <a:pt x="211" y="116"/>
                    <a:pt x="210" y="121"/>
                  </a:cubicBezTo>
                  <a:cubicBezTo>
                    <a:pt x="209" y="127"/>
                    <a:pt x="205" y="131"/>
                    <a:pt x="199" y="134"/>
                  </a:cubicBezTo>
                  <a:cubicBezTo>
                    <a:pt x="199" y="134"/>
                    <a:pt x="199" y="134"/>
                    <a:pt x="199" y="134"/>
                  </a:cubicBezTo>
                  <a:cubicBezTo>
                    <a:pt x="196" y="136"/>
                    <a:pt x="192" y="137"/>
                    <a:pt x="187" y="138"/>
                  </a:cubicBezTo>
                  <a:cubicBezTo>
                    <a:pt x="174" y="141"/>
                    <a:pt x="160" y="142"/>
                    <a:pt x="144" y="142"/>
                  </a:cubicBezTo>
                  <a:close/>
                  <a:moveTo>
                    <a:pt x="144" y="7"/>
                  </a:moveTo>
                  <a:cubicBezTo>
                    <a:pt x="141" y="7"/>
                    <a:pt x="138" y="8"/>
                    <a:pt x="135" y="8"/>
                  </a:cubicBezTo>
                  <a:cubicBezTo>
                    <a:pt x="121" y="12"/>
                    <a:pt x="114" y="20"/>
                    <a:pt x="113" y="33"/>
                  </a:cubicBezTo>
                  <a:cubicBezTo>
                    <a:pt x="113" y="48"/>
                    <a:pt x="117" y="60"/>
                    <a:pt x="127" y="70"/>
                  </a:cubicBezTo>
                  <a:cubicBezTo>
                    <a:pt x="131" y="74"/>
                    <a:pt x="132" y="78"/>
                    <a:pt x="131" y="83"/>
                  </a:cubicBezTo>
                  <a:cubicBezTo>
                    <a:pt x="130" y="87"/>
                    <a:pt x="127" y="91"/>
                    <a:pt x="122" y="93"/>
                  </a:cubicBezTo>
                  <a:cubicBezTo>
                    <a:pt x="119" y="94"/>
                    <a:pt x="119" y="94"/>
                    <a:pt x="119" y="94"/>
                  </a:cubicBezTo>
                  <a:cubicBezTo>
                    <a:pt x="116" y="95"/>
                    <a:pt x="113" y="96"/>
                    <a:pt x="110" y="98"/>
                  </a:cubicBezTo>
                  <a:cubicBezTo>
                    <a:pt x="100" y="102"/>
                    <a:pt x="93" y="107"/>
                    <a:pt x="87" y="113"/>
                  </a:cubicBezTo>
                  <a:cubicBezTo>
                    <a:pt x="85" y="115"/>
                    <a:pt x="84" y="117"/>
                    <a:pt x="84" y="120"/>
                  </a:cubicBezTo>
                  <a:cubicBezTo>
                    <a:pt x="85" y="123"/>
                    <a:pt x="87" y="125"/>
                    <a:pt x="91" y="127"/>
                  </a:cubicBezTo>
                  <a:cubicBezTo>
                    <a:pt x="94" y="128"/>
                    <a:pt x="98" y="130"/>
                    <a:pt x="102" y="131"/>
                  </a:cubicBezTo>
                  <a:cubicBezTo>
                    <a:pt x="115" y="134"/>
                    <a:pt x="128" y="134"/>
                    <a:pt x="144" y="134"/>
                  </a:cubicBezTo>
                  <a:cubicBezTo>
                    <a:pt x="159" y="134"/>
                    <a:pt x="173" y="134"/>
                    <a:pt x="185" y="131"/>
                  </a:cubicBezTo>
                  <a:cubicBezTo>
                    <a:pt x="189" y="130"/>
                    <a:pt x="193" y="128"/>
                    <a:pt x="196" y="127"/>
                  </a:cubicBezTo>
                  <a:cubicBezTo>
                    <a:pt x="200" y="125"/>
                    <a:pt x="202" y="123"/>
                    <a:pt x="202" y="120"/>
                  </a:cubicBezTo>
                  <a:cubicBezTo>
                    <a:pt x="203" y="117"/>
                    <a:pt x="201" y="114"/>
                    <a:pt x="200" y="113"/>
                  </a:cubicBezTo>
                  <a:cubicBezTo>
                    <a:pt x="194" y="107"/>
                    <a:pt x="187" y="102"/>
                    <a:pt x="177" y="98"/>
                  </a:cubicBezTo>
                  <a:cubicBezTo>
                    <a:pt x="174" y="96"/>
                    <a:pt x="171" y="95"/>
                    <a:pt x="168" y="94"/>
                  </a:cubicBezTo>
                  <a:cubicBezTo>
                    <a:pt x="165" y="93"/>
                    <a:pt x="165" y="93"/>
                    <a:pt x="165" y="93"/>
                  </a:cubicBezTo>
                  <a:cubicBezTo>
                    <a:pt x="160" y="91"/>
                    <a:pt x="157" y="87"/>
                    <a:pt x="156" y="82"/>
                  </a:cubicBezTo>
                  <a:cubicBezTo>
                    <a:pt x="155" y="78"/>
                    <a:pt x="157" y="74"/>
                    <a:pt x="160" y="70"/>
                  </a:cubicBezTo>
                  <a:cubicBezTo>
                    <a:pt x="170" y="61"/>
                    <a:pt x="174" y="48"/>
                    <a:pt x="174" y="33"/>
                  </a:cubicBezTo>
                  <a:cubicBezTo>
                    <a:pt x="173" y="20"/>
                    <a:pt x="166" y="12"/>
                    <a:pt x="152" y="8"/>
                  </a:cubicBezTo>
                  <a:cubicBezTo>
                    <a:pt x="149" y="8"/>
                    <a:pt x="146" y="7"/>
                    <a:pt x="144" y="7"/>
                  </a:cubicBezTo>
                  <a:close/>
                  <a:moveTo>
                    <a:pt x="198" y="130"/>
                  </a:moveTo>
                  <a:cubicBezTo>
                    <a:pt x="198" y="130"/>
                    <a:pt x="198" y="130"/>
                    <a:pt x="198" y="130"/>
                  </a:cubicBezTo>
                  <a:close/>
                  <a:moveTo>
                    <a:pt x="234" y="142"/>
                  </a:moveTo>
                  <a:cubicBezTo>
                    <a:pt x="231" y="142"/>
                    <a:pt x="231" y="142"/>
                    <a:pt x="231" y="142"/>
                  </a:cubicBezTo>
                  <a:cubicBezTo>
                    <a:pt x="224" y="142"/>
                    <a:pt x="221" y="142"/>
                    <a:pt x="213" y="141"/>
                  </a:cubicBezTo>
                  <a:cubicBezTo>
                    <a:pt x="211" y="141"/>
                    <a:pt x="209" y="139"/>
                    <a:pt x="210" y="137"/>
                  </a:cubicBezTo>
                  <a:cubicBezTo>
                    <a:pt x="210" y="135"/>
                    <a:pt x="212" y="133"/>
                    <a:pt x="214" y="133"/>
                  </a:cubicBezTo>
                  <a:cubicBezTo>
                    <a:pt x="222" y="134"/>
                    <a:pt x="224" y="134"/>
                    <a:pt x="231" y="134"/>
                  </a:cubicBezTo>
                  <a:cubicBezTo>
                    <a:pt x="234" y="134"/>
                    <a:pt x="234" y="134"/>
                    <a:pt x="234" y="134"/>
                  </a:cubicBezTo>
                  <a:cubicBezTo>
                    <a:pt x="245" y="134"/>
                    <a:pt x="254" y="134"/>
                    <a:pt x="262" y="132"/>
                  </a:cubicBezTo>
                  <a:cubicBezTo>
                    <a:pt x="265" y="131"/>
                    <a:pt x="268" y="130"/>
                    <a:pt x="270" y="129"/>
                  </a:cubicBezTo>
                  <a:cubicBezTo>
                    <a:pt x="272" y="128"/>
                    <a:pt x="273" y="127"/>
                    <a:pt x="273" y="125"/>
                  </a:cubicBezTo>
                  <a:cubicBezTo>
                    <a:pt x="274" y="124"/>
                    <a:pt x="273" y="122"/>
                    <a:pt x="272" y="121"/>
                  </a:cubicBezTo>
                  <a:cubicBezTo>
                    <a:pt x="268" y="117"/>
                    <a:pt x="264" y="114"/>
                    <a:pt x="257" y="111"/>
                  </a:cubicBezTo>
                  <a:cubicBezTo>
                    <a:pt x="254" y="110"/>
                    <a:pt x="252" y="109"/>
                    <a:pt x="250" y="108"/>
                  </a:cubicBezTo>
                  <a:cubicBezTo>
                    <a:pt x="248" y="108"/>
                    <a:pt x="248" y="108"/>
                    <a:pt x="248" y="108"/>
                  </a:cubicBezTo>
                  <a:cubicBezTo>
                    <a:pt x="245" y="106"/>
                    <a:pt x="242" y="103"/>
                    <a:pt x="241" y="100"/>
                  </a:cubicBezTo>
                  <a:cubicBezTo>
                    <a:pt x="241" y="96"/>
                    <a:pt x="242" y="93"/>
                    <a:pt x="244" y="90"/>
                  </a:cubicBezTo>
                  <a:cubicBezTo>
                    <a:pt x="251" y="84"/>
                    <a:pt x="254" y="75"/>
                    <a:pt x="254" y="65"/>
                  </a:cubicBezTo>
                  <a:cubicBezTo>
                    <a:pt x="253" y="57"/>
                    <a:pt x="249" y="51"/>
                    <a:pt x="239" y="49"/>
                  </a:cubicBezTo>
                  <a:cubicBezTo>
                    <a:pt x="237" y="49"/>
                    <a:pt x="236" y="48"/>
                    <a:pt x="234" y="48"/>
                  </a:cubicBezTo>
                  <a:cubicBezTo>
                    <a:pt x="232" y="48"/>
                    <a:pt x="230" y="49"/>
                    <a:pt x="228" y="49"/>
                  </a:cubicBezTo>
                  <a:cubicBezTo>
                    <a:pt x="219" y="51"/>
                    <a:pt x="214" y="57"/>
                    <a:pt x="214" y="65"/>
                  </a:cubicBezTo>
                  <a:cubicBezTo>
                    <a:pt x="214" y="75"/>
                    <a:pt x="217" y="84"/>
                    <a:pt x="223" y="90"/>
                  </a:cubicBezTo>
                  <a:cubicBezTo>
                    <a:pt x="226" y="93"/>
                    <a:pt x="228" y="97"/>
                    <a:pt x="227" y="100"/>
                  </a:cubicBezTo>
                  <a:cubicBezTo>
                    <a:pt x="226" y="103"/>
                    <a:pt x="224" y="106"/>
                    <a:pt x="220" y="107"/>
                  </a:cubicBezTo>
                  <a:cubicBezTo>
                    <a:pt x="220" y="107"/>
                    <a:pt x="220" y="107"/>
                    <a:pt x="220" y="107"/>
                  </a:cubicBezTo>
                  <a:cubicBezTo>
                    <a:pt x="218" y="108"/>
                    <a:pt x="216" y="107"/>
                    <a:pt x="215" y="105"/>
                  </a:cubicBezTo>
                  <a:cubicBezTo>
                    <a:pt x="214" y="103"/>
                    <a:pt x="215" y="101"/>
                    <a:pt x="217" y="100"/>
                  </a:cubicBezTo>
                  <a:cubicBezTo>
                    <a:pt x="218" y="100"/>
                    <a:pt x="218" y="100"/>
                    <a:pt x="218" y="100"/>
                  </a:cubicBezTo>
                  <a:cubicBezTo>
                    <a:pt x="219" y="99"/>
                    <a:pt x="219" y="99"/>
                    <a:pt x="219" y="99"/>
                  </a:cubicBezTo>
                  <a:cubicBezTo>
                    <a:pt x="219" y="98"/>
                    <a:pt x="219" y="97"/>
                    <a:pt x="218" y="96"/>
                  </a:cubicBezTo>
                  <a:cubicBezTo>
                    <a:pt x="210" y="87"/>
                    <a:pt x="206" y="77"/>
                    <a:pt x="206" y="65"/>
                  </a:cubicBezTo>
                  <a:cubicBezTo>
                    <a:pt x="207" y="56"/>
                    <a:pt x="210" y="46"/>
                    <a:pt x="226" y="42"/>
                  </a:cubicBezTo>
                  <a:cubicBezTo>
                    <a:pt x="229" y="41"/>
                    <a:pt x="231" y="41"/>
                    <a:pt x="234" y="41"/>
                  </a:cubicBezTo>
                  <a:cubicBezTo>
                    <a:pt x="236" y="41"/>
                    <a:pt x="239" y="41"/>
                    <a:pt x="241" y="42"/>
                  </a:cubicBezTo>
                  <a:cubicBezTo>
                    <a:pt x="257" y="46"/>
                    <a:pt x="261" y="56"/>
                    <a:pt x="261" y="65"/>
                  </a:cubicBezTo>
                  <a:cubicBezTo>
                    <a:pt x="262" y="77"/>
                    <a:pt x="258" y="88"/>
                    <a:pt x="250" y="96"/>
                  </a:cubicBezTo>
                  <a:cubicBezTo>
                    <a:pt x="249" y="96"/>
                    <a:pt x="249" y="97"/>
                    <a:pt x="249" y="98"/>
                  </a:cubicBezTo>
                  <a:cubicBezTo>
                    <a:pt x="249" y="99"/>
                    <a:pt x="250" y="100"/>
                    <a:pt x="251" y="100"/>
                  </a:cubicBezTo>
                  <a:cubicBezTo>
                    <a:pt x="253" y="101"/>
                    <a:pt x="253" y="101"/>
                    <a:pt x="253" y="101"/>
                  </a:cubicBezTo>
                  <a:cubicBezTo>
                    <a:pt x="255" y="102"/>
                    <a:pt x="258" y="103"/>
                    <a:pt x="260" y="104"/>
                  </a:cubicBezTo>
                  <a:cubicBezTo>
                    <a:pt x="268" y="108"/>
                    <a:pt x="273" y="111"/>
                    <a:pt x="278" y="116"/>
                  </a:cubicBezTo>
                  <a:cubicBezTo>
                    <a:pt x="280" y="118"/>
                    <a:pt x="282" y="123"/>
                    <a:pt x="281" y="127"/>
                  </a:cubicBezTo>
                  <a:cubicBezTo>
                    <a:pt x="280" y="131"/>
                    <a:pt x="277" y="134"/>
                    <a:pt x="273" y="136"/>
                  </a:cubicBezTo>
                  <a:cubicBezTo>
                    <a:pt x="270" y="137"/>
                    <a:pt x="268" y="139"/>
                    <a:pt x="264" y="139"/>
                  </a:cubicBezTo>
                  <a:cubicBezTo>
                    <a:pt x="255" y="142"/>
                    <a:pt x="245" y="142"/>
                    <a:pt x="234" y="142"/>
                  </a:cubicBezTo>
                  <a:close/>
                  <a:moveTo>
                    <a:pt x="53" y="142"/>
                  </a:moveTo>
                  <a:cubicBezTo>
                    <a:pt x="40" y="142"/>
                    <a:pt x="30" y="141"/>
                    <a:pt x="19" y="139"/>
                  </a:cubicBezTo>
                  <a:cubicBezTo>
                    <a:pt x="16" y="138"/>
                    <a:pt x="12" y="137"/>
                    <a:pt x="10" y="136"/>
                  </a:cubicBezTo>
                  <a:cubicBezTo>
                    <a:pt x="4" y="133"/>
                    <a:pt x="1" y="130"/>
                    <a:pt x="0" y="125"/>
                  </a:cubicBezTo>
                  <a:cubicBezTo>
                    <a:pt x="0" y="121"/>
                    <a:pt x="1" y="117"/>
                    <a:pt x="5" y="114"/>
                  </a:cubicBezTo>
                  <a:cubicBezTo>
                    <a:pt x="10" y="109"/>
                    <a:pt x="16" y="105"/>
                    <a:pt x="24" y="101"/>
                  </a:cubicBezTo>
                  <a:cubicBezTo>
                    <a:pt x="27" y="100"/>
                    <a:pt x="29" y="99"/>
                    <a:pt x="32" y="98"/>
                  </a:cubicBezTo>
                  <a:cubicBezTo>
                    <a:pt x="34" y="97"/>
                    <a:pt x="34" y="97"/>
                    <a:pt x="34" y="97"/>
                  </a:cubicBezTo>
                  <a:cubicBezTo>
                    <a:pt x="35" y="96"/>
                    <a:pt x="36" y="95"/>
                    <a:pt x="37" y="94"/>
                  </a:cubicBezTo>
                  <a:cubicBezTo>
                    <a:pt x="37" y="93"/>
                    <a:pt x="36" y="91"/>
                    <a:pt x="35" y="91"/>
                  </a:cubicBezTo>
                  <a:cubicBezTo>
                    <a:pt x="27" y="82"/>
                    <a:pt x="22" y="70"/>
                    <a:pt x="23" y="57"/>
                  </a:cubicBezTo>
                  <a:cubicBezTo>
                    <a:pt x="23" y="48"/>
                    <a:pt x="27" y="36"/>
                    <a:pt x="45" y="32"/>
                  </a:cubicBezTo>
                  <a:cubicBezTo>
                    <a:pt x="48" y="31"/>
                    <a:pt x="50" y="31"/>
                    <a:pt x="53" y="31"/>
                  </a:cubicBezTo>
                  <a:cubicBezTo>
                    <a:pt x="56" y="31"/>
                    <a:pt x="58" y="31"/>
                    <a:pt x="61" y="32"/>
                  </a:cubicBezTo>
                  <a:cubicBezTo>
                    <a:pt x="79" y="36"/>
                    <a:pt x="83" y="48"/>
                    <a:pt x="83" y="57"/>
                  </a:cubicBezTo>
                  <a:cubicBezTo>
                    <a:pt x="84" y="71"/>
                    <a:pt x="79" y="82"/>
                    <a:pt x="70" y="91"/>
                  </a:cubicBezTo>
                  <a:cubicBezTo>
                    <a:pt x="70" y="92"/>
                    <a:pt x="69" y="93"/>
                    <a:pt x="69" y="94"/>
                  </a:cubicBezTo>
                  <a:cubicBezTo>
                    <a:pt x="69" y="95"/>
                    <a:pt x="71" y="96"/>
                    <a:pt x="72" y="97"/>
                  </a:cubicBezTo>
                  <a:cubicBezTo>
                    <a:pt x="74" y="98"/>
                    <a:pt x="74" y="98"/>
                    <a:pt x="74" y="98"/>
                  </a:cubicBezTo>
                  <a:cubicBezTo>
                    <a:pt x="76" y="98"/>
                    <a:pt x="77" y="101"/>
                    <a:pt x="76" y="103"/>
                  </a:cubicBezTo>
                  <a:cubicBezTo>
                    <a:pt x="76" y="105"/>
                    <a:pt x="73" y="106"/>
                    <a:pt x="71" y="105"/>
                  </a:cubicBezTo>
                  <a:cubicBezTo>
                    <a:pt x="69" y="104"/>
                    <a:pt x="69" y="104"/>
                    <a:pt x="69" y="104"/>
                  </a:cubicBezTo>
                  <a:cubicBezTo>
                    <a:pt x="65" y="102"/>
                    <a:pt x="62" y="99"/>
                    <a:pt x="62" y="95"/>
                  </a:cubicBezTo>
                  <a:cubicBezTo>
                    <a:pt x="61" y="92"/>
                    <a:pt x="62" y="88"/>
                    <a:pt x="65" y="85"/>
                  </a:cubicBezTo>
                  <a:cubicBezTo>
                    <a:pt x="72" y="78"/>
                    <a:pt x="76" y="69"/>
                    <a:pt x="75" y="57"/>
                  </a:cubicBezTo>
                  <a:cubicBezTo>
                    <a:pt x="75" y="48"/>
                    <a:pt x="70" y="42"/>
                    <a:pt x="59" y="39"/>
                  </a:cubicBezTo>
                  <a:cubicBezTo>
                    <a:pt x="57" y="39"/>
                    <a:pt x="55" y="38"/>
                    <a:pt x="53" y="38"/>
                  </a:cubicBezTo>
                  <a:cubicBezTo>
                    <a:pt x="51" y="38"/>
                    <a:pt x="49" y="39"/>
                    <a:pt x="47" y="39"/>
                  </a:cubicBezTo>
                  <a:cubicBezTo>
                    <a:pt x="36" y="42"/>
                    <a:pt x="31" y="48"/>
                    <a:pt x="31" y="57"/>
                  </a:cubicBezTo>
                  <a:cubicBezTo>
                    <a:pt x="30" y="69"/>
                    <a:pt x="34" y="78"/>
                    <a:pt x="41" y="85"/>
                  </a:cubicBezTo>
                  <a:cubicBezTo>
                    <a:pt x="44" y="88"/>
                    <a:pt x="45" y="92"/>
                    <a:pt x="44" y="96"/>
                  </a:cubicBezTo>
                  <a:cubicBezTo>
                    <a:pt x="43" y="99"/>
                    <a:pt x="41" y="102"/>
                    <a:pt x="37" y="104"/>
                  </a:cubicBezTo>
                  <a:cubicBezTo>
                    <a:pt x="35" y="105"/>
                    <a:pt x="35" y="105"/>
                    <a:pt x="35" y="105"/>
                  </a:cubicBezTo>
                  <a:cubicBezTo>
                    <a:pt x="32" y="106"/>
                    <a:pt x="30" y="107"/>
                    <a:pt x="28" y="108"/>
                  </a:cubicBezTo>
                  <a:cubicBezTo>
                    <a:pt x="20" y="111"/>
                    <a:pt x="14" y="115"/>
                    <a:pt x="10" y="119"/>
                  </a:cubicBezTo>
                  <a:cubicBezTo>
                    <a:pt x="9" y="121"/>
                    <a:pt x="8" y="122"/>
                    <a:pt x="8" y="124"/>
                  </a:cubicBezTo>
                  <a:cubicBezTo>
                    <a:pt x="8" y="126"/>
                    <a:pt x="10" y="127"/>
                    <a:pt x="13" y="129"/>
                  </a:cubicBezTo>
                  <a:cubicBezTo>
                    <a:pt x="15" y="130"/>
                    <a:pt x="18" y="131"/>
                    <a:pt x="21" y="131"/>
                  </a:cubicBezTo>
                  <a:cubicBezTo>
                    <a:pt x="31" y="134"/>
                    <a:pt x="41" y="134"/>
                    <a:pt x="53" y="134"/>
                  </a:cubicBezTo>
                  <a:cubicBezTo>
                    <a:pt x="60" y="134"/>
                    <a:pt x="66" y="134"/>
                    <a:pt x="72" y="133"/>
                  </a:cubicBezTo>
                  <a:cubicBezTo>
                    <a:pt x="74" y="133"/>
                    <a:pt x="76" y="135"/>
                    <a:pt x="76" y="137"/>
                  </a:cubicBezTo>
                  <a:cubicBezTo>
                    <a:pt x="76" y="139"/>
                    <a:pt x="75" y="141"/>
                    <a:pt x="73" y="141"/>
                  </a:cubicBezTo>
                  <a:cubicBezTo>
                    <a:pt x="67" y="142"/>
                    <a:pt x="61" y="142"/>
                    <a:pt x="53" y="1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34">
              <a:extLst>
                <a:ext uri="{FF2B5EF4-FFF2-40B4-BE49-F238E27FC236}">
                  <a16:creationId xmlns:a16="http://schemas.microsoft.com/office/drawing/2014/main" id="{429ED133-2034-C647-CEB1-3B786FF58177}"/>
                </a:ext>
              </a:extLst>
            </p:cNvPr>
            <p:cNvSpPr>
              <a:spLocks noEditPoints="1"/>
            </p:cNvSpPr>
            <p:nvPr/>
          </p:nvSpPr>
          <p:spPr bwMode="auto">
            <a:xfrm>
              <a:off x="1479550" y="2616200"/>
              <a:ext cx="709612" cy="835025"/>
            </a:xfrm>
            <a:custGeom>
              <a:avLst/>
              <a:gdLst>
                <a:gd name="T0" fmla="*/ 2147483646 w 184"/>
                <a:gd name="T1" fmla="*/ 2147483646 h 216"/>
                <a:gd name="T2" fmla="*/ 2147483646 w 184"/>
                <a:gd name="T3" fmla="*/ 2147483646 h 216"/>
                <a:gd name="T4" fmla="*/ 2147483646 w 184"/>
                <a:gd name="T5" fmla="*/ 2147483646 h 216"/>
                <a:gd name="T6" fmla="*/ 2147483646 w 184"/>
                <a:gd name="T7" fmla="*/ 2147483646 h 216"/>
                <a:gd name="T8" fmla="*/ 2147483646 w 184"/>
                <a:gd name="T9" fmla="*/ 2147483646 h 216"/>
                <a:gd name="T10" fmla="*/ 2147483646 w 184"/>
                <a:gd name="T11" fmla="*/ 2147483646 h 216"/>
                <a:gd name="T12" fmla="*/ 2147483646 w 184"/>
                <a:gd name="T13" fmla="*/ 2147483646 h 216"/>
                <a:gd name="T14" fmla="*/ 2147483646 w 184"/>
                <a:gd name="T15" fmla="*/ 2147483646 h 216"/>
                <a:gd name="T16" fmla="*/ 2147483646 w 184"/>
                <a:gd name="T17" fmla="*/ 2147483646 h 216"/>
                <a:gd name="T18" fmla="*/ 2147483646 w 184"/>
                <a:gd name="T19" fmla="*/ 2147483646 h 216"/>
                <a:gd name="T20" fmla="*/ 2147483646 w 184"/>
                <a:gd name="T21" fmla="*/ 2147483646 h 216"/>
                <a:gd name="T22" fmla="*/ 2147483646 w 184"/>
                <a:gd name="T23" fmla="*/ 2147483646 h 216"/>
                <a:gd name="T24" fmla="*/ 2147483646 w 184"/>
                <a:gd name="T25" fmla="*/ 2147483646 h 216"/>
                <a:gd name="T26" fmla="*/ 2147483646 w 184"/>
                <a:gd name="T27" fmla="*/ 2147483646 h 216"/>
                <a:gd name="T28" fmla="*/ 2147483646 w 184"/>
                <a:gd name="T29" fmla="*/ 2147483646 h 216"/>
                <a:gd name="T30" fmla="*/ 2147483646 w 184"/>
                <a:gd name="T31" fmla="*/ 2147483646 h 216"/>
                <a:gd name="T32" fmla="*/ 2147483646 w 184"/>
                <a:gd name="T33" fmla="*/ 2147483646 h 216"/>
                <a:gd name="T34" fmla="*/ 2147483646 w 184"/>
                <a:gd name="T35" fmla="*/ 2147483646 h 216"/>
                <a:gd name="T36" fmla="*/ 2147483646 w 184"/>
                <a:gd name="T37" fmla="*/ 2147483646 h 216"/>
                <a:gd name="T38" fmla="*/ 2147483646 w 184"/>
                <a:gd name="T39" fmla="*/ 2147483646 h 216"/>
                <a:gd name="T40" fmla="*/ 2147483646 w 184"/>
                <a:gd name="T41" fmla="*/ 2147483646 h 216"/>
                <a:gd name="T42" fmla="*/ 2147483646 w 184"/>
                <a:gd name="T43" fmla="*/ 2147483646 h 216"/>
                <a:gd name="T44" fmla="*/ 2147483646 w 184"/>
                <a:gd name="T45" fmla="*/ 2147483646 h 216"/>
                <a:gd name="T46" fmla="*/ 0 w 184"/>
                <a:gd name="T47" fmla="*/ 2147483646 h 216"/>
                <a:gd name="T48" fmla="*/ 2147483646 w 184"/>
                <a:gd name="T49" fmla="*/ 2147483646 h 216"/>
                <a:gd name="T50" fmla="*/ 2147483646 w 184"/>
                <a:gd name="T51" fmla="*/ 2147483646 h 216"/>
                <a:gd name="T52" fmla="*/ 2147483646 w 184"/>
                <a:gd name="T53" fmla="*/ 2147483646 h 216"/>
                <a:gd name="T54" fmla="*/ 2147483646 w 184"/>
                <a:gd name="T55" fmla="*/ 2147483646 h 216"/>
                <a:gd name="T56" fmla="*/ 2147483646 w 184"/>
                <a:gd name="T57" fmla="*/ 2147483646 h 216"/>
                <a:gd name="T58" fmla="*/ 2147483646 w 184"/>
                <a:gd name="T59" fmla="*/ 2147483646 h 216"/>
                <a:gd name="T60" fmla="*/ 2147483646 w 184"/>
                <a:gd name="T61" fmla="*/ 2147483646 h 216"/>
                <a:gd name="T62" fmla="*/ 2147483646 w 184"/>
                <a:gd name="T63" fmla="*/ 2147483646 h 216"/>
                <a:gd name="T64" fmla="*/ 2147483646 w 184"/>
                <a:gd name="T65" fmla="*/ 2147483646 h 216"/>
                <a:gd name="T66" fmla="*/ 2147483646 w 184"/>
                <a:gd name="T67" fmla="*/ 2147483646 h 216"/>
                <a:gd name="T68" fmla="*/ 2147483646 w 184"/>
                <a:gd name="T69" fmla="*/ 2147483646 h 216"/>
                <a:gd name="T70" fmla="*/ 2147483646 w 184"/>
                <a:gd name="T71" fmla="*/ 2147483646 h 216"/>
                <a:gd name="T72" fmla="*/ 2147483646 w 184"/>
                <a:gd name="T73" fmla="*/ 2147483646 h 216"/>
                <a:gd name="T74" fmla="*/ 2147483646 w 184"/>
                <a:gd name="T75" fmla="*/ 2147483646 h 216"/>
                <a:gd name="T76" fmla="*/ 2147483646 w 184"/>
                <a:gd name="T77" fmla="*/ 2147483646 h 216"/>
                <a:gd name="T78" fmla="*/ 2147483646 w 184"/>
                <a:gd name="T79" fmla="*/ 2147483646 h 216"/>
                <a:gd name="T80" fmla="*/ 2147483646 w 184"/>
                <a:gd name="T81" fmla="*/ 2147483646 h 216"/>
                <a:gd name="T82" fmla="*/ 2147483646 w 184"/>
                <a:gd name="T83" fmla="*/ 2147483646 h 216"/>
                <a:gd name="T84" fmla="*/ 2147483646 w 184"/>
                <a:gd name="T85" fmla="*/ 2147483646 h 216"/>
                <a:gd name="T86" fmla="*/ 2147483646 w 184"/>
                <a:gd name="T87" fmla="*/ 0 h 216"/>
                <a:gd name="T88" fmla="*/ 2147483646 w 184"/>
                <a:gd name="T89" fmla="*/ 2147483646 h 2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4" h="216">
                  <a:moveTo>
                    <a:pt x="106" y="216"/>
                  </a:moveTo>
                  <a:cubicBezTo>
                    <a:pt x="76" y="216"/>
                    <a:pt x="76" y="216"/>
                    <a:pt x="76" y="216"/>
                  </a:cubicBezTo>
                  <a:cubicBezTo>
                    <a:pt x="73" y="216"/>
                    <a:pt x="72" y="214"/>
                    <a:pt x="72" y="212"/>
                  </a:cubicBezTo>
                  <a:cubicBezTo>
                    <a:pt x="72" y="210"/>
                    <a:pt x="73" y="208"/>
                    <a:pt x="76" y="208"/>
                  </a:cubicBezTo>
                  <a:cubicBezTo>
                    <a:pt x="106" y="208"/>
                    <a:pt x="106" y="208"/>
                    <a:pt x="106" y="208"/>
                  </a:cubicBezTo>
                  <a:cubicBezTo>
                    <a:pt x="108" y="208"/>
                    <a:pt x="110" y="210"/>
                    <a:pt x="110" y="212"/>
                  </a:cubicBezTo>
                  <a:cubicBezTo>
                    <a:pt x="110" y="214"/>
                    <a:pt x="108" y="216"/>
                    <a:pt x="106" y="216"/>
                  </a:cubicBezTo>
                  <a:close/>
                  <a:moveTo>
                    <a:pt x="114" y="202"/>
                  </a:moveTo>
                  <a:cubicBezTo>
                    <a:pt x="67" y="202"/>
                    <a:pt x="67" y="202"/>
                    <a:pt x="67" y="202"/>
                  </a:cubicBezTo>
                  <a:cubicBezTo>
                    <a:pt x="65" y="202"/>
                    <a:pt x="63" y="200"/>
                    <a:pt x="63" y="198"/>
                  </a:cubicBezTo>
                  <a:cubicBezTo>
                    <a:pt x="63" y="196"/>
                    <a:pt x="65" y="194"/>
                    <a:pt x="67" y="194"/>
                  </a:cubicBezTo>
                  <a:cubicBezTo>
                    <a:pt x="114" y="194"/>
                    <a:pt x="114" y="194"/>
                    <a:pt x="114" y="194"/>
                  </a:cubicBezTo>
                  <a:cubicBezTo>
                    <a:pt x="116" y="194"/>
                    <a:pt x="118" y="196"/>
                    <a:pt x="118" y="198"/>
                  </a:cubicBezTo>
                  <a:cubicBezTo>
                    <a:pt x="118" y="200"/>
                    <a:pt x="116" y="202"/>
                    <a:pt x="114" y="202"/>
                  </a:cubicBezTo>
                  <a:close/>
                  <a:moveTo>
                    <a:pt x="90" y="187"/>
                  </a:moveTo>
                  <a:cubicBezTo>
                    <a:pt x="82" y="187"/>
                    <a:pt x="73" y="187"/>
                    <a:pt x="72" y="187"/>
                  </a:cubicBezTo>
                  <a:cubicBezTo>
                    <a:pt x="72" y="187"/>
                    <a:pt x="72" y="187"/>
                    <a:pt x="72" y="187"/>
                  </a:cubicBezTo>
                  <a:cubicBezTo>
                    <a:pt x="64" y="187"/>
                    <a:pt x="60" y="184"/>
                    <a:pt x="59" y="177"/>
                  </a:cubicBezTo>
                  <a:cubicBezTo>
                    <a:pt x="58" y="174"/>
                    <a:pt x="58" y="170"/>
                    <a:pt x="58" y="167"/>
                  </a:cubicBezTo>
                  <a:cubicBezTo>
                    <a:pt x="58" y="163"/>
                    <a:pt x="57" y="159"/>
                    <a:pt x="56" y="156"/>
                  </a:cubicBezTo>
                  <a:cubicBezTo>
                    <a:pt x="49" y="145"/>
                    <a:pt x="45" y="137"/>
                    <a:pt x="39" y="125"/>
                  </a:cubicBezTo>
                  <a:cubicBezTo>
                    <a:pt x="33" y="114"/>
                    <a:pt x="27" y="96"/>
                    <a:pt x="31" y="80"/>
                  </a:cubicBezTo>
                  <a:cubicBezTo>
                    <a:pt x="36" y="59"/>
                    <a:pt x="58" y="39"/>
                    <a:pt x="90" y="39"/>
                  </a:cubicBezTo>
                  <a:cubicBezTo>
                    <a:pt x="122" y="39"/>
                    <a:pt x="144" y="59"/>
                    <a:pt x="149" y="80"/>
                  </a:cubicBezTo>
                  <a:cubicBezTo>
                    <a:pt x="153" y="96"/>
                    <a:pt x="147" y="114"/>
                    <a:pt x="141" y="125"/>
                  </a:cubicBezTo>
                  <a:cubicBezTo>
                    <a:pt x="135" y="137"/>
                    <a:pt x="131" y="145"/>
                    <a:pt x="124" y="156"/>
                  </a:cubicBezTo>
                  <a:cubicBezTo>
                    <a:pt x="123" y="159"/>
                    <a:pt x="123" y="163"/>
                    <a:pt x="122" y="167"/>
                  </a:cubicBezTo>
                  <a:cubicBezTo>
                    <a:pt x="122" y="170"/>
                    <a:pt x="122" y="174"/>
                    <a:pt x="122" y="177"/>
                  </a:cubicBezTo>
                  <a:cubicBezTo>
                    <a:pt x="120" y="184"/>
                    <a:pt x="116" y="187"/>
                    <a:pt x="108" y="187"/>
                  </a:cubicBezTo>
                  <a:cubicBezTo>
                    <a:pt x="107" y="187"/>
                    <a:pt x="99" y="187"/>
                    <a:pt x="90" y="187"/>
                  </a:cubicBezTo>
                  <a:close/>
                  <a:moveTo>
                    <a:pt x="72" y="179"/>
                  </a:moveTo>
                  <a:cubicBezTo>
                    <a:pt x="73" y="179"/>
                    <a:pt x="107" y="179"/>
                    <a:pt x="108" y="179"/>
                  </a:cubicBezTo>
                  <a:cubicBezTo>
                    <a:pt x="113" y="179"/>
                    <a:pt x="113" y="178"/>
                    <a:pt x="114" y="175"/>
                  </a:cubicBezTo>
                  <a:cubicBezTo>
                    <a:pt x="114" y="173"/>
                    <a:pt x="114" y="170"/>
                    <a:pt x="114" y="167"/>
                  </a:cubicBezTo>
                  <a:cubicBezTo>
                    <a:pt x="115" y="162"/>
                    <a:pt x="115" y="157"/>
                    <a:pt x="117" y="152"/>
                  </a:cubicBezTo>
                  <a:cubicBezTo>
                    <a:pt x="124" y="141"/>
                    <a:pt x="128" y="133"/>
                    <a:pt x="134" y="121"/>
                  </a:cubicBezTo>
                  <a:cubicBezTo>
                    <a:pt x="138" y="113"/>
                    <a:pt x="145" y="97"/>
                    <a:pt x="141" y="82"/>
                  </a:cubicBezTo>
                  <a:cubicBezTo>
                    <a:pt x="137" y="65"/>
                    <a:pt x="118" y="47"/>
                    <a:pt x="90" y="47"/>
                  </a:cubicBezTo>
                  <a:cubicBezTo>
                    <a:pt x="63" y="47"/>
                    <a:pt x="43" y="65"/>
                    <a:pt x="39" y="82"/>
                  </a:cubicBezTo>
                  <a:cubicBezTo>
                    <a:pt x="35" y="97"/>
                    <a:pt x="42" y="113"/>
                    <a:pt x="46" y="121"/>
                  </a:cubicBezTo>
                  <a:cubicBezTo>
                    <a:pt x="52" y="133"/>
                    <a:pt x="56" y="141"/>
                    <a:pt x="63" y="152"/>
                  </a:cubicBezTo>
                  <a:cubicBezTo>
                    <a:pt x="65" y="157"/>
                    <a:pt x="66" y="162"/>
                    <a:pt x="66" y="167"/>
                  </a:cubicBezTo>
                  <a:cubicBezTo>
                    <a:pt x="66" y="170"/>
                    <a:pt x="66" y="173"/>
                    <a:pt x="66" y="175"/>
                  </a:cubicBezTo>
                  <a:cubicBezTo>
                    <a:pt x="67" y="178"/>
                    <a:pt x="67" y="179"/>
                    <a:pt x="72" y="179"/>
                  </a:cubicBezTo>
                  <a:cubicBezTo>
                    <a:pt x="72" y="179"/>
                    <a:pt x="72" y="179"/>
                    <a:pt x="72" y="179"/>
                  </a:cubicBezTo>
                  <a:close/>
                  <a:moveTo>
                    <a:pt x="19" y="99"/>
                  </a:moveTo>
                  <a:cubicBezTo>
                    <a:pt x="4" y="99"/>
                    <a:pt x="4" y="99"/>
                    <a:pt x="4" y="99"/>
                  </a:cubicBezTo>
                  <a:cubicBezTo>
                    <a:pt x="1" y="99"/>
                    <a:pt x="0" y="97"/>
                    <a:pt x="0" y="95"/>
                  </a:cubicBezTo>
                  <a:cubicBezTo>
                    <a:pt x="0" y="93"/>
                    <a:pt x="1" y="91"/>
                    <a:pt x="4" y="91"/>
                  </a:cubicBezTo>
                  <a:cubicBezTo>
                    <a:pt x="19" y="91"/>
                    <a:pt x="19" y="91"/>
                    <a:pt x="19" y="91"/>
                  </a:cubicBezTo>
                  <a:cubicBezTo>
                    <a:pt x="22" y="91"/>
                    <a:pt x="23" y="93"/>
                    <a:pt x="23" y="95"/>
                  </a:cubicBezTo>
                  <a:cubicBezTo>
                    <a:pt x="23" y="97"/>
                    <a:pt x="22" y="99"/>
                    <a:pt x="19" y="99"/>
                  </a:cubicBezTo>
                  <a:close/>
                  <a:moveTo>
                    <a:pt x="180" y="96"/>
                  </a:moveTo>
                  <a:cubicBezTo>
                    <a:pt x="161" y="96"/>
                    <a:pt x="161" y="96"/>
                    <a:pt x="161" y="96"/>
                  </a:cubicBezTo>
                  <a:cubicBezTo>
                    <a:pt x="159" y="96"/>
                    <a:pt x="157" y="95"/>
                    <a:pt x="157" y="92"/>
                  </a:cubicBezTo>
                  <a:cubicBezTo>
                    <a:pt x="157" y="90"/>
                    <a:pt x="159" y="88"/>
                    <a:pt x="161" y="88"/>
                  </a:cubicBezTo>
                  <a:cubicBezTo>
                    <a:pt x="180" y="88"/>
                    <a:pt x="180" y="88"/>
                    <a:pt x="180" y="88"/>
                  </a:cubicBezTo>
                  <a:cubicBezTo>
                    <a:pt x="182" y="88"/>
                    <a:pt x="184" y="90"/>
                    <a:pt x="184" y="92"/>
                  </a:cubicBezTo>
                  <a:cubicBezTo>
                    <a:pt x="184" y="95"/>
                    <a:pt x="182" y="96"/>
                    <a:pt x="180" y="96"/>
                  </a:cubicBezTo>
                  <a:close/>
                  <a:moveTo>
                    <a:pt x="54" y="93"/>
                  </a:moveTo>
                  <a:cubicBezTo>
                    <a:pt x="54" y="93"/>
                    <a:pt x="53" y="93"/>
                    <a:pt x="53" y="93"/>
                  </a:cubicBezTo>
                  <a:cubicBezTo>
                    <a:pt x="51" y="92"/>
                    <a:pt x="49" y="90"/>
                    <a:pt x="50" y="88"/>
                  </a:cubicBezTo>
                  <a:cubicBezTo>
                    <a:pt x="54" y="73"/>
                    <a:pt x="69" y="58"/>
                    <a:pt x="92" y="58"/>
                  </a:cubicBezTo>
                  <a:cubicBezTo>
                    <a:pt x="92" y="58"/>
                    <a:pt x="92" y="58"/>
                    <a:pt x="92" y="58"/>
                  </a:cubicBezTo>
                  <a:cubicBezTo>
                    <a:pt x="95" y="58"/>
                    <a:pt x="96" y="60"/>
                    <a:pt x="96" y="62"/>
                  </a:cubicBezTo>
                  <a:cubicBezTo>
                    <a:pt x="96" y="64"/>
                    <a:pt x="95" y="66"/>
                    <a:pt x="92" y="66"/>
                  </a:cubicBezTo>
                  <a:cubicBezTo>
                    <a:pt x="74" y="66"/>
                    <a:pt x="61" y="78"/>
                    <a:pt x="58" y="90"/>
                  </a:cubicBezTo>
                  <a:cubicBezTo>
                    <a:pt x="57" y="92"/>
                    <a:pt x="56" y="93"/>
                    <a:pt x="54" y="93"/>
                  </a:cubicBezTo>
                  <a:close/>
                  <a:moveTo>
                    <a:pt x="142" y="49"/>
                  </a:moveTo>
                  <a:cubicBezTo>
                    <a:pt x="141" y="49"/>
                    <a:pt x="140" y="49"/>
                    <a:pt x="139" y="48"/>
                  </a:cubicBezTo>
                  <a:cubicBezTo>
                    <a:pt x="137" y="46"/>
                    <a:pt x="137" y="44"/>
                    <a:pt x="139" y="42"/>
                  </a:cubicBezTo>
                  <a:cubicBezTo>
                    <a:pt x="152" y="28"/>
                    <a:pt x="152" y="28"/>
                    <a:pt x="152" y="28"/>
                  </a:cubicBezTo>
                  <a:cubicBezTo>
                    <a:pt x="154" y="27"/>
                    <a:pt x="157" y="27"/>
                    <a:pt x="158" y="28"/>
                  </a:cubicBezTo>
                  <a:cubicBezTo>
                    <a:pt x="160" y="30"/>
                    <a:pt x="160" y="33"/>
                    <a:pt x="158" y="34"/>
                  </a:cubicBezTo>
                  <a:cubicBezTo>
                    <a:pt x="144" y="48"/>
                    <a:pt x="144" y="48"/>
                    <a:pt x="144" y="48"/>
                  </a:cubicBezTo>
                  <a:cubicBezTo>
                    <a:pt x="144" y="49"/>
                    <a:pt x="143" y="49"/>
                    <a:pt x="142" y="49"/>
                  </a:cubicBezTo>
                  <a:close/>
                  <a:moveTo>
                    <a:pt x="40" y="49"/>
                  </a:moveTo>
                  <a:cubicBezTo>
                    <a:pt x="39" y="49"/>
                    <a:pt x="38" y="49"/>
                    <a:pt x="37" y="48"/>
                  </a:cubicBezTo>
                  <a:cubicBezTo>
                    <a:pt x="23" y="34"/>
                    <a:pt x="23" y="34"/>
                    <a:pt x="23" y="34"/>
                  </a:cubicBezTo>
                  <a:cubicBezTo>
                    <a:pt x="22" y="33"/>
                    <a:pt x="22" y="30"/>
                    <a:pt x="23" y="28"/>
                  </a:cubicBezTo>
                  <a:cubicBezTo>
                    <a:pt x="25" y="27"/>
                    <a:pt x="27" y="27"/>
                    <a:pt x="29" y="28"/>
                  </a:cubicBezTo>
                  <a:cubicBezTo>
                    <a:pt x="42" y="42"/>
                    <a:pt x="42" y="42"/>
                    <a:pt x="42" y="42"/>
                  </a:cubicBezTo>
                  <a:cubicBezTo>
                    <a:pt x="44" y="44"/>
                    <a:pt x="44" y="46"/>
                    <a:pt x="42" y="48"/>
                  </a:cubicBezTo>
                  <a:cubicBezTo>
                    <a:pt x="42" y="49"/>
                    <a:pt x="41" y="49"/>
                    <a:pt x="40" y="49"/>
                  </a:cubicBezTo>
                  <a:close/>
                  <a:moveTo>
                    <a:pt x="90" y="31"/>
                  </a:moveTo>
                  <a:cubicBezTo>
                    <a:pt x="88" y="31"/>
                    <a:pt x="86" y="29"/>
                    <a:pt x="86" y="27"/>
                  </a:cubicBezTo>
                  <a:cubicBezTo>
                    <a:pt x="86" y="4"/>
                    <a:pt x="86" y="4"/>
                    <a:pt x="86" y="4"/>
                  </a:cubicBezTo>
                  <a:cubicBezTo>
                    <a:pt x="86" y="2"/>
                    <a:pt x="88" y="0"/>
                    <a:pt x="90" y="0"/>
                  </a:cubicBezTo>
                  <a:cubicBezTo>
                    <a:pt x="92" y="0"/>
                    <a:pt x="94" y="2"/>
                    <a:pt x="94" y="4"/>
                  </a:cubicBezTo>
                  <a:cubicBezTo>
                    <a:pt x="94" y="27"/>
                    <a:pt x="94" y="27"/>
                    <a:pt x="94" y="27"/>
                  </a:cubicBezTo>
                  <a:cubicBezTo>
                    <a:pt x="94" y="29"/>
                    <a:pt x="92" y="31"/>
                    <a:pt x="90"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35">
              <a:extLst>
                <a:ext uri="{FF2B5EF4-FFF2-40B4-BE49-F238E27FC236}">
                  <a16:creationId xmlns:a16="http://schemas.microsoft.com/office/drawing/2014/main" id="{51E688C6-30EA-8EA6-8BDF-F72E1C1D7889}"/>
                </a:ext>
              </a:extLst>
            </p:cNvPr>
            <p:cNvSpPr>
              <a:spLocks noEditPoints="1"/>
            </p:cNvSpPr>
            <p:nvPr/>
          </p:nvSpPr>
          <p:spPr bwMode="auto">
            <a:xfrm>
              <a:off x="9961563" y="2844800"/>
              <a:ext cx="798512" cy="501650"/>
            </a:xfrm>
            <a:custGeom>
              <a:avLst/>
              <a:gdLst>
                <a:gd name="T0" fmla="*/ 2147483646 w 207"/>
                <a:gd name="T1" fmla="*/ 2147483646 h 130"/>
                <a:gd name="T2" fmla="*/ 2147483646 w 207"/>
                <a:gd name="T3" fmla="*/ 2147483646 h 130"/>
                <a:gd name="T4" fmla="*/ 0 w 207"/>
                <a:gd name="T5" fmla="*/ 2147483646 h 130"/>
                <a:gd name="T6" fmla="*/ 0 w 207"/>
                <a:gd name="T7" fmla="*/ 2147483646 h 130"/>
                <a:gd name="T8" fmla="*/ 2147483646 w 207"/>
                <a:gd name="T9" fmla="*/ 0 h 130"/>
                <a:gd name="T10" fmla="*/ 2147483646 w 207"/>
                <a:gd name="T11" fmla="*/ 0 h 130"/>
                <a:gd name="T12" fmla="*/ 2147483646 w 207"/>
                <a:gd name="T13" fmla="*/ 2147483646 h 130"/>
                <a:gd name="T14" fmla="*/ 2147483646 w 207"/>
                <a:gd name="T15" fmla="*/ 2147483646 h 130"/>
                <a:gd name="T16" fmla="*/ 2147483646 w 207"/>
                <a:gd name="T17" fmla="*/ 2147483646 h 130"/>
                <a:gd name="T18" fmla="*/ 2147483646 w 207"/>
                <a:gd name="T19" fmla="*/ 2147483646 h 130"/>
                <a:gd name="T20" fmla="*/ 2147483646 w 207"/>
                <a:gd name="T21" fmla="*/ 2147483646 h 130"/>
                <a:gd name="T22" fmla="*/ 2147483646 w 207"/>
                <a:gd name="T23" fmla="*/ 2147483646 h 130"/>
                <a:gd name="T24" fmla="*/ 2147483646 w 207"/>
                <a:gd name="T25" fmla="*/ 2147483646 h 130"/>
                <a:gd name="T26" fmla="*/ 2147483646 w 207"/>
                <a:gd name="T27" fmla="*/ 2147483646 h 130"/>
                <a:gd name="T28" fmla="*/ 2147483646 w 207"/>
                <a:gd name="T29" fmla="*/ 2147483646 h 130"/>
                <a:gd name="T30" fmla="*/ 2147483646 w 207"/>
                <a:gd name="T31" fmla="*/ 2147483646 h 130"/>
                <a:gd name="T32" fmla="*/ 2147483646 w 207"/>
                <a:gd name="T33" fmla="*/ 2147483646 h 130"/>
                <a:gd name="T34" fmla="*/ 2147483646 w 207"/>
                <a:gd name="T35" fmla="*/ 2147483646 h 130"/>
                <a:gd name="T36" fmla="*/ 2147483646 w 207"/>
                <a:gd name="T37" fmla="*/ 2147483646 h 130"/>
                <a:gd name="T38" fmla="*/ 2147483646 w 207"/>
                <a:gd name="T39" fmla="*/ 2147483646 h 130"/>
                <a:gd name="T40" fmla="*/ 2147483646 w 207"/>
                <a:gd name="T41" fmla="*/ 2147483646 h 130"/>
                <a:gd name="T42" fmla="*/ 2147483646 w 207"/>
                <a:gd name="T43" fmla="*/ 2147483646 h 130"/>
                <a:gd name="T44" fmla="*/ 2147483646 w 207"/>
                <a:gd name="T45" fmla="*/ 2147483646 h 130"/>
                <a:gd name="T46" fmla="*/ 2147483646 w 207"/>
                <a:gd name="T47" fmla="*/ 2147483646 h 130"/>
                <a:gd name="T48" fmla="*/ 2147483646 w 207"/>
                <a:gd name="T49" fmla="*/ 2147483646 h 130"/>
                <a:gd name="T50" fmla="*/ 2147483646 w 207"/>
                <a:gd name="T51" fmla="*/ 2147483646 h 130"/>
                <a:gd name="T52" fmla="*/ 2147483646 w 207"/>
                <a:gd name="T53" fmla="*/ 2147483646 h 130"/>
                <a:gd name="T54" fmla="*/ 2147483646 w 207"/>
                <a:gd name="T55" fmla="*/ 2147483646 h 130"/>
                <a:gd name="T56" fmla="*/ 2147483646 w 207"/>
                <a:gd name="T57" fmla="*/ 2147483646 h 130"/>
                <a:gd name="T58" fmla="*/ 2147483646 w 207"/>
                <a:gd name="T59" fmla="*/ 2147483646 h 130"/>
                <a:gd name="T60" fmla="*/ 2147483646 w 207"/>
                <a:gd name="T61" fmla="*/ 2147483646 h 130"/>
                <a:gd name="T62" fmla="*/ 2147483646 w 207"/>
                <a:gd name="T63" fmla="*/ 2147483646 h 130"/>
                <a:gd name="T64" fmla="*/ 2147483646 w 207"/>
                <a:gd name="T65" fmla="*/ 2147483646 h 130"/>
                <a:gd name="T66" fmla="*/ 2147483646 w 207"/>
                <a:gd name="T67" fmla="*/ 2147483646 h 130"/>
                <a:gd name="T68" fmla="*/ 2147483646 w 207"/>
                <a:gd name="T69" fmla="*/ 2147483646 h 130"/>
                <a:gd name="T70" fmla="*/ 2147483646 w 207"/>
                <a:gd name="T71" fmla="*/ 2147483646 h 130"/>
                <a:gd name="T72" fmla="*/ 2147483646 w 207"/>
                <a:gd name="T73" fmla="*/ 2147483646 h 130"/>
                <a:gd name="T74" fmla="*/ 2147483646 w 207"/>
                <a:gd name="T75" fmla="*/ 2147483646 h 130"/>
                <a:gd name="T76" fmla="*/ 2147483646 w 207"/>
                <a:gd name="T77" fmla="*/ 2147483646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07" h="130">
                  <a:moveTo>
                    <a:pt x="181" y="130"/>
                  </a:moveTo>
                  <a:cubicBezTo>
                    <a:pt x="26" y="130"/>
                    <a:pt x="26" y="130"/>
                    <a:pt x="26" y="130"/>
                  </a:cubicBezTo>
                  <a:cubicBezTo>
                    <a:pt x="12" y="130"/>
                    <a:pt x="0" y="118"/>
                    <a:pt x="0" y="104"/>
                  </a:cubicBezTo>
                  <a:cubicBezTo>
                    <a:pt x="0" y="26"/>
                    <a:pt x="0" y="26"/>
                    <a:pt x="0" y="26"/>
                  </a:cubicBezTo>
                  <a:cubicBezTo>
                    <a:pt x="0" y="12"/>
                    <a:pt x="12" y="0"/>
                    <a:pt x="26" y="0"/>
                  </a:cubicBezTo>
                  <a:cubicBezTo>
                    <a:pt x="181" y="0"/>
                    <a:pt x="181" y="0"/>
                    <a:pt x="181" y="0"/>
                  </a:cubicBezTo>
                  <a:cubicBezTo>
                    <a:pt x="195" y="0"/>
                    <a:pt x="207" y="12"/>
                    <a:pt x="207" y="26"/>
                  </a:cubicBezTo>
                  <a:cubicBezTo>
                    <a:pt x="207" y="104"/>
                    <a:pt x="207" y="104"/>
                    <a:pt x="207" y="104"/>
                  </a:cubicBezTo>
                  <a:cubicBezTo>
                    <a:pt x="207" y="118"/>
                    <a:pt x="195" y="130"/>
                    <a:pt x="181" y="130"/>
                  </a:cubicBezTo>
                  <a:close/>
                  <a:moveTo>
                    <a:pt x="26" y="8"/>
                  </a:moveTo>
                  <a:cubicBezTo>
                    <a:pt x="16" y="8"/>
                    <a:pt x="8" y="16"/>
                    <a:pt x="8" y="26"/>
                  </a:cubicBezTo>
                  <a:cubicBezTo>
                    <a:pt x="8" y="104"/>
                    <a:pt x="8" y="104"/>
                    <a:pt x="8" y="104"/>
                  </a:cubicBezTo>
                  <a:cubicBezTo>
                    <a:pt x="8" y="114"/>
                    <a:pt x="16" y="122"/>
                    <a:pt x="26" y="122"/>
                  </a:cubicBezTo>
                  <a:cubicBezTo>
                    <a:pt x="181" y="122"/>
                    <a:pt x="181" y="122"/>
                    <a:pt x="181" y="122"/>
                  </a:cubicBezTo>
                  <a:cubicBezTo>
                    <a:pt x="191" y="122"/>
                    <a:pt x="199" y="114"/>
                    <a:pt x="199" y="104"/>
                  </a:cubicBezTo>
                  <a:cubicBezTo>
                    <a:pt x="199" y="26"/>
                    <a:pt x="199" y="26"/>
                    <a:pt x="199" y="26"/>
                  </a:cubicBezTo>
                  <a:cubicBezTo>
                    <a:pt x="199" y="16"/>
                    <a:pt x="191" y="8"/>
                    <a:pt x="181" y="8"/>
                  </a:cubicBezTo>
                  <a:lnTo>
                    <a:pt x="26" y="8"/>
                  </a:lnTo>
                  <a:close/>
                  <a:moveTo>
                    <a:pt x="177" y="110"/>
                  </a:moveTo>
                  <a:cubicBezTo>
                    <a:pt x="177" y="110"/>
                    <a:pt x="176" y="109"/>
                    <a:pt x="175" y="109"/>
                  </a:cubicBezTo>
                  <a:cubicBezTo>
                    <a:pt x="129" y="71"/>
                    <a:pt x="129" y="71"/>
                    <a:pt x="129" y="71"/>
                  </a:cubicBezTo>
                  <a:cubicBezTo>
                    <a:pt x="106" y="89"/>
                    <a:pt x="106" y="89"/>
                    <a:pt x="106" y="89"/>
                  </a:cubicBezTo>
                  <a:cubicBezTo>
                    <a:pt x="104" y="90"/>
                    <a:pt x="102" y="90"/>
                    <a:pt x="101" y="89"/>
                  </a:cubicBezTo>
                  <a:cubicBezTo>
                    <a:pt x="77" y="71"/>
                    <a:pt x="77" y="71"/>
                    <a:pt x="77" y="71"/>
                  </a:cubicBezTo>
                  <a:cubicBezTo>
                    <a:pt x="31" y="109"/>
                    <a:pt x="31" y="109"/>
                    <a:pt x="31" y="109"/>
                  </a:cubicBezTo>
                  <a:cubicBezTo>
                    <a:pt x="29" y="110"/>
                    <a:pt x="27" y="110"/>
                    <a:pt x="26" y="108"/>
                  </a:cubicBezTo>
                  <a:cubicBezTo>
                    <a:pt x="24" y="106"/>
                    <a:pt x="24" y="104"/>
                    <a:pt x="26" y="102"/>
                  </a:cubicBezTo>
                  <a:cubicBezTo>
                    <a:pt x="70" y="65"/>
                    <a:pt x="70" y="65"/>
                    <a:pt x="70" y="65"/>
                  </a:cubicBezTo>
                  <a:cubicBezTo>
                    <a:pt x="26" y="31"/>
                    <a:pt x="26" y="31"/>
                    <a:pt x="26" y="31"/>
                  </a:cubicBezTo>
                  <a:cubicBezTo>
                    <a:pt x="24" y="30"/>
                    <a:pt x="24" y="27"/>
                    <a:pt x="25" y="25"/>
                  </a:cubicBezTo>
                  <a:cubicBezTo>
                    <a:pt x="27" y="24"/>
                    <a:pt x="29" y="23"/>
                    <a:pt x="31" y="25"/>
                  </a:cubicBezTo>
                  <a:cubicBezTo>
                    <a:pt x="103" y="81"/>
                    <a:pt x="103" y="81"/>
                    <a:pt x="103" y="81"/>
                  </a:cubicBezTo>
                  <a:cubicBezTo>
                    <a:pt x="175" y="25"/>
                    <a:pt x="175" y="25"/>
                    <a:pt x="175" y="25"/>
                  </a:cubicBezTo>
                  <a:cubicBezTo>
                    <a:pt x="177" y="23"/>
                    <a:pt x="179" y="24"/>
                    <a:pt x="181" y="25"/>
                  </a:cubicBezTo>
                  <a:cubicBezTo>
                    <a:pt x="182" y="27"/>
                    <a:pt x="182" y="30"/>
                    <a:pt x="180" y="31"/>
                  </a:cubicBezTo>
                  <a:cubicBezTo>
                    <a:pt x="136" y="66"/>
                    <a:pt x="136" y="66"/>
                    <a:pt x="136" y="66"/>
                  </a:cubicBezTo>
                  <a:cubicBezTo>
                    <a:pt x="180" y="102"/>
                    <a:pt x="180" y="102"/>
                    <a:pt x="180" y="102"/>
                  </a:cubicBezTo>
                  <a:cubicBezTo>
                    <a:pt x="182" y="104"/>
                    <a:pt x="182" y="106"/>
                    <a:pt x="181" y="108"/>
                  </a:cubicBezTo>
                  <a:cubicBezTo>
                    <a:pt x="180" y="109"/>
                    <a:pt x="179" y="110"/>
                    <a:pt x="177" y="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36">
              <a:extLst>
                <a:ext uri="{FF2B5EF4-FFF2-40B4-BE49-F238E27FC236}">
                  <a16:creationId xmlns:a16="http://schemas.microsoft.com/office/drawing/2014/main" id="{64E31B3A-B8F6-335A-62D0-4AA554EFA8BF}"/>
                </a:ext>
              </a:extLst>
            </p:cNvPr>
            <p:cNvSpPr>
              <a:spLocks noEditPoints="1"/>
            </p:cNvSpPr>
            <p:nvPr/>
          </p:nvSpPr>
          <p:spPr bwMode="auto">
            <a:xfrm>
              <a:off x="8297863" y="3060700"/>
              <a:ext cx="714375" cy="622300"/>
            </a:xfrm>
            <a:custGeom>
              <a:avLst/>
              <a:gdLst>
                <a:gd name="T0" fmla="*/ 2147483646 w 185"/>
                <a:gd name="T1" fmla="*/ 2147483646 h 161"/>
                <a:gd name="T2" fmla="*/ 0 w 185"/>
                <a:gd name="T3" fmla="*/ 2147483646 h 161"/>
                <a:gd name="T4" fmla="*/ 2147483646 w 185"/>
                <a:gd name="T5" fmla="*/ 2147483646 h 161"/>
                <a:gd name="T6" fmla="*/ 2147483646 w 185"/>
                <a:gd name="T7" fmla="*/ 2147483646 h 161"/>
                <a:gd name="T8" fmla="*/ 2147483646 w 185"/>
                <a:gd name="T9" fmla="*/ 2147483646 h 161"/>
                <a:gd name="T10" fmla="*/ 2147483646 w 185"/>
                <a:gd name="T11" fmla="*/ 2147483646 h 161"/>
                <a:gd name="T12" fmla="*/ 2147483646 w 185"/>
                <a:gd name="T13" fmla="*/ 2147483646 h 161"/>
                <a:gd name="T14" fmla="*/ 2147483646 w 185"/>
                <a:gd name="T15" fmla="*/ 2147483646 h 161"/>
                <a:gd name="T16" fmla="*/ 2147483646 w 185"/>
                <a:gd name="T17" fmla="*/ 2147483646 h 161"/>
                <a:gd name="T18" fmla="*/ 2147483646 w 185"/>
                <a:gd name="T19" fmla="*/ 2147483646 h 161"/>
                <a:gd name="T20" fmla="*/ 2147483646 w 185"/>
                <a:gd name="T21" fmla="*/ 2147483646 h 161"/>
                <a:gd name="T22" fmla="*/ 2147483646 w 185"/>
                <a:gd name="T23" fmla="*/ 2147483646 h 161"/>
                <a:gd name="T24" fmla="*/ 2147483646 w 185"/>
                <a:gd name="T25" fmla="*/ 2147483646 h 161"/>
                <a:gd name="T26" fmla="*/ 2147483646 w 185"/>
                <a:gd name="T27" fmla="*/ 2147483646 h 161"/>
                <a:gd name="T28" fmla="*/ 2147483646 w 185"/>
                <a:gd name="T29" fmla="*/ 2147483646 h 161"/>
                <a:gd name="T30" fmla="*/ 2147483646 w 185"/>
                <a:gd name="T31" fmla="*/ 2147483646 h 161"/>
                <a:gd name="T32" fmla="*/ 2147483646 w 185"/>
                <a:gd name="T33" fmla="*/ 2147483646 h 161"/>
                <a:gd name="T34" fmla="*/ 2147483646 w 185"/>
                <a:gd name="T35" fmla="*/ 2147483646 h 161"/>
                <a:gd name="T36" fmla="*/ 2147483646 w 185"/>
                <a:gd name="T37" fmla="*/ 2147483646 h 161"/>
                <a:gd name="T38" fmla="*/ 2147483646 w 185"/>
                <a:gd name="T39" fmla="*/ 2147483646 h 161"/>
                <a:gd name="T40" fmla="*/ 2147483646 w 185"/>
                <a:gd name="T41" fmla="*/ 2147483646 h 161"/>
                <a:gd name="T42" fmla="*/ 2147483646 w 185"/>
                <a:gd name="T43" fmla="*/ 2147483646 h 161"/>
                <a:gd name="T44" fmla="*/ 2147483646 w 185"/>
                <a:gd name="T45" fmla="*/ 2147483646 h 161"/>
                <a:gd name="T46" fmla="*/ 2147483646 w 185"/>
                <a:gd name="T47" fmla="*/ 2147483646 h 161"/>
                <a:gd name="T48" fmla="*/ 0 w 185"/>
                <a:gd name="T49" fmla="*/ 2147483646 h 161"/>
                <a:gd name="T50" fmla="*/ 2147483646 w 185"/>
                <a:gd name="T51" fmla="*/ 2147483646 h 161"/>
                <a:gd name="T52" fmla="*/ 2147483646 w 185"/>
                <a:gd name="T53" fmla="*/ 2147483646 h 161"/>
                <a:gd name="T54" fmla="*/ 2147483646 w 185"/>
                <a:gd name="T55" fmla="*/ 2147483646 h 161"/>
                <a:gd name="T56" fmla="*/ 2147483646 w 185"/>
                <a:gd name="T57" fmla="*/ 2147483646 h 161"/>
                <a:gd name="T58" fmla="*/ 2147483646 w 185"/>
                <a:gd name="T59" fmla="*/ 2147483646 h 161"/>
                <a:gd name="T60" fmla="*/ 2147483646 w 185"/>
                <a:gd name="T61" fmla="*/ 2147483646 h 161"/>
                <a:gd name="T62" fmla="*/ 2147483646 w 185"/>
                <a:gd name="T63" fmla="*/ 2147483646 h 161"/>
                <a:gd name="T64" fmla="*/ 2147483646 w 185"/>
                <a:gd name="T65" fmla="*/ 0 h 161"/>
                <a:gd name="T66" fmla="*/ 2147483646 w 185"/>
                <a:gd name="T67" fmla="*/ 2147483646 h 1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5" h="161">
                  <a:moveTo>
                    <a:pt x="164" y="161"/>
                  </a:moveTo>
                  <a:cubicBezTo>
                    <a:pt x="21" y="161"/>
                    <a:pt x="21" y="161"/>
                    <a:pt x="21" y="161"/>
                  </a:cubicBezTo>
                  <a:cubicBezTo>
                    <a:pt x="9" y="161"/>
                    <a:pt x="0" y="152"/>
                    <a:pt x="0" y="140"/>
                  </a:cubicBezTo>
                  <a:cubicBezTo>
                    <a:pt x="0" y="105"/>
                    <a:pt x="0" y="105"/>
                    <a:pt x="0" y="105"/>
                  </a:cubicBezTo>
                  <a:cubicBezTo>
                    <a:pt x="0" y="102"/>
                    <a:pt x="2" y="101"/>
                    <a:pt x="4" y="101"/>
                  </a:cubicBezTo>
                  <a:cubicBezTo>
                    <a:pt x="6" y="101"/>
                    <a:pt x="8" y="102"/>
                    <a:pt x="8" y="105"/>
                  </a:cubicBezTo>
                  <a:cubicBezTo>
                    <a:pt x="8" y="140"/>
                    <a:pt x="8" y="140"/>
                    <a:pt x="8" y="140"/>
                  </a:cubicBezTo>
                  <a:cubicBezTo>
                    <a:pt x="8" y="147"/>
                    <a:pt x="14" y="153"/>
                    <a:pt x="21" y="153"/>
                  </a:cubicBezTo>
                  <a:cubicBezTo>
                    <a:pt x="164" y="153"/>
                    <a:pt x="164" y="153"/>
                    <a:pt x="164" y="153"/>
                  </a:cubicBezTo>
                  <a:cubicBezTo>
                    <a:pt x="171" y="153"/>
                    <a:pt x="177" y="147"/>
                    <a:pt x="177" y="140"/>
                  </a:cubicBezTo>
                  <a:cubicBezTo>
                    <a:pt x="177" y="105"/>
                    <a:pt x="177" y="105"/>
                    <a:pt x="177" y="105"/>
                  </a:cubicBezTo>
                  <a:cubicBezTo>
                    <a:pt x="177" y="103"/>
                    <a:pt x="179" y="101"/>
                    <a:pt x="181" y="101"/>
                  </a:cubicBezTo>
                  <a:cubicBezTo>
                    <a:pt x="183" y="101"/>
                    <a:pt x="185" y="103"/>
                    <a:pt x="185" y="105"/>
                  </a:cubicBezTo>
                  <a:cubicBezTo>
                    <a:pt x="185" y="140"/>
                    <a:pt x="185" y="140"/>
                    <a:pt x="185" y="140"/>
                  </a:cubicBezTo>
                  <a:cubicBezTo>
                    <a:pt x="185" y="152"/>
                    <a:pt x="175" y="161"/>
                    <a:pt x="164" y="161"/>
                  </a:cubicBezTo>
                  <a:close/>
                  <a:moveTo>
                    <a:pt x="100" y="116"/>
                  </a:moveTo>
                  <a:cubicBezTo>
                    <a:pt x="85" y="116"/>
                    <a:pt x="85" y="116"/>
                    <a:pt x="85" y="116"/>
                  </a:cubicBezTo>
                  <a:cubicBezTo>
                    <a:pt x="79" y="116"/>
                    <a:pt x="74" y="110"/>
                    <a:pt x="74" y="104"/>
                  </a:cubicBezTo>
                  <a:cubicBezTo>
                    <a:pt x="74" y="86"/>
                    <a:pt x="74" y="86"/>
                    <a:pt x="74" y="86"/>
                  </a:cubicBezTo>
                  <a:cubicBezTo>
                    <a:pt x="74" y="80"/>
                    <a:pt x="79" y="75"/>
                    <a:pt x="85" y="75"/>
                  </a:cubicBezTo>
                  <a:cubicBezTo>
                    <a:pt x="100" y="75"/>
                    <a:pt x="100" y="75"/>
                    <a:pt x="100" y="75"/>
                  </a:cubicBezTo>
                  <a:cubicBezTo>
                    <a:pt x="106" y="75"/>
                    <a:pt x="110" y="80"/>
                    <a:pt x="110" y="86"/>
                  </a:cubicBezTo>
                  <a:cubicBezTo>
                    <a:pt x="110" y="104"/>
                    <a:pt x="110" y="104"/>
                    <a:pt x="110" y="104"/>
                  </a:cubicBezTo>
                  <a:cubicBezTo>
                    <a:pt x="110" y="110"/>
                    <a:pt x="106" y="116"/>
                    <a:pt x="100" y="116"/>
                  </a:cubicBezTo>
                  <a:close/>
                  <a:moveTo>
                    <a:pt x="85" y="83"/>
                  </a:moveTo>
                  <a:cubicBezTo>
                    <a:pt x="84" y="83"/>
                    <a:pt x="82" y="84"/>
                    <a:pt x="82" y="86"/>
                  </a:cubicBezTo>
                  <a:cubicBezTo>
                    <a:pt x="82" y="104"/>
                    <a:pt x="82" y="104"/>
                    <a:pt x="82" y="104"/>
                  </a:cubicBezTo>
                  <a:cubicBezTo>
                    <a:pt x="82" y="106"/>
                    <a:pt x="84" y="108"/>
                    <a:pt x="85" y="108"/>
                  </a:cubicBezTo>
                  <a:cubicBezTo>
                    <a:pt x="100" y="108"/>
                    <a:pt x="100" y="108"/>
                    <a:pt x="100" y="108"/>
                  </a:cubicBezTo>
                  <a:cubicBezTo>
                    <a:pt x="101" y="108"/>
                    <a:pt x="102" y="106"/>
                    <a:pt x="102" y="104"/>
                  </a:cubicBezTo>
                  <a:cubicBezTo>
                    <a:pt x="102" y="86"/>
                    <a:pt x="102" y="86"/>
                    <a:pt x="102" y="86"/>
                  </a:cubicBezTo>
                  <a:cubicBezTo>
                    <a:pt x="102" y="84"/>
                    <a:pt x="101" y="83"/>
                    <a:pt x="100" y="83"/>
                  </a:cubicBezTo>
                  <a:lnTo>
                    <a:pt x="85" y="83"/>
                  </a:lnTo>
                  <a:close/>
                  <a:moveTo>
                    <a:pt x="164" y="99"/>
                  </a:moveTo>
                  <a:cubicBezTo>
                    <a:pt x="122" y="99"/>
                    <a:pt x="122" y="99"/>
                    <a:pt x="122" y="99"/>
                  </a:cubicBezTo>
                  <a:cubicBezTo>
                    <a:pt x="119" y="99"/>
                    <a:pt x="118" y="97"/>
                    <a:pt x="118" y="95"/>
                  </a:cubicBezTo>
                  <a:cubicBezTo>
                    <a:pt x="118" y="93"/>
                    <a:pt x="119" y="91"/>
                    <a:pt x="122" y="91"/>
                  </a:cubicBezTo>
                  <a:cubicBezTo>
                    <a:pt x="164" y="91"/>
                    <a:pt x="164" y="91"/>
                    <a:pt x="164" y="91"/>
                  </a:cubicBezTo>
                  <a:cubicBezTo>
                    <a:pt x="171" y="91"/>
                    <a:pt x="177" y="85"/>
                    <a:pt x="177" y="78"/>
                  </a:cubicBezTo>
                  <a:cubicBezTo>
                    <a:pt x="177" y="50"/>
                    <a:pt x="177" y="50"/>
                    <a:pt x="177" y="50"/>
                  </a:cubicBezTo>
                  <a:cubicBezTo>
                    <a:pt x="177" y="43"/>
                    <a:pt x="171" y="37"/>
                    <a:pt x="164" y="37"/>
                  </a:cubicBezTo>
                  <a:cubicBezTo>
                    <a:pt x="21" y="37"/>
                    <a:pt x="21" y="37"/>
                    <a:pt x="21" y="37"/>
                  </a:cubicBezTo>
                  <a:cubicBezTo>
                    <a:pt x="14" y="37"/>
                    <a:pt x="8" y="43"/>
                    <a:pt x="8" y="50"/>
                  </a:cubicBezTo>
                  <a:cubicBezTo>
                    <a:pt x="8" y="78"/>
                    <a:pt x="8" y="78"/>
                    <a:pt x="8" y="78"/>
                  </a:cubicBezTo>
                  <a:cubicBezTo>
                    <a:pt x="8" y="85"/>
                    <a:pt x="14" y="91"/>
                    <a:pt x="21" y="91"/>
                  </a:cubicBezTo>
                  <a:cubicBezTo>
                    <a:pt x="63" y="91"/>
                    <a:pt x="63" y="91"/>
                    <a:pt x="63" y="91"/>
                  </a:cubicBezTo>
                  <a:cubicBezTo>
                    <a:pt x="66" y="91"/>
                    <a:pt x="67" y="93"/>
                    <a:pt x="67" y="95"/>
                  </a:cubicBezTo>
                  <a:cubicBezTo>
                    <a:pt x="67" y="97"/>
                    <a:pt x="66" y="99"/>
                    <a:pt x="63" y="99"/>
                  </a:cubicBezTo>
                  <a:cubicBezTo>
                    <a:pt x="21" y="99"/>
                    <a:pt x="21" y="99"/>
                    <a:pt x="21" y="99"/>
                  </a:cubicBezTo>
                  <a:cubicBezTo>
                    <a:pt x="9" y="99"/>
                    <a:pt x="0" y="90"/>
                    <a:pt x="0" y="78"/>
                  </a:cubicBezTo>
                  <a:cubicBezTo>
                    <a:pt x="0" y="50"/>
                    <a:pt x="0" y="50"/>
                    <a:pt x="0" y="50"/>
                  </a:cubicBezTo>
                  <a:cubicBezTo>
                    <a:pt x="0" y="39"/>
                    <a:pt x="9" y="29"/>
                    <a:pt x="21" y="29"/>
                  </a:cubicBezTo>
                  <a:cubicBezTo>
                    <a:pt x="164" y="29"/>
                    <a:pt x="164" y="29"/>
                    <a:pt x="164" y="29"/>
                  </a:cubicBezTo>
                  <a:cubicBezTo>
                    <a:pt x="175" y="29"/>
                    <a:pt x="185" y="39"/>
                    <a:pt x="185" y="50"/>
                  </a:cubicBezTo>
                  <a:cubicBezTo>
                    <a:pt x="185" y="81"/>
                    <a:pt x="185" y="81"/>
                    <a:pt x="185" y="81"/>
                  </a:cubicBezTo>
                  <a:cubicBezTo>
                    <a:pt x="185" y="82"/>
                    <a:pt x="185" y="82"/>
                    <a:pt x="184" y="83"/>
                  </a:cubicBezTo>
                  <a:cubicBezTo>
                    <a:pt x="182" y="92"/>
                    <a:pt x="174" y="99"/>
                    <a:pt x="164" y="99"/>
                  </a:cubicBezTo>
                  <a:close/>
                  <a:moveTo>
                    <a:pt x="123" y="22"/>
                  </a:moveTo>
                  <a:cubicBezTo>
                    <a:pt x="121" y="22"/>
                    <a:pt x="119" y="20"/>
                    <a:pt x="119" y="18"/>
                  </a:cubicBezTo>
                  <a:cubicBezTo>
                    <a:pt x="119" y="13"/>
                    <a:pt x="114" y="8"/>
                    <a:pt x="108" y="8"/>
                  </a:cubicBezTo>
                  <a:cubicBezTo>
                    <a:pt x="77" y="8"/>
                    <a:pt x="77" y="8"/>
                    <a:pt x="77" y="8"/>
                  </a:cubicBezTo>
                  <a:cubicBezTo>
                    <a:pt x="71" y="8"/>
                    <a:pt x="66" y="13"/>
                    <a:pt x="66" y="18"/>
                  </a:cubicBezTo>
                  <a:cubicBezTo>
                    <a:pt x="66" y="20"/>
                    <a:pt x="64" y="22"/>
                    <a:pt x="62" y="22"/>
                  </a:cubicBezTo>
                  <a:cubicBezTo>
                    <a:pt x="59" y="22"/>
                    <a:pt x="58" y="20"/>
                    <a:pt x="58" y="18"/>
                  </a:cubicBezTo>
                  <a:cubicBezTo>
                    <a:pt x="58" y="8"/>
                    <a:pt x="66" y="0"/>
                    <a:pt x="77" y="0"/>
                  </a:cubicBezTo>
                  <a:cubicBezTo>
                    <a:pt x="108" y="0"/>
                    <a:pt x="108" y="0"/>
                    <a:pt x="108" y="0"/>
                  </a:cubicBezTo>
                  <a:cubicBezTo>
                    <a:pt x="119" y="0"/>
                    <a:pt x="127" y="8"/>
                    <a:pt x="127" y="18"/>
                  </a:cubicBezTo>
                  <a:cubicBezTo>
                    <a:pt x="127" y="20"/>
                    <a:pt x="125"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37">
              <a:extLst>
                <a:ext uri="{FF2B5EF4-FFF2-40B4-BE49-F238E27FC236}">
                  <a16:creationId xmlns:a16="http://schemas.microsoft.com/office/drawing/2014/main" id="{72CCC4A4-8D25-4E68-61A2-E00B35DE83BF}"/>
                </a:ext>
              </a:extLst>
            </p:cNvPr>
            <p:cNvSpPr>
              <a:spLocks noEditPoints="1"/>
            </p:cNvSpPr>
            <p:nvPr/>
          </p:nvSpPr>
          <p:spPr bwMode="auto">
            <a:xfrm>
              <a:off x="6546850" y="3276600"/>
              <a:ext cx="787400" cy="706437"/>
            </a:xfrm>
            <a:custGeom>
              <a:avLst/>
              <a:gdLst>
                <a:gd name="T0" fmla="*/ 2147483646 w 204"/>
                <a:gd name="T1" fmla="*/ 2147483646 h 183"/>
                <a:gd name="T2" fmla="*/ 2147483646 w 204"/>
                <a:gd name="T3" fmla="*/ 2147483646 h 183"/>
                <a:gd name="T4" fmla="*/ 2147483646 w 204"/>
                <a:gd name="T5" fmla="*/ 2147483646 h 183"/>
                <a:gd name="T6" fmla="*/ 2147483646 w 204"/>
                <a:gd name="T7" fmla="*/ 2147483646 h 183"/>
                <a:gd name="T8" fmla="*/ 2147483646 w 204"/>
                <a:gd name="T9" fmla="*/ 2147483646 h 183"/>
                <a:gd name="T10" fmla="*/ 2147483646 w 204"/>
                <a:gd name="T11" fmla="*/ 2147483646 h 183"/>
                <a:gd name="T12" fmla="*/ 2147483646 w 204"/>
                <a:gd name="T13" fmla="*/ 2147483646 h 183"/>
                <a:gd name="T14" fmla="*/ 2147483646 w 204"/>
                <a:gd name="T15" fmla="*/ 2147483646 h 183"/>
                <a:gd name="T16" fmla="*/ 2147483646 w 204"/>
                <a:gd name="T17" fmla="*/ 2147483646 h 183"/>
                <a:gd name="T18" fmla="*/ 2147483646 w 204"/>
                <a:gd name="T19" fmla="*/ 2147483646 h 183"/>
                <a:gd name="T20" fmla="*/ 2147483646 w 204"/>
                <a:gd name="T21" fmla="*/ 2147483646 h 183"/>
                <a:gd name="T22" fmla="*/ 2147483646 w 204"/>
                <a:gd name="T23" fmla="*/ 2147483646 h 183"/>
                <a:gd name="T24" fmla="*/ 2147483646 w 204"/>
                <a:gd name="T25" fmla="*/ 2147483646 h 183"/>
                <a:gd name="T26" fmla="*/ 2147483646 w 204"/>
                <a:gd name="T27" fmla="*/ 2147483646 h 183"/>
                <a:gd name="T28" fmla="*/ 2147483646 w 204"/>
                <a:gd name="T29" fmla="*/ 2147483646 h 183"/>
                <a:gd name="T30" fmla="*/ 2147483646 w 204"/>
                <a:gd name="T31" fmla="*/ 2147483646 h 183"/>
                <a:gd name="T32" fmla="*/ 2147483646 w 204"/>
                <a:gd name="T33" fmla="*/ 2147483646 h 183"/>
                <a:gd name="T34" fmla="*/ 2147483646 w 204"/>
                <a:gd name="T35" fmla="*/ 2147483646 h 183"/>
                <a:gd name="T36" fmla="*/ 2147483646 w 204"/>
                <a:gd name="T37" fmla="*/ 2147483646 h 183"/>
                <a:gd name="T38" fmla="*/ 2147483646 w 204"/>
                <a:gd name="T39" fmla="*/ 2147483646 h 183"/>
                <a:gd name="T40" fmla="*/ 2147483646 w 204"/>
                <a:gd name="T41" fmla="*/ 2147483646 h 183"/>
                <a:gd name="T42" fmla="*/ 2147483646 w 204"/>
                <a:gd name="T43" fmla="*/ 2147483646 h 183"/>
                <a:gd name="T44" fmla="*/ 2147483646 w 204"/>
                <a:gd name="T45" fmla="*/ 2147483646 h 183"/>
                <a:gd name="T46" fmla="*/ 2147483646 w 204"/>
                <a:gd name="T47" fmla="*/ 2147483646 h 183"/>
                <a:gd name="T48" fmla="*/ 2147483646 w 204"/>
                <a:gd name="T49" fmla="*/ 2147483646 h 183"/>
                <a:gd name="T50" fmla="*/ 2147483646 w 204"/>
                <a:gd name="T51" fmla="*/ 2147483646 h 183"/>
                <a:gd name="T52" fmla="*/ 2147483646 w 204"/>
                <a:gd name="T53" fmla="*/ 2147483646 h 183"/>
                <a:gd name="T54" fmla="*/ 2147483646 w 204"/>
                <a:gd name="T55" fmla="*/ 2147483646 h 183"/>
                <a:gd name="T56" fmla="*/ 2147483646 w 204"/>
                <a:gd name="T57" fmla="*/ 2147483646 h 183"/>
                <a:gd name="T58" fmla="*/ 2147483646 w 204"/>
                <a:gd name="T59" fmla="*/ 2147483646 h 183"/>
                <a:gd name="T60" fmla="*/ 2147483646 w 204"/>
                <a:gd name="T61" fmla="*/ 2147483646 h 183"/>
                <a:gd name="T62" fmla="*/ 2147483646 w 204"/>
                <a:gd name="T63" fmla="*/ 2147483646 h 183"/>
                <a:gd name="T64" fmla="*/ 2147483646 w 204"/>
                <a:gd name="T65" fmla="*/ 2147483646 h 183"/>
                <a:gd name="T66" fmla="*/ 2147483646 w 204"/>
                <a:gd name="T67" fmla="*/ 2147483646 h 183"/>
                <a:gd name="T68" fmla="*/ 2147483646 w 204"/>
                <a:gd name="T69" fmla="*/ 2147483646 h 183"/>
                <a:gd name="T70" fmla="*/ 2147483646 w 204"/>
                <a:gd name="T71" fmla="*/ 2147483646 h 183"/>
                <a:gd name="T72" fmla="*/ 2147483646 w 204"/>
                <a:gd name="T73" fmla="*/ 2147483646 h 183"/>
                <a:gd name="T74" fmla="*/ 2147483646 w 204"/>
                <a:gd name="T75" fmla="*/ 2147483646 h 183"/>
                <a:gd name="T76" fmla="*/ 2147483646 w 204"/>
                <a:gd name="T77" fmla="*/ 2147483646 h 183"/>
                <a:gd name="T78" fmla="*/ 2147483646 w 204"/>
                <a:gd name="T79" fmla="*/ 2147483646 h 183"/>
                <a:gd name="T80" fmla="*/ 2147483646 w 204"/>
                <a:gd name="T81" fmla="*/ 2147483646 h 183"/>
                <a:gd name="T82" fmla="*/ 2147483646 w 204"/>
                <a:gd name="T83" fmla="*/ 2147483646 h 183"/>
                <a:gd name="T84" fmla="*/ 2147483646 w 204"/>
                <a:gd name="T85" fmla="*/ 2147483646 h 183"/>
                <a:gd name="T86" fmla="*/ 2147483646 w 204"/>
                <a:gd name="T87" fmla="*/ 2147483646 h 183"/>
                <a:gd name="T88" fmla="*/ 2147483646 w 204"/>
                <a:gd name="T89" fmla="*/ 2147483646 h 183"/>
                <a:gd name="T90" fmla="*/ 2147483646 w 204"/>
                <a:gd name="T91" fmla="*/ 2147483646 h 183"/>
                <a:gd name="T92" fmla="*/ 0 w 204"/>
                <a:gd name="T93" fmla="*/ 2147483646 h 183"/>
                <a:gd name="T94" fmla="*/ 2147483646 w 204"/>
                <a:gd name="T95" fmla="*/ 2147483646 h 183"/>
                <a:gd name="T96" fmla="*/ 2147483646 w 204"/>
                <a:gd name="T97" fmla="*/ 2147483646 h 183"/>
                <a:gd name="T98" fmla="*/ 2147483646 w 204"/>
                <a:gd name="T99" fmla="*/ 2147483646 h 183"/>
                <a:gd name="T100" fmla="*/ 2147483646 w 204"/>
                <a:gd name="T101" fmla="*/ 2147483646 h 183"/>
                <a:gd name="T102" fmla="*/ 2147483646 w 204"/>
                <a:gd name="T103" fmla="*/ 2147483646 h 1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4" h="183">
                  <a:moveTo>
                    <a:pt x="44" y="83"/>
                  </a:moveTo>
                  <a:cubicBezTo>
                    <a:pt x="38" y="83"/>
                    <a:pt x="33" y="88"/>
                    <a:pt x="33" y="94"/>
                  </a:cubicBezTo>
                  <a:cubicBezTo>
                    <a:pt x="33" y="141"/>
                    <a:pt x="33" y="141"/>
                    <a:pt x="33" y="141"/>
                  </a:cubicBezTo>
                  <a:cubicBezTo>
                    <a:pt x="33" y="147"/>
                    <a:pt x="38" y="152"/>
                    <a:pt x="44" y="152"/>
                  </a:cubicBezTo>
                  <a:cubicBezTo>
                    <a:pt x="56" y="152"/>
                    <a:pt x="56" y="152"/>
                    <a:pt x="56" y="152"/>
                  </a:cubicBezTo>
                  <a:cubicBezTo>
                    <a:pt x="62" y="152"/>
                    <a:pt x="67" y="147"/>
                    <a:pt x="67" y="141"/>
                  </a:cubicBezTo>
                  <a:cubicBezTo>
                    <a:pt x="67" y="94"/>
                    <a:pt x="67" y="94"/>
                    <a:pt x="67" y="94"/>
                  </a:cubicBezTo>
                  <a:cubicBezTo>
                    <a:pt x="67" y="88"/>
                    <a:pt x="62" y="83"/>
                    <a:pt x="56" y="83"/>
                  </a:cubicBezTo>
                  <a:lnTo>
                    <a:pt x="44" y="83"/>
                  </a:lnTo>
                  <a:close/>
                  <a:moveTo>
                    <a:pt x="58" y="94"/>
                  </a:moveTo>
                  <a:cubicBezTo>
                    <a:pt x="58" y="141"/>
                    <a:pt x="58" y="141"/>
                    <a:pt x="58" y="141"/>
                  </a:cubicBezTo>
                  <a:cubicBezTo>
                    <a:pt x="58" y="142"/>
                    <a:pt x="57" y="144"/>
                    <a:pt x="56" y="144"/>
                  </a:cubicBezTo>
                  <a:cubicBezTo>
                    <a:pt x="44" y="144"/>
                    <a:pt x="44" y="144"/>
                    <a:pt x="44" y="144"/>
                  </a:cubicBezTo>
                  <a:cubicBezTo>
                    <a:pt x="43" y="144"/>
                    <a:pt x="42" y="142"/>
                    <a:pt x="42" y="141"/>
                  </a:cubicBezTo>
                  <a:cubicBezTo>
                    <a:pt x="42" y="94"/>
                    <a:pt x="42" y="94"/>
                    <a:pt x="42" y="94"/>
                  </a:cubicBezTo>
                  <a:cubicBezTo>
                    <a:pt x="42" y="93"/>
                    <a:pt x="43" y="92"/>
                    <a:pt x="44" y="92"/>
                  </a:cubicBezTo>
                  <a:cubicBezTo>
                    <a:pt x="56" y="92"/>
                    <a:pt x="56" y="92"/>
                    <a:pt x="56" y="92"/>
                  </a:cubicBezTo>
                  <a:cubicBezTo>
                    <a:pt x="57" y="92"/>
                    <a:pt x="58" y="93"/>
                    <a:pt x="58" y="94"/>
                  </a:cubicBezTo>
                  <a:close/>
                  <a:moveTo>
                    <a:pt x="86" y="67"/>
                  </a:moveTo>
                  <a:cubicBezTo>
                    <a:pt x="80" y="67"/>
                    <a:pt x="75" y="72"/>
                    <a:pt x="75" y="78"/>
                  </a:cubicBezTo>
                  <a:cubicBezTo>
                    <a:pt x="75" y="141"/>
                    <a:pt x="75" y="141"/>
                    <a:pt x="75" y="141"/>
                  </a:cubicBezTo>
                  <a:cubicBezTo>
                    <a:pt x="75" y="147"/>
                    <a:pt x="80" y="152"/>
                    <a:pt x="86" y="152"/>
                  </a:cubicBezTo>
                  <a:cubicBezTo>
                    <a:pt x="97" y="152"/>
                    <a:pt x="97" y="152"/>
                    <a:pt x="97" y="152"/>
                  </a:cubicBezTo>
                  <a:cubicBezTo>
                    <a:pt x="103" y="152"/>
                    <a:pt x="108" y="147"/>
                    <a:pt x="108" y="141"/>
                  </a:cubicBezTo>
                  <a:cubicBezTo>
                    <a:pt x="108" y="78"/>
                    <a:pt x="108" y="78"/>
                    <a:pt x="108" y="78"/>
                  </a:cubicBezTo>
                  <a:cubicBezTo>
                    <a:pt x="108" y="72"/>
                    <a:pt x="103" y="67"/>
                    <a:pt x="97" y="67"/>
                  </a:cubicBezTo>
                  <a:lnTo>
                    <a:pt x="86" y="67"/>
                  </a:lnTo>
                  <a:close/>
                  <a:moveTo>
                    <a:pt x="100" y="78"/>
                  </a:moveTo>
                  <a:cubicBezTo>
                    <a:pt x="100" y="141"/>
                    <a:pt x="100" y="141"/>
                    <a:pt x="100" y="141"/>
                  </a:cubicBezTo>
                  <a:cubicBezTo>
                    <a:pt x="100" y="142"/>
                    <a:pt x="99" y="144"/>
                    <a:pt x="97" y="144"/>
                  </a:cubicBezTo>
                  <a:cubicBezTo>
                    <a:pt x="86" y="144"/>
                    <a:pt x="86" y="144"/>
                    <a:pt x="86" y="144"/>
                  </a:cubicBezTo>
                  <a:cubicBezTo>
                    <a:pt x="85" y="144"/>
                    <a:pt x="83" y="142"/>
                    <a:pt x="83" y="141"/>
                  </a:cubicBezTo>
                  <a:cubicBezTo>
                    <a:pt x="83" y="78"/>
                    <a:pt x="83" y="78"/>
                    <a:pt x="83" y="78"/>
                  </a:cubicBezTo>
                  <a:cubicBezTo>
                    <a:pt x="83" y="76"/>
                    <a:pt x="85" y="75"/>
                    <a:pt x="86" y="75"/>
                  </a:cubicBezTo>
                  <a:cubicBezTo>
                    <a:pt x="97" y="75"/>
                    <a:pt x="97" y="75"/>
                    <a:pt x="97" y="75"/>
                  </a:cubicBezTo>
                  <a:cubicBezTo>
                    <a:pt x="99" y="75"/>
                    <a:pt x="100" y="76"/>
                    <a:pt x="100" y="78"/>
                  </a:cubicBezTo>
                  <a:close/>
                  <a:moveTo>
                    <a:pt x="127" y="52"/>
                  </a:moveTo>
                  <a:cubicBezTo>
                    <a:pt x="121" y="52"/>
                    <a:pt x="116" y="57"/>
                    <a:pt x="116" y="64"/>
                  </a:cubicBezTo>
                  <a:cubicBezTo>
                    <a:pt x="116" y="141"/>
                    <a:pt x="116" y="141"/>
                    <a:pt x="116" y="141"/>
                  </a:cubicBezTo>
                  <a:cubicBezTo>
                    <a:pt x="116" y="147"/>
                    <a:pt x="121" y="152"/>
                    <a:pt x="127" y="152"/>
                  </a:cubicBezTo>
                  <a:cubicBezTo>
                    <a:pt x="139" y="152"/>
                    <a:pt x="139" y="152"/>
                    <a:pt x="139" y="152"/>
                  </a:cubicBezTo>
                  <a:cubicBezTo>
                    <a:pt x="145" y="152"/>
                    <a:pt x="150" y="147"/>
                    <a:pt x="150" y="141"/>
                  </a:cubicBezTo>
                  <a:cubicBezTo>
                    <a:pt x="150" y="64"/>
                    <a:pt x="150" y="64"/>
                    <a:pt x="150" y="64"/>
                  </a:cubicBezTo>
                  <a:cubicBezTo>
                    <a:pt x="150" y="57"/>
                    <a:pt x="145" y="52"/>
                    <a:pt x="139" y="52"/>
                  </a:cubicBezTo>
                  <a:lnTo>
                    <a:pt x="127" y="52"/>
                  </a:lnTo>
                  <a:close/>
                  <a:moveTo>
                    <a:pt x="141" y="64"/>
                  </a:moveTo>
                  <a:cubicBezTo>
                    <a:pt x="141" y="141"/>
                    <a:pt x="141" y="141"/>
                    <a:pt x="141" y="141"/>
                  </a:cubicBezTo>
                  <a:cubicBezTo>
                    <a:pt x="141" y="142"/>
                    <a:pt x="140" y="144"/>
                    <a:pt x="139" y="144"/>
                  </a:cubicBezTo>
                  <a:cubicBezTo>
                    <a:pt x="127" y="144"/>
                    <a:pt x="127" y="144"/>
                    <a:pt x="127" y="144"/>
                  </a:cubicBezTo>
                  <a:cubicBezTo>
                    <a:pt x="126" y="144"/>
                    <a:pt x="125" y="142"/>
                    <a:pt x="125" y="141"/>
                  </a:cubicBezTo>
                  <a:cubicBezTo>
                    <a:pt x="125" y="64"/>
                    <a:pt x="125" y="64"/>
                    <a:pt x="125" y="64"/>
                  </a:cubicBezTo>
                  <a:cubicBezTo>
                    <a:pt x="125" y="62"/>
                    <a:pt x="126" y="61"/>
                    <a:pt x="127" y="61"/>
                  </a:cubicBezTo>
                  <a:cubicBezTo>
                    <a:pt x="139" y="61"/>
                    <a:pt x="139" y="61"/>
                    <a:pt x="139" y="61"/>
                  </a:cubicBezTo>
                  <a:cubicBezTo>
                    <a:pt x="140" y="61"/>
                    <a:pt x="141" y="62"/>
                    <a:pt x="141" y="64"/>
                  </a:cubicBezTo>
                  <a:close/>
                  <a:moveTo>
                    <a:pt x="158" y="49"/>
                  </a:moveTo>
                  <a:cubicBezTo>
                    <a:pt x="158" y="141"/>
                    <a:pt x="158" y="141"/>
                    <a:pt x="158" y="141"/>
                  </a:cubicBezTo>
                  <a:cubicBezTo>
                    <a:pt x="158" y="147"/>
                    <a:pt x="163" y="152"/>
                    <a:pt x="169" y="152"/>
                  </a:cubicBezTo>
                  <a:cubicBezTo>
                    <a:pt x="180" y="152"/>
                    <a:pt x="180" y="152"/>
                    <a:pt x="180" y="152"/>
                  </a:cubicBezTo>
                  <a:cubicBezTo>
                    <a:pt x="186" y="152"/>
                    <a:pt x="191" y="147"/>
                    <a:pt x="191" y="141"/>
                  </a:cubicBezTo>
                  <a:cubicBezTo>
                    <a:pt x="191" y="49"/>
                    <a:pt x="191" y="49"/>
                    <a:pt x="191" y="49"/>
                  </a:cubicBezTo>
                  <a:cubicBezTo>
                    <a:pt x="191" y="43"/>
                    <a:pt x="186" y="38"/>
                    <a:pt x="180" y="38"/>
                  </a:cubicBezTo>
                  <a:cubicBezTo>
                    <a:pt x="169" y="38"/>
                    <a:pt x="169" y="38"/>
                    <a:pt x="169" y="38"/>
                  </a:cubicBezTo>
                  <a:cubicBezTo>
                    <a:pt x="163" y="38"/>
                    <a:pt x="158" y="43"/>
                    <a:pt x="158" y="49"/>
                  </a:cubicBezTo>
                  <a:close/>
                  <a:moveTo>
                    <a:pt x="183" y="49"/>
                  </a:moveTo>
                  <a:cubicBezTo>
                    <a:pt x="183" y="141"/>
                    <a:pt x="183" y="141"/>
                    <a:pt x="183" y="141"/>
                  </a:cubicBezTo>
                  <a:cubicBezTo>
                    <a:pt x="183" y="142"/>
                    <a:pt x="182" y="144"/>
                    <a:pt x="180" y="144"/>
                  </a:cubicBezTo>
                  <a:cubicBezTo>
                    <a:pt x="169" y="144"/>
                    <a:pt x="169" y="144"/>
                    <a:pt x="169" y="144"/>
                  </a:cubicBezTo>
                  <a:cubicBezTo>
                    <a:pt x="167" y="144"/>
                    <a:pt x="166" y="142"/>
                    <a:pt x="166" y="141"/>
                  </a:cubicBezTo>
                  <a:cubicBezTo>
                    <a:pt x="166" y="49"/>
                    <a:pt x="166" y="49"/>
                    <a:pt x="166" y="49"/>
                  </a:cubicBezTo>
                  <a:cubicBezTo>
                    <a:pt x="166" y="47"/>
                    <a:pt x="167" y="46"/>
                    <a:pt x="169" y="46"/>
                  </a:cubicBezTo>
                  <a:cubicBezTo>
                    <a:pt x="180" y="46"/>
                    <a:pt x="180" y="46"/>
                    <a:pt x="180" y="46"/>
                  </a:cubicBezTo>
                  <a:cubicBezTo>
                    <a:pt x="182" y="46"/>
                    <a:pt x="183" y="47"/>
                    <a:pt x="183" y="49"/>
                  </a:cubicBezTo>
                  <a:close/>
                  <a:moveTo>
                    <a:pt x="106" y="37"/>
                  </a:moveTo>
                  <a:cubicBezTo>
                    <a:pt x="133" y="26"/>
                    <a:pt x="159" y="10"/>
                    <a:pt x="160" y="10"/>
                  </a:cubicBezTo>
                  <a:cubicBezTo>
                    <a:pt x="155" y="0"/>
                    <a:pt x="155" y="0"/>
                    <a:pt x="155" y="0"/>
                  </a:cubicBezTo>
                  <a:cubicBezTo>
                    <a:pt x="164" y="4"/>
                    <a:pt x="164" y="4"/>
                    <a:pt x="164" y="4"/>
                  </a:cubicBezTo>
                  <a:cubicBezTo>
                    <a:pt x="174" y="8"/>
                    <a:pt x="174" y="8"/>
                    <a:pt x="174" y="8"/>
                  </a:cubicBezTo>
                  <a:cubicBezTo>
                    <a:pt x="171" y="18"/>
                    <a:pt x="171" y="18"/>
                    <a:pt x="171" y="18"/>
                  </a:cubicBezTo>
                  <a:cubicBezTo>
                    <a:pt x="168" y="28"/>
                    <a:pt x="168" y="28"/>
                    <a:pt x="168" y="28"/>
                  </a:cubicBezTo>
                  <a:cubicBezTo>
                    <a:pt x="164" y="18"/>
                    <a:pt x="164" y="18"/>
                    <a:pt x="164" y="18"/>
                  </a:cubicBezTo>
                  <a:cubicBezTo>
                    <a:pt x="160" y="20"/>
                    <a:pt x="135" y="35"/>
                    <a:pt x="109" y="45"/>
                  </a:cubicBezTo>
                  <a:cubicBezTo>
                    <a:pt x="78" y="56"/>
                    <a:pt x="40" y="64"/>
                    <a:pt x="40" y="64"/>
                  </a:cubicBezTo>
                  <a:cubicBezTo>
                    <a:pt x="39" y="64"/>
                    <a:pt x="39" y="64"/>
                    <a:pt x="39" y="64"/>
                  </a:cubicBezTo>
                  <a:cubicBezTo>
                    <a:pt x="37" y="64"/>
                    <a:pt x="35" y="63"/>
                    <a:pt x="35" y="61"/>
                  </a:cubicBezTo>
                  <a:cubicBezTo>
                    <a:pt x="34" y="58"/>
                    <a:pt x="36" y="56"/>
                    <a:pt x="38" y="56"/>
                  </a:cubicBezTo>
                  <a:cubicBezTo>
                    <a:pt x="38" y="56"/>
                    <a:pt x="76" y="48"/>
                    <a:pt x="106" y="37"/>
                  </a:cubicBezTo>
                  <a:close/>
                  <a:moveTo>
                    <a:pt x="204" y="168"/>
                  </a:moveTo>
                  <a:cubicBezTo>
                    <a:pt x="197" y="176"/>
                    <a:pt x="197" y="176"/>
                    <a:pt x="197" y="176"/>
                  </a:cubicBezTo>
                  <a:cubicBezTo>
                    <a:pt x="191" y="183"/>
                    <a:pt x="191" y="183"/>
                    <a:pt x="191" y="183"/>
                  </a:cubicBezTo>
                  <a:cubicBezTo>
                    <a:pt x="191" y="172"/>
                    <a:pt x="191" y="172"/>
                    <a:pt x="191" y="172"/>
                  </a:cubicBezTo>
                  <a:cubicBezTo>
                    <a:pt x="17" y="172"/>
                    <a:pt x="17" y="172"/>
                    <a:pt x="17" y="172"/>
                  </a:cubicBezTo>
                  <a:cubicBezTo>
                    <a:pt x="15" y="172"/>
                    <a:pt x="13" y="170"/>
                    <a:pt x="13" y="168"/>
                  </a:cubicBezTo>
                  <a:cubicBezTo>
                    <a:pt x="13" y="29"/>
                    <a:pt x="13" y="29"/>
                    <a:pt x="13" y="29"/>
                  </a:cubicBezTo>
                  <a:cubicBezTo>
                    <a:pt x="0" y="29"/>
                    <a:pt x="0" y="29"/>
                    <a:pt x="0" y="29"/>
                  </a:cubicBezTo>
                  <a:cubicBezTo>
                    <a:pt x="9" y="22"/>
                    <a:pt x="9" y="22"/>
                    <a:pt x="9" y="22"/>
                  </a:cubicBezTo>
                  <a:cubicBezTo>
                    <a:pt x="17" y="14"/>
                    <a:pt x="17" y="14"/>
                    <a:pt x="17" y="14"/>
                  </a:cubicBezTo>
                  <a:cubicBezTo>
                    <a:pt x="26" y="22"/>
                    <a:pt x="26" y="22"/>
                    <a:pt x="26" y="22"/>
                  </a:cubicBezTo>
                  <a:cubicBezTo>
                    <a:pt x="35" y="29"/>
                    <a:pt x="35" y="29"/>
                    <a:pt x="35" y="29"/>
                  </a:cubicBezTo>
                  <a:cubicBezTo>
                    <a:pt x="22" y="29"/>
                    <a:pt x="22" y="29"/>
                    <a:pt x="22" y="29"/>
                  </a:cubicBezTo>
                  <a:cubicBezTo>
                    <a:pt x="22" y="164"/>
                    <a:pt x="22" y="164"/>
                    <a:pt x="22" y="164"/>
                  </a:cubicBezTo>
                  <a:cubicBezTo>
                    <a:pt x="191" y="164"/>
                    <a:pt x="191" y="164"/>
                    <a:pt x="191" y="164"/>
                  </a:cubicBezTo>
                  <a:cubicBezTo>
                    <a:pt x="191" y="153"/>
                    <a:pt x="191" y="153"/>
                    <a:pt x="191" y="153"/>
                  </a:cubicBezTo>
                  <a:cubicBezTo>
                    <a:pt x="197" y="161"/>
                    <a:pt x="197" y="161"/>
                    <a:pt x="197" y="161"/>
                  </a:cubicBezTo>
                  <a:lnTo>
                    <a:pt x="204"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4" name="TextBox 47">
            <a:extLst>
              <a:ext uri="{FF2B5EF4-FFF2-40B4-BE49-F238E27FC236}">
                <a16:creationId xmlns:a16="http://schemas.microsoft.com/office/drawing/2014/main" id="{38ED7012-28E9-9052-19A8-72E004B6548F}"/>
              </a:ext>
            </a:extLst>
          </p:cNvPr>
          <p:cNvSpPr txBox="1">
            <a:spLocks noChangeArrowheads="1"/>
          </p:cNvSpPr>
          <p:nvPr/>
        </p:nvSpPr>
        <p:spPr bwMode="auto">
          <a:xfrm>
            <a:off x="1071076" y="4969170"/>
            <a:ext cx="16383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CO" sz="1500" dirty="0">
                <a:solidFill>
                  <a:schemeClr val="bg1"/>
                </a:solidFill>
                <a:latin typeface="Open Sans" panose="020B0606030504020204" pitchFamily="34" charset="0"/>
                <a:cs typeface="Open Sans" panose="020B0606030504020204" pitchFamily="34" charset="0"/>
              </a:rPr>
              <a:t>Gestión de Riesgos de</a:t>
            </a:r>
          </a:p>
          <a:p>
            <a:pPr algn="ctr"/>
            <a:r>
              <a:rPr lang="es-CO" sz="1500" dirty="0">
                <a:solidFill>
                  <a:schemeClr val="bg1"/>
                </a:solidFill>
                <a:latin typeface="Open Sans" panose="020B0606030504020204" pitchFamily="34" charset="0"/>
                <a:cs typeface="Open Sans" panose="020B0606030504020204" pitchFamily="34" charset="0"/>
              </a:rPr>
              <a:t>Corrupción – Fraude</a:t>
            </a:r>
            <a:r>
              <a:rPr lang="es-CO" sz="1600" dirty="0">
                <a:solidFill>
                  <a:schemeClr val="bg1"/>
                </a:solidFill>
                <a:latin typeface="Franklin Gothic Medium Cond" panose="020B0606030402020204" pitchFamily="34" charset="0"/>
              </a:rPr>
              <a:t>.</a:t>
            </a:r>
          </a:p>
        </p:txBody>
      </p:sp>
      <p:sp>
        <p:nvSpPr>
          <p:cNvPr id="65" name="TextBox 47">
            <a:extLst>
              <a:ext uri="{FF2B5EF4-FFF2-40B4-BE49-F238E27FC236}">
                <a16:creationId xmlns:a16="http://schemas.microsoft.com/office/drawing/2014/main" id="{A60ACCA6-B32B-FFE8-1DD3-997926059D5B}"/>
              </a:ext>
            </a:extLst>
          </p:cNvPr>
          <p:cNvSpPr txBox="1">
            <a:spLocks noChangeArrowheads="1"/>
          </p:cNvSpPr>
          <p:nvPr/>
        </p:nvSpPr>
        <p:spPr bwMode="auto">
          <a:xfrm>
            <a:off x="2776051" y="4932085"/>
            <a:ext cx="16383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CO" sz="1500" dirty="0" err="1">
                <a:solidFill>
                  <a:schemeClr val="bg1"/>
                </a:solidFill>
                <a:latin typeface="Open Sans" panose="020B0606030504020204" pitchFamily="34" charset="0"/>
                <a:cs typeface="Open Sans" panose="020B0606030504020204" pitchFamily="34" charset="0"/>
              </a:rPr>
              <a:t>RacionalIzación</a:t>
            </a:r>
            <a:r>
              <a:rPr lang="es-CO" sz="1500" dirty="0">
                <a:solidFill>
                  <a:schemeClr val="bg1"/>
                </a:solidFill>
                <a:latin typeface="Open Sans" panose="020B0606030504020204" pitchFamily="34" charset="0"/>
                <a:cs typeface="Open Sans" panose="020B0606030504020204" pitchFamily="34" charset="0"/>
              </a:rPr>
              <a:t> de Trámites</a:t>
            </a:r>
          </a:p>
        </p:txBody>
      </p:sp>
      <p:sp>
        <p:nvSpPr>
          <p:cNvPr id="66" name="TextBox 47">
            <a:extLst>
              <a:ext uri="{FF2B5EF4-FFF2-40B4-BE49-F238E27FC236}">
                <a16:creationId xmlns:a16="http://schemas.microsoft.com/office/drawing/2014/main" id="{D6527BC1-6F5D-C9E4-7CAD-65AE0B8D6100}"/>
              </a:ext>
            </a:extLst>
          </p:cNvPr>
          <p:cNvSpPr txBox="1">
            <a:spLocks noChangeArrowheads="1"/>
          </p:cNvSpPr>
          <p:nvPr/>
        </p:nvSpPr>
        <p:spPr bwMode="auto">
          <a:xfrm>
            <a:off x="4429125" y="4957445"/>
            <a:ext cx="16383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Tx/>
              <a:buNone/>
            </a:pPr>
            <a:r>
              <a:rPr lang="en-US" altLang="en-US" sz="1500" dirty="0" err="1">
                <a:solidFill>
                  <a:schemeClr val="bg1"/>
                </a:solidFill>
                <a:latin typeface="Open Sans" panose="020B0606030504020204" pitchFamily="34" charset="0"/>
                <a:cs typeface="Open Sans" panose="020B0606030504020204" pitchFamily="34" charset="0"/>
              </a:rPr>
              <a:t>Rendición</a:t>
            </a:r>
            <a:r>
              <a:rPr lang="en-US" altLang="en-US" sz="1500" dirty="0">
                <a:solidFill>
                  <a:schemeClr val="bg1"/>
                </a:solidFill>
                <a:latin typeface="Open Sans" panose="020B0606030504020204" pitchFamily="34" charset="0"/>
                <a:cs typeface="Open Sans" panose="020B0606030504020204" pitchFamily="34" charset="0"/>
              </a:rPr>
              <a:t> de </a:t>
            </a:r>
            <a:r>
              <a:rPr lang="en-US" altLang="en-US" sz="1500" dirty="0" err="1">
                <a:solidFill>
                  <a:schemeClr val="bg1"/>
                </a:solidFill>
                <a:latin typeface="Open Sans" panose="020B0606030504020204" pitchFamily="34" charset="0"/>
                <a:cs typeface="Open Sans" panose="020B0606030504020204" pitchFamily="34" charset="0"/>
              </a:rPr>
              <a:t>cuentas</a:t>
            </a:r>
            <a:endParaRPr lang="en-US" altLang="en-US" sz="1500" dirty="0">
              <a:solidFill>
                <a:schemeClr val="bg1"/>
              </a:solidFill>
              <a:latin typeface="Open Sans" panose="020B0606030504020204" pitchFamily="34" charset="0"/>
              <a:cs typeface="Open Sans" panose="020B0606030504020204" pitchFamily="34" charset="0"/>
            </a:endParaRPr>
          </a:p>
        </p:txBody>
      </p:sp>
      <p:sp>
        <p:nvSpPr>
          <p:cNvPr id="67" name="TextBox 47">
            <a:extLst>
              <a:ext uri="{FF2B5EF4-FFF2-40B4-BE49-F238E27FC236}">
                <a16:creationId xmlns:a16="http://schemas.microsoft.com/office/drawing/2014/main" id="{17AA0EA0-CEF1-511B-E1CB-C7C46963D21F}"/>
              </a:ext>
            </a:extLst>
          </p:cNvPr>
          <p:cNvSpPr txBox="1">
            <a:spLocks noChangeArrowheads="1"/>
          </p:cNvSpPr>
          <p:nvPr/>
        </p:nvSpPr>
        <p:spPr bwMode="auto">
          <a:xfrm>
            <a:off x="6134100" y="4954270"/>
            <a:ext cx="1638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Tx/>
              <a:buNone/>
            </a:pPr>
            <a:r>
              <a:rPr lang="en-US" altLang="en-US" sz="1500" dirty="0" err="1">
                <a:solidFill>
                  <a:schemeClr val="bg1"/>
                </a:solidFill>
                <a:latin typeface="Open Sans" panose="020B0606030504020204" pitchFamily="34" charset="0"/>
                <a:cs typeface="Open Sans" panose="020B0606030504020204" pitchFamily="34" charset="0"/>
              </a:rPr>
              <a:t>Mecanismos</a:t>
            </a:r>
            <a:r>
              <a:rPr lang="en-US" altLang="en-US" sz="1500" dirty="0">
                <a:solidFill>
                  <a:schemeClr val="bg1"/>
                </a:solidFill>
                <a:latin typeface="Open Sans" panose="020B0606030504020204" pitchFamily="34" charset="0"/>
                <a:cs typeface="Open Sans" panose="020B0606030504020204" pitchFamily="34" charset="0"/>
              </a:rPr>
              <a:t> para </a:t>
            </a:r>
            <a:r>
              <a:rPr lang="en-US" altLang="en-US" sz="1500" dirty="0" err="1">
                <a:solidFill>
                  <a:schemeClr val="bg1"/>
                </a:solidFill>
                <a:latin typeface="Open Sans" panose="020B0606030504020204" pitchFamily="34" charset="0"/>
                <a:cs typeface="Open Sans" panose="020B0606030504020204" pitchFamily="34" charset="0"/>
              </a:rPr>
              <a:t>mejorar</a:t>
            </a:r>
            <a:r>
              <a:rPr lang="en-US" altLang="en-US" sz="1500" dirty="0">
                <a:solidFill>
                  <a:schemeClr val="bg1"/>
                </a:solidFill>
                <a:latin typeface="Open Sans" panose="020B0606030504020204" pitchFamily="34" charset="0"/>
                <a:cs typeface="Open Sans" panose="020B0606030504020204" pitchFamily="34" charset="0"/>
              </a:rPr>
              <a:t> la </a:t>
            </a:r>
            <a:r>
              <a:rPr lang="en-US" altLang="en-US" sz="1500" dirty="0" err="1">
                <a:solidFill>
                  <a:schemeClr val="bg1"/>
                </a:solidFill>
                <a:latin typeface="Open Sans" panose="020B0606030504020204" pitchFamily="34" charset="0"/>
                <a:cs typeface="Open Sans" panose="020B0606030504020204" pitchFamily="34" charset="0"/>
              </a:rPr>
              <a:t>atención</a:t>
            </a:r>
            <a:r>
              <a:rPr lang="en-US" altLang="en-US" sz="1500" dirty="0">
                <a:solidFill>
                  <a:schemeClr val="bg1"/>
                </a:solidFill>
                <a:latin typeface="Open Sans" panose="020B0606030504020204" pitchFamily="34" charset="0"/>
                <a:cs typeface="Open Sans" panose="020B0606030504020204" pitchFamily="34" charset="0"/>
              </a:rPr>
              <a:t> al </a:t>
            </a:r>
            <a:r>
              <a:rPr lang="en-US" altLang="en-US" sz="1500" dirty="0" err="1">
                <a:solidFill>
                  <a:schemeClr val="bg1"/>
                </a:solidFill>
                <a:latin typeface="Open Sans" panose="020B0606030504020204" pitchFamily="34" charset="0"/>
                <a:cs typeface="Open Sans" panose="020B0606030504020204" pitchFamily="34" charset="0"/>
              </a:rPr>
              <a:t>ciudadano</a:t>
            </a:r>
            <a:endParaRPr lang="en-US" altLang="en-US" sz="1500" dirty="0">
              <a:solidFill>
                <a:schemeClr val="bg1"/>
              </a:solidFill>
              <a:latin typeface="Open Sans" panose="020B0606030504020204" pitchFamily="34" charset="0"/>
              <a:cs typeface="Open Sans" panose="020B0606030504020204" pitchFamily="34" charset="0"/>
            </a:endParaRPr>
          </a:p>
        </p:txBody>
      </p:sp>
      <p:sp>
        <p:nvSpPr>
          <p:cNvPr id="68" name="TextBox 47">
            <a:extLst>
              <a:ext uri="{FF2B5EF4-FFF2-40B4-BE49-F238E27FC236}">
                <a16:creationId xmlns:a16="http://schemas.microsoft.com/office/drawing/2014/main" id="{DFA4A698-1DE1-3305-63E7-869D544A16D6}"/>
              </a:ext>
            </a:extLst>
          </p:cNvPr>
          <p:cNvSpPr txBox="1">
            <a:spLocks noChangeArrowheads="1"/>
          </p:cNvSpPr>
          <p:nvPr/>
        </p:nvSpPr>
        <p:spPr bwMode="auto">
          <a:xfrm>
            <a:off x="7848600" y="4774883"/>
            <a:ext cx="16383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Tx/>
              <a:buNone/>
            </a:pPr>
            <a:r>
              <a:rPr lang="en-US" altLang="en-US" sz="1500" dirty="0" err="1">
                <a:solidFill>
                  <a:schemeClr val="bg1"/>
                </a:solidFill>
                <a:latin typeface="Open Sans" panose="020B0606030504020204" pitchFamily="34" charset="0"/>
                <a:cs typeface="Open Sans" panose="020B0606030504020204" pitchFamily="34" charset="0"/>
              </a:rPr>
              <a:t>Transparencia</a:t>
            </a:r>
            <a:r>
              <a:rPr lang="en-US" altLang="en-US" sz="1500" dirty="0">
                <a:solidFill>
                  <a:schemeClr val="bg1"/>
                </a:solidFill>
                <a:latin typeface="Open Sans" panose="020B0606030504020204" pitchFamily="34" charset="0"/>
                <a:cs typeface="Open Sans" panose="020B0606030504020204" pitchFamily="34" charset="0"/>
              </a:rPr>
              <a:t> y </a:t>
            </a:r>
            <a:r>
              <a:rPr lang="en-US" altLang="en-US" sz="1500" dirty="0" err="1">
                <a:solidFill>
                  <a:schemeClr val="bg1"/>
                </a:solidFill>
                <a:latin typeface="Open Sans" panose="020B0606030504020204" pitchFamily="34" charset="0"/>
                <a:cs typeface="Open Sans" panose="020B0606030504020204" pitchFamily="34" charset="0"/>
              </a:rPr>
              <a:t>acceso</a:t>
            </a:r>
            <a:r>
              <a:rPr lang="en-US" altLang="en-US" sz="1500" dirty="0">
                <a:solidFill>
                  <a:schemeClr val="bg1"/>
                </a:solidFill>
                <a:latin typeface="Open Sans" panose="020B0606030504020204" pitchFamily="34" charset="0"/>
                <a:cs typeface="Open Sans" panose="020B0606030504020204" pitchFamily="34" charset="0"/>
              </a:rPr>
              <a:t> a la </a:t>
            </a:r>
            <a:r>
              <a:rPr lang="en-US" altLang="en-US" sz="1500" dirty="0" err="1">
                <a:solidFill>
                  <a:schemeClr val="bg1"/>
                </a:solidFill>
                <a:latin typeface="Open Sans" panose="020B0606030504020204" pitchFamily="34" charset="0"/>
                <a:cs typeface="Open Sans" panose="020B0606030504020204" pitchFamily="34" charset="0"/>
              </a:rPr>
              <a:t>información</a:t>
            </a:r>
            <a:r>
              <a:rPr lang="en-US" altLang="en-US" sz="1500" dirty="0">
                <a:solidFill>
                  <a:schemeClr val="bg1"/>
                </a:solidFill>
                <a:latin typeface="Open Sans" panose="020B0606030504020204" pitchFamily="34" charset="0"/>
                <a:cs typeface="Open Sans" panose="020B0606030504020204" pitchFamily="34" charset="0"/>
              </a:rPr>
              <a:t> </a:t>
            </a:r>
          </a:p>
        </p:txBody>
      </p:sp>
      <p:sp>
        <p:nvSpPr>
          <p:cNvPr id="69" name="TextBox 47">
            <a:extLst>
              <a:ext uri="{FF2B5EF4-FFF2-40B4-BE49-F238E27FC236}">
                <a16:creationId xmlns:a16="http://schemas.microsoft.com/office/drawing/2014/main" id="{4A184E9E-E8DA-9F7A-E0D8-DD0D6641FB23}"/>
              </a:ext>
            </a:extLst>
          </p:cNvPr>
          <p:cNvSpPr txBox="1">
            <a:spLocks noChangeArrowheads="1"/>
          </p:cNvSpPr>
          <p:nvPr/>
        </p:nvSpPr>
        <p:spPr bwMode="auto">
          <a:xfrm>
            <a:off x="9551988" y="4673283"/>
            <a:ext cx="16383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Tx/>
              <a:buNone/>
            </a:pPr>
            <a:r>
              <a:rPr lang="en-US" altLang="en-US" sz="1500" dirty="0" err="1">
                <a:solidFill>
                  <a:schemeClr val="bg1"/>
                </a:solidFill>
                <a:latin typeface="Open Sans" panose="020B0606030504020204" pitchFamily="34" charset="0"/>
                <a:cs typeface="Open Sans" panose="020B0606030504020204" pitchFamily="34" charset="0"/>
              </a:rPr>
              <a:t>Iniciativas</a:t>
            </a:r>
            <a:r>
              <a:rPr lang="en-US" altLang="en-US" sz="1500" dirty="0">
                <a:solidFill>
                  <a:schemeClr val="bg1"/>
                </a:solidFill>
                <a:latin typeface="Open Sans" panose="020B0606030504020204" pitchFamily="34" charset="0"/>
                <a:cs typeface="Open Sans" panose="020B0606030504020204" pitchFamily="34" charset="0"/>
              </a:rPr>
              <a:t> </a:t>
            </a:r>
            <a:r>
              <a:rPr lang="en-US" altLang="en-US" sz="1500" dirty="0" err="1">
                <a:solidFill>
                  <a:schemeClr val="bg1"/>
                </a:solidFill>
                <a:latin typeface="Open Sans" panose="020B0606030504020204" pitchFamily="34" charset="0"/>
                <a:cs typeface="Open Sans" panose="020B0606030504020204" pitchFamily="34" charset="0"/>
              </a:rPr>
              <a:t>Adicionales</a:t>
            </a:r>
            <a:r>
              <a:rPr lang="en-US" altLang="en-US" sz="1500" dirty="0">
                <a:solidFill>
                  <a:schemeClr val="bg1"/>
                </a:solidFill>
                <a:latin typeface="Open Sans" panose="020B0606030504020204" pitchFamily="34" charset="0"/>
                <a:cs typeface="Open Sans" panose="020B0606030504020204" pitchFamily="34" charset="0"/>
              </a:rPr>
              <a:t> (Código de </a:t>
            </a:r>
            <a:r>
              <a:rPr lang="en-US" altLang="en-US" sz="1500" dirty="0" err="1">
                <a:solidFill>
                  <a:schemeClr val="bg1"/>
                </a:solidFill>
                <a:latin typeface="Open Sans" panose="020B0606030504020204" pitchFamily="34" charset="0"/>
                <a:cs typeface="Open Sans" panose="020B0606030504020204" pitchFamily="34" charset="0"/>
              </a:rPr>
              <a:t>Integridad</a:t>
            </a:r>
            <a:r>
              <a:rPr lang="en-US" altLang="en-US" sz="1500" dirty="0">
                <a:solidFill>
                  <a:schemeClr val="bg1"/>
                </a:solidFill>
                <a:latin typeface="Open Sans" panose="020B0606030504020204" pitchFamily="34" charset="0"/>
                <a:cs typeface="Open Sans" panose="020B0606030504020204" pitchFamily="34" charset="0"/>
              </a:rPr>
              <a:t>- </a:t>
            </a:r>
            <a:r>
              <a:rPr lang="en-US" altLang="en-US" sz="1500" dirty="0" err="1">
                <a:solidFill>
                  <a:schemeClr val="bg1"/>
                </a:solidFill>
                <a:latin typeface="Open Sans" panose="020B0606030504020204" pitchFamily="34" charset="0"/>
                <a:cs typeface="Open Sans" panose="020B0606030504020204" pitchFamily="34" charset="0"/>
              </a:rPr>
              <a:t>Conflicto</a:t>
            </a:r>
            <a:r>
              <a:rPr lang="en-US" altLang="en-US" sz="1500" dirty="0">
                <a:solidFill>
                  <a:schemeClr val="bg1"/>
                </a:solidFill>
                <a:latin typeface="Open Sans" panose="020B0606030504020204" pitchFamily="34" charset="0"/>
                <a:cs typeface="Open Sans" panose="020B0606030504020204" pitchFamily="34" charset="0"/>
              </a:rPr>
              <a:t> de </a:t>
            </a:r>
            <a:r>
              <a:rPr lang="en-US" altLang="en-US" sz="1500" dirty="0" err="1">
                <a:solidFill>
                  <a:schemeClr val="bg1"/>
                </a:solidFill>
                <a:latin typeface="Open Sans" panose="020B0606030504020204" pitchFamily="34" charset="0"/>
                <a:cs typeface="Open Sans" panose="020B0606030504020204" pitchFamily="34" charset="0"/>
              </a:rPr>
              <a:t>Interes</a:t>
            </a:r>
            <a:r>
              <a:rPr lang="en-US" altLang="en-US" sz="1500" dirty="0">
                <a:solidFill>
                  <a:schemeClr val="bg1"/>
                </a:solidFill>
                <a:latin typeface="Open Sans" panose="020B0606030504020204" pitchFamily="34" charset="0"/>
                <a:cs typeface="Open Sans" panose="020B0606030504020204" pitchFamily="34" charset="0"/>
              </a:rPr>
              <a:t>)</a:t>
            </a:r>
          </a:p>
        </p:txBody>
      </p:sp>
      <p:sp>
        <p:nvSpPr>
          <p:cNvPr id="6" name="4 CuadroTexto">
            <a:extLst>
              <a:ext uri="{FF2B5EF4-FFF2-40B4-BE49-F238E27FC236}">
                <a16:creationId xmlns:a16="http://schemas.microsoft.com/office/drawing/2014/main" id="{2646BB10-3725-9736-6BA3-77E493AF26BA}"/>
              </a:ext>
            </a:extLst>
          </p:cNvPr>
          <p:cNvSpPr txBox="1"/>
          <p:nvPr/>
        </p:nvSpPr>
        <p:spPr>
          <a:xfrm>
            <a:off x="2030528" y="287096"/>
            <a:ext cx="6364173" cy="923330"/>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endParaRPr lang="es-CO" sz="1800" b="1" dirty="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800" b="1" dirty="0">
                <a:solidFill>
                  <a:schemeClr val="bg1"/>
                </a:solidFill>
                <a:effectLst/>
              </a:rPr>
              <a:t>Plan Anticorrupción y de Atención al Ciudadano</a:t>
            </a:r>
          </a:p>
          <a:p>
            <a:pPr algn="ctr"/>
            <a:r>
              <a:rPr lang="es-CO" sz="1800" b="1" dirty="0">
                <a:solidFill>
                  <a:schemeClr val="bg1"/>
                </a:solidFill>
                <a:effectLst/>
              </a:rPr>
              <a:t> </a:t>
            </a:r>
            <a:endParaRPr lang="es-CO" b="1" dirty="0">
              <a:solidFill>
                <a:schemeClr val="bg1"/>
              </a:solidFill>
              <a:latin typeface="Calibri (Cuerpo)"/>
            </a:endParaRPr>
          </a:p>
        </p:txBody>
      </p:sp>
      <p:pic>
        <p:nvPicPr>
          <p:cNvPr id="7" name="Picture 2" descr="Edeso-iconos-sitio_web-2022_confianza">
            <a:extLst>
              <a:ext uri="{FF2B5EF4-FFF2-40B4-BE49-F238E27FC236}">
                <a16:creationId xmlns:a16="http://schemas.microsoft.com/office/drawing/2014/main" id="{77CF3F69-979D-31FD-5A1C-7AF6DEFD205B}"/>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7863" y="96755"/>
            <a:ext cx="1155307" cy="1155307"/>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50488D3-4359-A8A8-D6DB-BEFA64354492}"/>
              </a:ext>
            </a:extLst>
          </p:cNvPr>
          <p:cNvSpPr txBox="1"/>
          <p:nvPr/>
        </p:nvSpPr>
        <p:spPr>
          <a:xfrm>
            <a:off x="3257792" y="1563786"/>
            <a:ext cx="6096000" cy="523220"/>
          </a:xfrm>
          <a:prstGeom prst="rect">
            <a:avLst/>
          </a:prstGeom>
          <a:noFill/>
        </p:spPr>
        <p:txBody>
          <a:bodyPr wrap="square">
            <a:spAutoFit/>
          </a:bodyPr>
          <a:lstStyle/>
          <a:p>
            <a:pPr algn="ctr"/>
            <a:r>
              <a:rPr lang="es-CO" sz="2800" b="1" dirty="0">
                <a:solidFill>
                  <a:srgbClr val="95782F"/>
                </a:solidFill>
                <a:latin typeface="Franklin Gothic Medium Cond" panose="020B0606030402020204" pitchFamily="34" charset="0"/>
              </a:rPr>
              <a:t>COMPONENTES</a:t>
            </a:r>
          </a:p>
        </p:txBody>
      </p:sp>
    </p:spTree>
    <p:extLst>
      <p:ext uri="{BB962C8B-B14F-4D97-AF65-F5344CB8AC3E}">
        <p14:creationId xmlns:p14="http://schemas.microsoft.com/office/powerpoint/2010/main" val="2674837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01FB178-0916-F1A8-E60C-A19EC33DDCA3}"/>
              </a:ext>
            </a:extLst>
          </p:cNvPr>
          <p:cNvSpPr txBox="1"/>
          <p:nvPr/>
        </p:nvSpPr>
        <p:spPr>
          <a:xfrm>
            <a:off x="739235" y="2228671"/>
            <a:ext cx="3188992" cy="1200329"/>
          </a:xfrm>
          <a:prstGeom prst="rect">
            <a:avLst/>
          </a:prstGeom>
          <a:noFill/>
        </p:spPr>
        <p:txBody>
          <a:bodyPr wrap="square">
            <a:spAutoFit/>
          </a:bodyPr>
          <a:lstStyle/>
          <a:p>
            <a:pPr algn="just">
              <a:tabLst>
                <a:tab pos="2238375" algn="l"/>
              </a:tabLst>
            </a:pPr>
            <a:r>
              <a:rPr lang="es-CO" sz="2400" b="1" u="sng" dirty="0">
                <a:solidFill>
                  <a:schemeClr val="accent2"/>
                </a:solidFill>
                <a:latin typeface="Open Sans" panose="020B0606030504020204" pitchFamily="34" charset="0"/>
                <a:cs typeface="Open Sans" panose="020B0606030504020204" pitchFamily="34" charset="0"/>
              </a:rPr>
              <a:t>COMPONENTE 1.</a:t>
            </a:r>
          </a:p>
          <a:p>
            <a:pPr algn="just">
              <a:tabLst>
                <a:tab pos="2238375" algn="l"/>
              </a:tabLst>
            </a:pPr>
            <a:r>
              <a:rPr lang="es-CO" sz="2400" b="1" dirty="0">
                <a:solidFill>
                  <a:schemeClr val="accent2"/>
                </a:solidFill>
                <a:latin typeface="Open Sans" panose="020B0606030504020204" pitchFamily="34" charset="0"/>
                <a:cs typeface="Open Sans" panose="020B0606030504020204" pitchFamily="34" charset="0"/>
              </a:rPr>
              <a:t>Gestión Riesgos de Corrupción Fraude</a:t>
            </a:r>
            <a:r>
              <a:rPr lang="es-CO" sz="2400" b="1" dirty="0">
                <a:solidFill>
                  <a:srgbClr val="95782F"/>
                </a:solidFill>
                <a:latin typeface="Franklin Gothic Medium Cond" panose="020B0606030402020204" pitchFamily="34" charset="0"/>
              </a:rPr>
              <a:t>.</a:t>
            </a:r>
          </a:p>
        </p:txBody>
      </p:sp>
      <p:sp>
        <p:nvSpPr>
          <p:cNvPr id="12" name="CuadroTexto 11">
            <a:extLst>
              <a:ext uri="{FF2B5EF4-FFF2-40B4-BE49-F238E27FC236}">
                <a16:creationId xmlns:a16="http://schemas.microsoft.com/office/drawing/2014/main" id="{DACA4F63-3B82-B5EF-9655-5CD520A2FBE9}"/>
              </a:ext>
            </a:extLst>
          </p:cNvPr>
          <p:cNvSpPr txBox="1"/>
          <p:nvPr/>
        </p:nvSpPr>
        <p:spPr>
          <a:xfrm>
            <a:off x="1634838" y="3480013"/>
            <a:ext cx="1342198" cy="1015663"/>
          </a:xfrm>
          <a:prstGeom prst="rect">
            <a:avLst/>
          </a:prstGeom>
          <a:noFill/>
        </p:spPr>
        <p:txBody>
          <a:bodyPr wrap="square" rtlCol="0">
            <a:spAutoFit/>
          </a:bodyPr>
          <a:lstStyle/>
          <a:p>
            <a:r>
              <a:rPr lang="es-CO" sz="6000" b="1" dirty="0">
                <a:solidFill>
                  <a:schemeClr val="accent4"/>
                </a:solidFill>
                <a:latin typeface="ADLaM Display" panose="02010000000000000000" pitchFamily="2" charset="0"/>
                <a:ea typeface="ADLaM Display" panose="02010000000000000000" pitchFamily="2" charset="0"/>
                <a:cs typeface="ADLaM Display" panose="02010000000000000000" pitchFamily="2" charset="0"/>
              </a:rPr>
              <a:t>20</a:t>
            </a:r>
          </a:p>
        </p:txBody>
      </p:sp>
      <p:sp>
        <p:nvSpPr>
          <p:cNvPr id="15" name="CuadroTexto 14">
            <a:extLst>
              <a:ext uri="{FF2B5EF4-FFF2-40B4-BE49-F238E27FC236}">
                <a16:creationId xmlns:a16="http://schemas.microsoft.com/office/drawing/2014/main" id="{4C12F2A8-EF5D-C872-5883-627CE357D018}"/>
              </a:ext>
            </a:extLst>
          </p:cNvPr>
          <p:cNvSpPr txBox="1"/>
          <p:nvPr/>
        </p:nvSpPr>
        <p:spPr>
          <a:xfrm>
            <a:off x="1482336" y="4372298"/>
            <a:ext cx="1494700" cy="369332"/>
          </a:xfrm>
          <a:prstGeom prst="rect">
            <a:avLst/>
          </a:prstGeom>
          <a:noFill/>
        </p:spPr>
        <p:txBody>
          <a:bodyPr wrap="square">
            <a:spAutoFit/>
          </a:bodyPr>
          <a:lstStyle/>
          <a:p>
            <a:r>
              <a:rPr lang="es-CO" b="1" dirty="0">
                <a:solidFill>
                  <a:srgbClr val="FFC000"/>
                </a:solidFill>
                <a:latin typeface="ADLaM Display" panose="02010000000000000000" pitchFamily="2" charset="0"/>
                <a:ea typeface="ADLaM Display" panose="02010000000000000000" pitchFamily="2" charset="0"/>
                <a:cs typeface="ADLaM Display" panose="02010000000000000000" pitchFamily="2" charset="0"/>
              </a:rPr>
              <a:t>A</a:t>
            </a:r>
            <a:r>
              <a:rPr lang="es-CO" sz="1800" b="1" dirty="0">
                <a:solidFill>
                  <a:srgbClr val="FFC000"/>
                </a:solidFill>
                <a:latin typeface="ADLaM Display" panose="02010000000000000000" pitchFamily="2" charset="0"/>
                <a:ea typeface="ADLaM Display" panose="02010000000000000000" pitchFamily="2" charset="0"/>
                <a:cs typeface="ADLaM Display" panose="02010000000000000000" pitchFamily="2" charset="0"/>
              </a:rPr>
              <a:t>ctividades</a:t>
            </a:r>
            <a:endParaRPr lang="es-CO" dirty="0">
              <a:solidFill>
                <a:srgbClr val="FFC000"/>
              </a:solidFill>
            </a:endParaRPr>
          </a:p>
        </p:txBody>
      </p:sp>
      <p:sp>
        <p:nvSpPr>
          <p:cNvPr id="24" name="CuadroTexto 23">
            <a:extLst>
              <a:ext uri="{FF2B5EF4-FFF2-40B4-BE49-F238E27FC236}">
                <a16:creationId xmlns:a16="http://schemas.microsoft.com/office/drawing/2014/main" id="{C5B5B894-B24B-9363-6A70-C71419CA427C}"/>
              </a:ext>
            </a:extLst>
          </p:cNvPr>
          <p:cNvSpPr txBox="1"/>
          <p:nvPr/>
        </p:nvSpPr>
        <p:spPr>
          <a:xfrm>
            <a:off x="9577138" y="753051"/>
            <a:ext cx="2008891" cy="276999"/>
          </a:xfrm>
          <a:prstGeom prst="rect">
            <a:avLst/>
          </a:prstGeom>
          <a:solidFill>
            <a:schemeClr val="accent2"/>
          </a:solidFill>
        </p:spPr>
        <p:txBody>
          <a:bodyPr wrap="square" rtlCol="0">
            <a:spAutoFit/>
          </a:bodyPr>
          <a:lstStyle/>
          <a:p>
            <a:pPr algn="ctr"/>
            <a:r>
              <a:rPr lang="es-CO" sz="1200" b="1" i="1" dirty="0">
                <a:solidFill>
                  <a:schemeClr val="bg1"/>
                </a:solidFill>
              </a:rPr>
              <a:t>RESPONSABLE:</a:t>
            </a:r>
          </a:p>
        </p:txBody>
      </p:sp>
      <p:sp>
        <p:nvSpPr>
          <p:cNvPr id="3" name="AutoShape 3">
            <a:extLst>
              <a:ext uri="{FF2B5EF4-FFF2-40B4-BE49-F238E27FC236}">
                <a16:creationId xmlns:a16="http://schemas.microsoft.com/office/drawing/2014/main" id="{4BD0867F-686F-56F7-5498-2045637F4AE8}"/>
              </a:ext>
            </a:extLst>
          </p:cNvPr>
          <p:cNvSpPr>
            <a:spLocks noChangeAspect="1" noChangeArrowheads="1" noTextEdit="1"/>
          </p:cNvSpPr>
          <p:nvPr/>
        </p:nvSpPr>
        <p:spPr bwMode="auto">
          <a:xfrm>
            <a:off x="4077705" y="931863"/>
            <a:ext cx="5448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Freeform 5">
            <a:extLst>
              <a:ext uri="{FF2B5EF4-FFF2-40B4-BE49-F238E27FC236}">
                <a16:creationId xmlns:a16="http://schemas.microsoft.com/office/drawing/2014/main" id="{1328208F-93C1-1560-1106-853E638F5529}"/>
              </a:ext>
            </a:extLst>
          </p:cNvPr>
          <p:cNvSpPr>
            <a:spLocks/>
          </p:cNvSpPr>
          <p:nvPr/>
        </p:nvSpPr>
        <p:spPr bwMode="auto">
          <a:xfrm>
            <a:off x="4074530" y="931863"/>
            <a:ext cx="442913" cy="1533525"/>
          </a:xfrm>
          <a:custGeom>
            <a:avLst/>
            <a:gdLst>
              <a:gd name="T0" fmla="*/ 2147483646 w 372"/>
              <a:gd name="T1" fmla="*/ 0 h 1288"/>
              <a:gd name="T2" fmla="*/ 0 w 372"/>
              <a:gd name="T3" fmla="*/ 2147483646 h 1288"/>
              <a:gd name="T4" fmla="*/ 0 w 372"/>
              <a:gd name="T5" fmla="*/ 2147483646 h 1288"/>
              <a:gd name="T6" fmla="*/ 2147483646 w 372"/>
              <a:gd name="T7" fmla="*/ 2147483646 h 1288"/>
              <a:gd name="T8" fmla="*/ 2147483646 w 372"/>
              <a:gd name="T9" fmla="*/ 0 h 1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2" h="1288">
                <a:moveTo>
                  <a:pt x="372" y="0"/>
                </a:moveTo>
                <a:lnTo>
                  <a:pt x="0" y="735"/>
                </a:lnTo>
                <a:lnTo>
                  <a:pt x="0" y="1288"/>
                </a:lnTo>
                <a:lnTo>
                  <a:pt x="372" y="834"/>
                </a:lnTo>
                <a:lnTo>
                  <a:pt x="372" y="0"/>
                </a:lnTo>
                <a:close/>
              </a:path>
            </a:pathLst>
          </a:custGeom>
          <a:solidFill>
            <a:schemeClr val="accent2">
              <a:lumMod val="75000"/>
            </a:schemeClr>
          </a:solidFill>
          <a:ln>
            <a:noFill/>
          </a:ln>
        </p:spPr>
        <p:txBody>
          <a:bodyPr/>
          <a:lstStyle/>
          <a:p>
            <a:endParaRPr lang="en-US"/>
          </a:p>
        </p:txBody>
      </p:sp>
      <p:sp>
        <p:nvSpPr>
          <p:cNvPr id="7" name="Freeform 6">
            <a:extLst>
              <a:ext uri="{FF2B5EF4-FFF2-40B4-BE49-F238E27FC236}">
                <a16:creationId xmlns:a16="http://schemas.microsoft.com/office/drawing/2014/main" id="{4E8286A8-602A-73F7-A3FA-62CA8DCE3F19}"/>
              </a:ext>
            </a:extLst>
          </p:cNvPr>
          <p:cNvSpPr>
            <a:spLocks/>
          </p:cNvSpPr>
          <p:nvPr/>
        </p:nvSpPr>
        <p:spPr bwMode="auto">
          <a:xfrm>
            <a:off x="4074530" y="1924050"/>
            <a:ext cx="442913" cy="1200150"/>
          </a:xfrm>
          <a:custGeom>
            <a:avLst/>
            <a:gdLst>
              <a:gd name="T0" fmla="*/ 2147483646 w 372"/>
              <a:gd name="T1" fmla="*/ 0 h 1007"/>
              <a:gd name="T2" fmla="*/ 0 w 372"/>
              <a:gd name="T3" fmla="*/ 2147483646 h 1007"/>
              <a:gd name="T4" fmla="*/ 0 w 372"/>
              <a:gd name="T5" fmla="*/ 2147483646 h 1007"/>
              <a:gd name="T6" fmla="*/ 2147483646 w 372"/>
              <a:gd name="T7" fmla="*/ 2147483646 h 1007"/>
              <a:gd name="T8" fmla="*/ 2147483646 w 372"/>
              <a:gd name="T9" fmla="*/ 0 h 10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2" h="1007">
                <a:moveTo>
                  <a:pt x="372" y="0"/>
                </a:moveTo>
                <a:lnTo>
                  <a:pt x="0" y="454"/>
                </a:lnTo>
                <a:lnTo>
                  <a:pt x="0" y="1007"/>
                </a:lnTo>
                <a:lnTo>
                  <a:pt x="372" y="830"/>
                </a:lnTo>
                <a:lnTo>
                  <a:pt x="372" y="0"/>
                </a:lnTo>
                <a:close/>
              </a:path>
            </a:pathLst>
          </a:custGeom>
          <a:solidFill>
            <a:schemeClr val="accent4">
              <a:lumMod val="75000"/>
            </a:schemeClr>
          </a:solidFill>
          <a:ln>
            <a:noFill/>
          </a:ln>
        </p:spPr>
        <p:txBody>
          <a:bodyPr/>
          <a:lstStyle/>
          <a:p>
            <a:endParaRPr lang="en-US"/>
          </a:p>
        </p:txBody>
      </p:sp>
      <p:sp>
        <p:nvSpPr>
          <p:cNvPr id="10" name="Freeform 7">
            <a:extLst>
              <a:ext uri="{FF2B5EF4-FFF2-40B4-BE49-F238E27FC236}">
                <a16:creationId xmlns:a16="http://schemas.microsoft.com/office/drawing/2014/main" id="{083AA21D-7FBF-F90C-836C-E17783EE91A8}"/>
              </a:ext>
            </a:extLst>
          </p:cNvPr>
          <p:cNvSpPr>
            <a:spLocks/>
          </p:cNvSpPr>
          <p:nvPr/>
        </p:nvSpPr>
        <p:spPr bwMode="auto">
          <a:xfrm>
            <a:off x="4074530" y="2913063"/>
            <a:ext cx="442913" cy="989012"/>
          </a:xfrm>
          <a:custGeom>
            <a:avLst/>
            <a:gdLst>
              <a:gd name="T0" fmla="*/ 2147483646 w 372"/>
              <a:gd name="T1" fmla="*/ 0 h 831"/>
              <a:gd name="T2" fmla="*/ 0 w 372"/>
              <a:gd name="T3" fmla="*/ 2147483646 h 831"/>
              <a:gd name="T4" fmla="*/ 0 w 372"/>
              <a:gd name="T5" fmla="*/ 2147483646 h 831"/>
              <a:gd name="T6" fmla="*/ 2147483646 w 372"/>
              <a:gd name="T7" fmla="*/ 2147483646 h 831"/>
              <a:gd name="T8" fmla="*/ 2147483646 w 372"/>
              <a:gd name="T9" fmla="*/ 0 h 8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2" h="831">
                <a:moveTo>
                  <a:pt x="372" y="0"/>
                </a:moveTo>
                <a:lnTo>
                  <a:pt x="0" y="177"/>
                </a:lnTo>
                <a:lnTo>
                  <a:pt x="0" y="730"/>
                </a:lnTo>
                <a:lnTo>
                  <a:pt x="372" y="831"/>
                </a:lnTo>
                <a:lnTo>
                  <a:pt x="372" y="0"/>
                </a:lnTo>
                <a:close/>
              </a:path>
            </a:pathLst>
          </a:custGeom>
          <a:solidFill>
            <a:schemeClr val="accent4">
              <a:lumMod val="50000"/>
            </a:schemeClr>
          </a:solidFill>
          <a:ln>
            <a:noFill/>
          </a:ln>
        </p:spPr>
        <p:txBody>
          <a:bodyPr/>
          <a:lstStyle/>
          <a:p>
            <a:endParaRPr lang="en-US"/>
          </a:p>
        </p:txBody>
      </p:sp>
      <p:sp>
        <p:nvSpPr>
          <p:cNvPr id="13" name="Freeform 8">
            <a:extLst>
              <a:ext uri="{FF2B5EF4-FFF2-40B4-BE49-F238E27FC236}">
                <a16:creationId xmlns:a16="http://schemas.microsoft.com/office/drawing/2014/main" id="{112B683D-F14D-C5C1-3EDF-8AF7895FF1ED}"/>
              </a:ext>
            </a:extLst>
          </p:cNvPr>
          <p:cNvSpPr>
            <a:spLocks/>
          </p:cNvSpPr>
          <p:nvPr/>
        </p:nvSpPr>
        <p:spPr bwMode="auto">
          <a:xfrm>
            <a:off x="4074530" y="3781425"/>
            <a:ext cx="442913" cy="1109663"/>
          </a:xfrm>
          <a:custGeom>
            <a:avLst/>
            <a:gdLst>
              <a:gd name="T0" fmla="*/ 2147483646 w 372"/>
              <a:gd name="T1" fmla="*/ 2147483646 h 932"/>
              <a:gd name="T2" fmla="*/ 0 w 372"/>
              <a:gd name="T3" fmla="*/ 2147483646 h 932"/>
              <a:gd name="T4" fmla="*/ 0 w 372"/>
              <a:gd name="T5" fmla="*/ 0 h 932"/>
              <a:gd name="T6" fmla="*/ 2147483646 w 372"/>
              <a:gd name="T7" fmla="*/ 2147483646 h 932"/>
              <a:gd name="T8" fmla="*/ 2147483646 w 372"/>
              <a:gd name="T9" fmla="*/ 2147483646 h 9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2" h="932">
                <a:moveTo>
                  <a:pt x="372" y="932"/>
                </a:moveTo>
                <a:lnTo>
                  <a:pt x="0" y="553"/>
                </a:lnTo>
                <a:lnTo>
                  <a:pt x="0" y="0"/>
                </a:lnTo>
                <a:lnTo>
                  <a:pt x="372" y="101"/>
                </a:lnTo>
                <a:lnTo>
                  <a:pt x="372" y="932"/>
                </a:lnTo>
                <a:close/>
              </a:path>
            </a:pathLst>
          </a:custGeom>
          <a:solidFill>
            <a:srgbClr val="666633"/>
          </a:solidFill>
          <a:ln>
            <a:noFill/>
          </a:ln>
        </p:spPr>
        <p:txBody>
          <a:bodyPr/>
          <a:lstStyle/>
          <a:p>
            <a:endParaRPr lang="en-US"/>
          </a:p>
        </p:txBody>
      </p:sp>
      <p:sp>
        <p:nvSpPr>
          <p:cNvPr id="14" name="Freeform 9">
            <a:extLst>
              <a:ext uri="{FF2B5EF4-FFF2-40B4-BE49-F238E27FC236}">
                <a16:creationId xmlns:a16="http://schemas.microsoft.com/office/drawing/2014/main" id="{6E45E285-4E81-AEB6-0C97-0410D65DF8B8}"/>
              </a:ext>
            </a:extLst>
          </p:cNvPr>
          <p:cNvSpPr>
            <a:spLocks/>
          </p:cNvSpPr>
          <p:nvPr/>
        </p:nvSpPr>
        <p:spPr bwMode="auto">
          <a:xfrm>
            <a:off x="4074530" y="4440238"/>
            <a:ext cx="442913" cy="1444625"/>
          </a:xfrm>
          <a:custGeom>
            <a:avLst/>
            <a:gdLst>
              <a:gd name="T0" fmla="*/ 2147483646 w 372"/>
              <a:gd name="T1" fmla="*/ 2147483646 h 1213"/>
              <a:gd name="T2" fmla="*/ 0 w 372"/>
              <a:gd name="T3" fmla="*/ 0 h 1213"/>
              <a:gd name="T4" fmla="*/ 0 w 372"/>
              <a:gd name="T5" fmla="*/ 2147483646 h 1213"/>
              <a:gd name="T6" fmla="*/ 2147483646 w 372"/>
              <a:gd name="T7" fmla="*/ 2147483646 h 1213"/>
              <a:gd name="T8" fmla="*/ 2147483646 w 372"/>
              <a:gd name="T9" fmla="*/ 2147483646 h 12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2" h="1213">
                <a:moveTo>
                  <a:pt x="372" y="379"/>
                </a:moveTo>
                <a:lnTo>
                  <a:pt x="0" y="0"/>
                </a:lnTo>
                <a:lnTo>
                  <a:pt x="0" y="550"/>
                </a:lnTo>
                <a:lnTo>
                  <a:pt x="372" y="1213"/>
                </a:lnTo>
                <a:lnTo>
                  <a:pt x="372" y="379"/>
                </a:lnTo>
                <a:close/>
              </a:path>
            </a:pathLst>
          </a:custGeom>
          <a:solidFill>
            <a:schemeClr val="accent6">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627E2392-18E7-9235-8063-43A38C4DFBAF}"/>
              </a:ext>
            </a:extLst>
          </p:cNvPr>
          <p:cNvSpPr>
            <a:spLocks/>
          </p:cNvSpPr>
          <p:nvPr/>
        </p:nvSpPr>
        <p:spPr bwMode="auto">
          <a:xfrm>
            <a:off x="4517443" y="931863"/>
            <a:ext cx="5011737" cy="992187"/>
          </a:xfrm>
          <a:custGeom>
            <a:avLst/>
            <a:gdLst>
              <a:gd name="T0" fmla="*/ 2147483646 w 4210"/>
              <a:gd name="T1" fmla="*/ 2147483646 h 834"/>
              <a:gd name="T2" fmla="*/ 2147483646 w 4210"/>
              <a:gd name="T3" fmla="*/ 2147483646 h 834"/>
              <a:gd name="T4" fmla="*/ 2147483646 w 4210"/>
              <a:gd name="T5" fmla="*/ 0 h 834"/>
              <a:gd name="T6" fmla="*/ 2147483646 w 4210"/>
              <a:gd name="T7" fmla="*/ 0 h 834"/>
              <a:gd name="T8" fmla="*/ 2147483646 w 4210"/>
              <a:gd name="T9" fmla="*/ 0 h 834"/>
              <a:gd name="T10" fmla="*/ 2147483646 w 4210"/>
              <a:gd name="T11" fmla="*/ 0 h 834"/>
              <a:gd name="T12" fmla="*/ 2147483646 w 4210"/>
              <a:gd name="T13" fmla="*/ 0 h 834"/>
              <a:gd name="T14" fmla="*/ 0 w 4210"/>
              <a:gd name="T15" fmla="*/ 0 h 834"/>
              <a:gd name="T16" fmla="*/ 0 w 4210"/>
              <a:gd name="T17" fmla="*/ 2147483646 h 834"/>
              <a:gd name="T18" fmla="*/ 2147483646 w 4210"/>
              <a:gd name="T19" fmla="*/ 2147483646 h 834"/>
              <a:gd name="T20" fmla="*/ 2147483646 w 4210"/>
              <a:gd name="T21" fmla="*/ 2147483646 h 834"/>
              <a:gd name="T22" fmla="*/ 2147483646 w 4210"/>
              <a:gd name="T23" fmla="*/ 2147483646 h 834"/>
              <a:gd name="T24" fmla="*/ 2147483646 w 4210"/>
              <a:gd name="T25" fmla="*/ 2147483646 h 8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10" h="834">
                <a:moveTo>
                  <a:pt x="4210" y="417"/>
                </a:moveTo>
                <a:lnTo>
                  <a:pt x="4039" y="208"/>
                </a:lnTo>
                <a:lnTo>
                  <a:pt x="3868" y="0"/>
                </a:lnTo>
                <a:lnTo>
                  <a:pt x="0" y="0"/>
                </a:lnTo>
                <a:lnTo>
                  <a:pt x="0" y="834"/>
                </a:lnTo>
                <a:lnTo>
                  <a:pt x="3868" y="834"/>
                </a:lnTo>
                <a:lnTo>
                  <a:pt x="4039" y="625"/>
                </a:lnTo>
                <a:lnTo>
                  <a:pt x="4210" y="417"/>
                </a:lnTo>
                <a:close/>
              </a:path>
            </a:pathLst>
          </a:custGeom>
          <a:solidFill>
            <a:schemeClr val="accent2"/>
          </a:solidFill>
          <a:ln>
            <a:noFill/>
          </a:ln>
        </p:spPr>
        <p:txBody>
          <a:bodyPr/>
          <a:lstStyle/>
          <a:p>
            <a:endParaRPr lang="en-US"/>
          </a:p>
        </p:txBody>
      </p:sp>
      <p:sp>
        <p:nvSpPr>
          <p:cNvPr id="22" name="Freeform 11">
            <a:extLst>
              <a:ext uri="{FF2B5EF4-FFF2-40B4-BE49-F238E27FC236}">
                <a16:creationId xmlns:a16="http://schemas.microsoft.com/office/drawing/2014/main" id="{4BBA47AC-A554-248C-703C-CFA7363FC589}"/>
              </a:ext>
            </a:extLst>
          </p:cNvPr>
          <p:cNvSpPr>
            <a:spLocks/>
          </p:cNvSpPr>
          <p:nvPr/>
        </p:nvSpPr>
        <p:spPr bwMode="auto">
          <a:xfrm>
            <a:off x="4517443" y="1924050"/>
            <a:ext cx="5011737" cy="989013"/>
          </a:xfrm>
          <a:custGeom>
            <a:avLst/>
            <a:gdLst>
              <a:gd name="T0" fmla="*/ 2147483646 w 4210"/>
              <a:gd name="T1" fmla="*/ 2147483646 h 830"/>
              <a:gd name="T2" fmla="*/ 2147483646 w 4210"/>
              <a:gd name="T3" fmla="*/ 2147483646 h 830"/>
              <a:gd name="T4" fmla="*/ 2147483646 w 4210"/>
              <a:gd name="T5" fmla="*/ 0 h 830"/>
              <a:gd name="T6" fmla="*/ 2147483646 w 4210"/>
              <a:gd name="T7" fmla="*/ 0 h 830"/>
              <a:gd name="T8" fmla="*/ 2147483646 w 4210"/>
              <a:gd name="T9" fmla="*/ 0 h 830"/>
              <a:gd name="T10" fmla="*/ 2147483646 w 4210"/>
              <a:gd name="T11" fmla="*/ 0 h 830"/>
              <a:gd name="T12" fmla="*/ 2147483646 w 4210"/>
              <a:gd name="T13" fmla="*/ 0 h 830"/>
              <a:gd name="T14" fmla="*/ 0 w 4210"/>
              <a:gd name="T15" fmla="*/ 0 h 830"/>
              <a:gd name="T16" fmla="*/ 0 w 4210"/>
              <a:gd name="T17" fmla="*/ 2147483646 h 830"/>
              <a:gd name="T18" fmla="*/ 2147483646 w 4210"/>
              <a:gd name="T19" fmla="*/ 2147483646 h 830"/>
              <a:gd name="T20" fmla="*/ 2147483646 w 4210"/>
              <a:gd name="T21" fmla="*/ 2147483646 h 830"/>
              <a:gd name="T22" fmla="*/ 2147483646 w 4210"/>
              <a:gd name="T23" fmla="*/ 2147483646 h 830"/>
              <a:gd name="T24" fmla="*/ 2147483646 w 4210"/>
              <a:gd name="T25" fmla="*/ 2147483646 h 8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10" h="830">
                <a:moveTo>
                  <a:pt x="4210" y="414"/>
                </a:moveTo>
                <a:lnTo>
                  <a:pt x="4039" y="205"/>
                </a:lnTo>
                <a:lnTo>
                  <a:pt x="3868" y="0"/>
                </a:lnTo>
                <a:lnTo>
                  <a:pt x="0" y="0"/>
                </a:lnTo>
                <a:lnTo>
                  <a:pt x="0" y="830"/>
                </a:lnTo>
                <a:lnTo>
                  <a:pt x="3868" y="830"/>
                </a:lnTo>
                <a:lnTo>
                  <a:pt x="4039" y="622"/>
                </a:lnTo>
                <a:lnTo>
                  <a:pt x="4210" y="414"/>
                </a:lnTo>
                <a:close/>
              </a:path>
            </a:pathLst>
          </a:custGeom>
          <a:solidFill>
            <a:schemeClr val="accent4"/>
          </a:solidFill>
          <a:ln>
            <a:noFill/>
          </a:ln>
        </p:spPr>
        <p:txBody>
          <a:bodyPr/>
          <a:lstStyle/>
          <a:p>
            <a:endParaRPr lang="en-US" dirty="0"/>
          </a:p>
        </p:txBody>
      </p:sp>
      <p:sp>
        <p:nvSpPr>
          <p:cNvPr id="25" name="Freeform 12">
            <a:extLst>
              <a:ext uri="{FF2B5EF4-FFF2-40B4-BE49-F238E27FC236}">
                <a16:creationId xmlns:a16="http://schemas.microsoft.com/office/drawing/2014/main" id="{18107061-8CD7-9519-8B47-1D334699F3C8}"/>
              </a:ext>
            </a:extLst>
          </p:cNvPr>
          <p:cNvSpPr>
            <a:spLocks/>
          </p:cNvSpPr>
          <p:nvPr/>
        </p:nvSpPr>
        <p:spPr bwMode="auto">
          <a:xfrm>
            <a:off x="4517443" y="2913063"/>
            <a:ext cx="5011737" cy="989012"/>
          </a:xfrm>
          <a:custGeom>
            <a:avLst/>
            <a:gdLst>
              <a:gd name="T0" fmla="*/ 2147483646 w 4210"/>
              <a:gd name="T1" fmla="*/ 2147483646 h 831"/>
              <a:gd name="T2" fmla="*/ 2147483646 w 4210"/>
              <a:gd name="T3" fmla="*/ 2147483646 h 831"/>
              <a:gd name="T4" fmla="*/ 2147483646 w 4210"/>
              <a:gd name="T5" fmla="*/ 0 h 831"/>
              <a:gd name="T6" fmla="*/ 2147483646 w 4210"/>
              <a:gd name="T7" fmla="*/ 0 h 831"/>
              <a:gd name="T8" fmla="*/ 0 w 4210"/>
              <a:gd name="T9" fmla="*/ 0 h 831"/>
              <a:gd name="T10" fmla="*/ 0 w 4210"/>
              <a:gd name="T11" fmla="*/ 2147483646 h 831"/>
              <a:gd name="T12" fmla="*/ 2147483646 w 4210"/>
              <a:gd name="T13" fmla="*/ 2147483646 h 831"/>
              <a:gd name="T14" fmla="*/ 2147483646 w 4210"/>
              <a:gd name="T15" fmla="*/ 2147483646 h 831"/>
              <a:gd name="T16" fmla="*/ 2147483646 w 4210"/>
              <a:gd name="T17" fmla="*/ 2147483646 h 831"/>
              <a:gd name="T18" fmla="*/ 2147483646 w 4210"/>
              <a:gd name="T19" fmla="*/ 2147483646 h 831"/>
              <a:gd name="T20" fmla="*/ 2147483646 w 4210"/>
              <a:gd name="T21" fmla="*/ 2147483646 h 831"/>
              <a:gd name="T22" fmla="*/ 2147483646 w 4210"/>
              <a:gd name="T23" fmla="*/ 2147483646 h 831"/>
              <a:gd name="T24" fmla="*/ 2147483646 w 4210"/>
              <a:gd name="T25" fmla="*/ 2147483646 h 8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10" h="831">
                <a:moveTo>
                  <a:pt x="4210" y="415"/>
                </a:moveTo>
                <a:lnTo>
                  <a:pt x="4039" y="209"/>
                </a:lnTo>
                <a:lnTo>
                  <a:pt x="3868" y="0"/>
                </a:lnTo>
                <a:lnTo>
                  <a:pt x="0" y="0"/>
                </a:lnTo>
                <a:lnTo>
                  <a:pt x="0" y="831"/>
                </a:lnTo>
                <a:lnTo>
                  <a:pt x="3868" y="831"/>
                </a:lnTo>
                <a:lnTo>
                  <a:pt x="4039" y="623"/>
                </a:lnTo>
                <a:lnTo>
                  <a:pt x="4210" y="415"/>
                </a:lnTo>
                <a:close/>
              </a:path>
            </a:pathLst>
          </a:custGeom>
          <a:solidFill>
            <a:srgbClr val="C49E41"/>
          </a:solidFill>
          <a:ln>
            <a:noFill/>
          </a:ln>
        </p:spPr>
        <p:txBody>
          <a:bodyPr/>
          <a:lstStyle/>
          <a:p>
            <a:endParaRPr lang="en-US"/>
          </a:p>
        </p:txBody>
      </p:sp>
      <p:sp>
        <p:nvSpPr>
          <p:cNvPr id="27" name="Freeform 13">
            <a:extLst>
              <a:ext uri="{FF2B5EF4-FFF2-40B4-BE49-F238E27FC236}">
                <a16:creationId xmlns:a16="http://schemas.microsoft.com/office/drawing/2014/main" id="{2ADE6052-A513-C5B5-9D19-893FE657D64A}"/>
              </a:ext>
            </a:extLst>
          </p:cNvPr>
          <p:cNvSpPr>
            <a:spLocks/>
          </p:cNvSpPr>
          <p:nvPr/>
        </p:nvSpPr>
        <p:spPr bwMode="auto">
          <a:xfrm>
            <a:off x="4517443" y="3902075"/>
            <a:ext cx="5011737" cy="989013"/>
          </a:xfrm>
          <a:custGeom>
            <a:avLst/>
            <a:gdLst>
              <a:gd name="T0" fmla="*/ 2147483646 w 4210"/>
              <a:gd name="T1" fmla="*/ 2147483646 h 831"/>
              <a:gd name="T2" fmla="*/ 2147483646 w 4210"/>
              <a:gd name="T3" fmla="*/ 0 h 831"/>
              <a:gd name="T4" fmla="*/ 2147483646 w 4210"/>
              <a:gd name="T5" fmla="*/ 0 h 831"/>
              <a:gd name="T6" fmla="*/ 0 w 4210"/>
              <a:gd name="T7" fmla="*/ 0 h 831"/>
              <a:gd name="T8" fmla="*/ 0 w 4210"/>
              <a:gd name="T9" fmla="*/ 2147483646 h 831"/>
              <a:gd name="T10" fmla="*/ 2147483646 w 4210"/>
              <a:gd name="T11" fmla="*/ 2147483646 h 831"/>
              <a:gd name="T12" fmla="*/ 2147483646 w 4210"/>
              <a:gd name="T13" fmla="*/ 2147483646 h 831"/>
              <a:gd name="T14" fmla="*/ 2147483646 w 4210"/>
              <a:gd name="T15" fmla="*/ 2147483646 h 831"/>
              <a:gd name="T16" fmla="*/ 2147483646 w 4210"/>
              <a:gd name="T17" fmla="*/ 2147483646 h 831"/>
              <a:gd name="T18" fmla="*/ 2147483646 w 4210"/>
              <a:gd name="T19" fmla="*/ 2147483646 h 8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10" h="831">
                <a:moveTo>
                  <a:pt x="4039" y="209"/>
                </a:moveTo>
                <a:lnTo>
                  <a:pt x="3868" y="0"/>
                </a:lnTo>
                <a:lnTo>
                  <a:pt x="0" y="0"/>
                </a:lnTo>
                <a:lnTo>
                  <a:pt x="0" y="831"/>
                </a:lnTo>
                <a:lnTo>
                  <a:pt x="3868" y="831"/>
                </a:lnTo>
                <a:lnTo>
                  <a:pt x="4039" y="626"/>
                </a:lnTo>
                <a:lnTo>
                  <a:pt x="4210" y="417"/>
                </a:lnTo>
                <a:lnTo>
                  <a:pt x="4039" y="209"/>
                </a:lnTo>
                <a:close/>
              </a:path>
            </a:pathLst>
          </a:custGeom>
          <a:solidFill>
            <a:srgbClr val="95782F"/>
          </a:solidFill>
          <a:ln>
            <a:noFill/>
          </a:ln>
        </p:spPr>
        <p:txBody>
          <a:bodyPr/>
          <a:lstStyle/>
          <a:p>
            <a:endParaRPr lang="en-US"/>
          </a:p>
        </p:txBody>
      </p:sp>
      <p:sp>
        <p:nvSpPr>
          <p:cNvPr id="29" name="Freeform 14">
            <a:extLst>
              <a:ext uri="{FF2B5EF4-FFF2-40B4-BE49-F238E27FC236}">
                <a16:creationId xmlns:a16="http://schemas.microsoft.com/office/drawing/2014/main" id="{5AB2A879-2819-575A-0FF4-2C75D0DA1476}"/>
              </a:ext>
            </a:extLst>
          </p:cNvPr>
          <p:cNvSpPr>
            <a:spLocks/>
          </p:cNvSpPr>
          <p:nvPr/>
        </p:nvSpPr>
        <p:spPr bwMode="auto">
          <a:xfrm>
            <a:off x="4517443" y="4891088"/>
            <a:ext cx="5011737" cy="993775"/>
          </a:xfrm>
          <a:custGeom>
            <a:avLst/>
            <a:gdLst>
              <a:gd name="T0" fmla="*/ 2147483646 w 4210"/>
              <a:gd name="T1" fmla="*/ 2147483646 h 834"/>
              <a:gd name="T2" fmla="*/ 2147483646 w 4210"/>
              <a:gd name="T3" fmla="*/ 0 h 834"/>
              <a:gd name="T4" fmla="*/ 2147483646 w 4210"/>
              <a:gd name="T5" fmla="*/ 0 h 834"/>
              <a:gd name="T6" fmla="*/ 0 w 4210"/>
              <a:gd name="T7" fmla="*/ 0 h 834"/>
              <a:gd name="T8" fmla="*/ 0 w 4210"/>
              <a:gd name="T9" fmla="*/ 2147483646 h 834"/>
              <a:gd name="T10" fmla="*/ 2147483646 w 4210"/>
              <a:gd name="T11" fmla="*/ 2147483646 h 834"/>
              <a:gd name="T12" fmla="*/ 2147483646 w 4210"/>
              <a:gd name="T13" fmla="*/ 2147483646 h 834"/>
              <a:gd name="T14" fmla="*/ 2147483646 w 4210"/>
              <a:gd name="T15" fmla="*/ 2147483646 h 834"/>
              <a:gd name="T16" fmla="*/ 2147483646 w 4210"/>
              <a:gd name="T17" fmla="*/ 2147483646 h 834"/>
              <a:gd name="T18" fmla="*/ 2147483646 w 4210"/>
              <a:gd name="T19" fmla="*/ 2147483646 h 8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10" h="834">
                <a:moveTo>
                  <a:pt x="4039" y="209"/>
                </a:moveTo>
                <a:lnTo>
                  <a:pt x="3868" y="0"/>
                </a:lnTo>
                <a:lnTo>
                  <a:pt x="0" y="0"/>
                </a:lnTo>
                <a:lnTo>
                  <a:pt x="0" y="834"/>
                </a:lnTo>
                <a:lnTo>
                  <a:pt x="3868" y="834"/>
                </a:lnTo>
                <a:lnTo>
                  <a:pt x="4039" y="626"/>
                </a:lnTo>
                <a:lnTo>
                  <a:pt x="4210" y="417"/>
                </a:lnTo>
                <a:lnTo>
                  <a:pt x="4039" y="209"/>
                </a:lnTo>
                <a:close/>
              </a:path>
            </a:pathLst>
          </a:custGeom>
          <a:solidFill>
            <a:srgbClr val="666633"/>
          </a:solidFill>
          <a:ln>
            <a:noFill/>
          </a:ln>
        </p:spPr>
        <p:txBody>
          <a:bodyPr/>
          <a:lstStyle/>
          <a:p>
            <a:endParaRPr lang="en-US"/>
          </a:p>
        </p:txBody>
      </p:sp>
      <p:sp>
        <p:nvSpPr>
          <p:cNvPr id="30" name="Google Shape;7801;p149">
            <a:extLst>
              <a:ext uri="{FF2B5EF4-FFF2-40B4-BE49-F238E27FC236}">
                <a16:creationId xmlns:a16="http://schemas.microsoft.com/office/drawing/2014/main" id="{E2A131B8-7D22-E1D0-F178-9C116B071804}"/>
              </a:ext>
            </a:extLst>
          </p:cNvPr>
          <p:cNvSpPr txBox="1">
            <a:spLocks noChangeArrowheads="1"/>
          </p:cNvSpPr>
          <p:nvPr/>
        </p:nvSpPr>
        <p:spPr bwMode="auto">
          <a:xfrm>
            <a:off x="4741280" y="1101725"/>
            <a:ext cx="8318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FFFF"/>
              </a:buClr>
              <a:buSzPts val="3900"/>
              <a:buFont typeface="PT Sans" panose="020B0503020203020204" pitchFamily="34" charset="-52"/>
              <a:buNone/>
            </a:pPr>
            <a:r>
              <a:rPr lang="en-US" altLang="en-US" sz="3900">
                <a:solidFill>
                  <a:srgbClr val="FFFFFF"/>
                </a:solidFill>
                <a:latin typeface="PT Sans" panose="020B0503020203020204" pitchFamily="34" charset="-52"/>
                <a:cs typeface="Arial" panose="020B0604020202020204" pitchFamily="34" charset="0"/>
                <a:sym typeface="PT Sans" panose="020B0503020203020204" pitchFamily="34" charset="-52"/>
              </a:rPr>
              <a:t>01</a:t>
            </a: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2" name="Google Shape;7802;p149">
            <a:extLst>
              <a:ext uri="{FF2B5EF4-FFF2-40B4-BE49-F238E27FC236}">
                <a16:creationId xmlns:a16="http://schemas.microsoft.com/office/drawing/2014/main" id="{EBF73D92-D9F5-0ECE-19FC-708C06767687}"/>
              </a:ext>
            </a:extLst>
          </p:cNvPr>
          <p:cNvSpPr txBox="1">
            <a:spLocks noChangeArrowheads="1"/>
          </p:cNvSpPr>
          <p:nvPr/>
        </p:nvSpPr>
        <p:spPr bwMode="auto">
          <a:xfrm>
            <a:off x="4741280" y="2100263"/>
            <a:ext cx="8318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FFFF"/>
              </a:buClr>
              <a:buSzPts val="3900"/>
              <a:buFont typeface="PT Sans" panose="020B0503020203020204" pitchFamily="34" charset="-52"/>
              <a:buNone/>
            </a:pPr>
            <a:r>
              <a:rPr lang="en-US" altLang="en-US" sz="3900">
                <a:solidFill>
                  <a:srgbClr val="FFFFFF"/>
                </a:solidFill>
                <a:latin typeface="PT Sans" panose="020B0503020203020204" pitchFamily="34" charset="-52"/>
                <a:cs typeface="Arial" panose="020B0604020202020204" pitchFamily="34" charset="0"/>
                <a:sym typeface="PT Sans" panose="020B0503020203020204" pitchFamily="34" charset="-52"/>
              </a:rPr>
              <a:t>02</a:t>
            </a: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3" name="Google Shape;7803;p149">
            <a:extLst>
              <a:ext uri="{FF2B5EF4-FFF2-40B4-BE49-F238E27FC236}">
                <a16:creationId xmlns:a16="http://schemas.microsoft.com/office/drawing/2014/main" id="{8E361895-C633-BB06-7C6C-92B41DF4231C}"/>
              </a:ext>
            </a:extLst>
          </p:cNvPr>
          <p:cNvSpPr txBox="1">
            <a:spLocks noChangeArrowheads="1"/>
          </p:cNvSpPr>
          <p:nvPr/>
        </p:nvSpPr>
        <p:spPr bwMode="auto">
          <a:xfrm>
            <a:off x="4741280" y="3098800"/>
            <a:ext cx="8318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484848"/>
              </a:buClr>
              <a:buSzPts val="3900"/>
              <a:buFont typeface="PT Sans" panose="020B0503020203020204" pitchFamily="34" charset="-52"/>
              <a:buNone/>
            </a:pPr>
            <a:r>
              <a:rPr lang="en-US" altLang="en-US" sz="3900">
                <a:solidFill>
                  <a:srgbClr val="484848"/>
                </a:solidFill>
                <a:latin typeface="PT Sans" panose="020B0503020203020204" pitchFamily="34" charset="-52"/>
                <a:cs typeface="Arial" panose="020B0604020202020204" pitchFamily="34" charset="0"/>
                <a:sym typeface="PT Sans" panose="020B0503020203020204" pitchFamily="34" charset="-52"/>
              </a:rPr>
              <a:t>03</a:t>
            </a: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4" name="Google Shape;7804;p149">
            <a:extLst>
              <a:ext uri="{FF2B5EF4-FFF2-40B4-BE49-F238E27FC236}">
                <a16:creationId xmlns:a16="http://schemas.microsoft.com/office/drawing/2014/main" id="{BF77004C-A571-2D2A-EC02-9165A4FF9131}"/>
              </a:ext>
            </a:extLst>
          </p:cNvPr>
          <p:cNvSpPr txBox="1">
            <a:spLocks noChangeArrowheads="1"/>
          </p:cNvSpPr>
          <p:nvPr/>
        </p:nvSpPr>
        <p:spPr bwMode="auto">
          <a:xfrm>
            <a:off x="4741280" y="4100513"/>
            <a:ext cx="8318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FFFF"/>
              </a:buClr>
              <a:buSzPts val="3900"/>
              <a:buFont typeface="PT Sans" panose="020B0503020203020204" pitchFamily="34" charset="-52"/>
              <a:buNone/>
            </a:pPr>
            <a:r>
              <a:rPr lang="en-US" altLang="en-US" sz="3900">
                <a:solidFill>
                  <a:srgbClr val="FFFFFF"/>
                </a:solidFill>
                <a:latin typeface="PT Sans" panose="020B0503020203020204" pitchFamily="34" charset="-52"/>
                <a:cs typeface="Arial" panose="020B0604020202020204" pitchFamily="34" charset="0"/>
                <a:sym typeface="PT Sans" panose="020B0503020203020204" pitchFamily="34" charset="-52"/>
              </a:rPr>
              <a:t>04</a:t>
            </a: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5" name="Google Shape;7805;p149">
            <a:extLst>
              <a:ext uri="{FF2B5EF4-FFF2-40B4-BE49-F238E27FC236}">
                <a16:creationId xmlns:a16="http://schemas.microsoft.com/office/drawing/2014/main" id="{E299C010-70B6-CB3C-6982-C53A078FB827}"/>
              </a:ext>
            </a:extLst>
          </p:cNvPr>
          <p:cNvSpPr txBox="1">
            <a:spLocks noChangeArrowheads="1"/>
          </p:cNvSpPr>
          <p:nvPr/>
        </p:nvSpPr>
        <p:spPr bwMode="auto">
          <a:xfrm>
            <a:off x="4741280" y="5086350"/>
            <a:ext cx="8318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FFFF"/>
              </a:buClr>
              <a:buSzPts val="3900"/>
              <a:buFont typeface="PT Sans" panose="020B0503020203020204" pitchFamily="34" charset="-52"/>
              <a:buNone/>
            </a:pPr>
            <a:r>
              <a:rPr lang="en-US" altLang="en-US" sz="3900">
                <a:solidFill>
                  <a:srgbClr val="FFFFFF"/>
                </a:solidFill>
                <a:latin typeface="PT Sans" panose="020B0503020203020204" pitchFamily="34" charset="-52"/>
                <a:cs typeface="Arial" panose="020B0604020202020204" pitchFamily="34" charset="0"/>
                <a:sym typeface="PT Sans" panose="020B0503020203020204" pitchFamily="34" charset="-52"/>
              </a:rPr>
              <a:t>05</a:t>
            </a:r>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6" name="Google Shape;7806;p149">
            <a:extLst>
              <a:ext uri="{FF2B5EF4-FFF2-40B4-BE49-F238E27FC236}">
                <a16:creationId xmlns:a16="http://schemas.microsoft.com/office/drawing/2014/main" id="{99F6491C-BE9E-8D56-53EE-7AB00BE063E3}"/>
              </a:ext>
            </a:extLst>
          </p:cNvPr>
          <p:cNvSpPr>
            <a:spLocks/>
          </p:cNvSpPr>
          <p:nvPr/>
        </p:nvSpPr>
        <p:spPr bwMode="auto">
          <a:xfrm>
            <a:off x="8387768" y="1157288"/>
            <a:ext cx="477837" cy="563562"/>
          </a:xfrm>
          <a:custGeom>
            <a:avLst/>
            <a:gdLst>
              <a:gd name="T0" fmla="*/ 2147483646 w 111"/>
              <a:gd name="T1" fmla="*/ 2147483646 h 133"/>
              <a:gd name="T2" fmla="*/ 2147483646 w 111"/>
              <a:gd name="T3" fmla="*/ 2147483646 h 133"/>
              <a:gd name="T4" fmla="*/ 2147483646 w 111"/>
              <a:gd name="T5" fmla="*/ 2147483646 h 133"/>
              <a:gd name="T6" fmla="*/ 2147483646 w 111"/>
              <a:gd name="T7" fmla="*/ 2147483646 h 133"/>
              <a:gd name="T8" fmla="*/ 2147483646 w 111"/>
              <a:gd name="T9" fmla="*/ 2147483646 h 133"/>
              <a:gd name="T10" fmla="*/ 2147483646 w 111"/>
              <a:gd name="T11" fmla="*/ 2147483646 h 133"/>
              <a:gd name="T12" fmla="*/ 2147483646 w 111"/>
              <a:gd name="T13" fmla="*/ 2147483646 h 133"/>
              <a:gd name="T14" fmla="*/ 2147483646 w 111"/>
              <a:gd name="T15" fmla="*/ 2147483646 h 133"/>
              <a:gd name="T16" fmla="*/ 2147483646 w 111"/>
              <a:gd name="T17" fmla="*/ 2147483646 h 133"/>
              <a:gd name="T18" fmla="*/ 2147483646 w 111"/>
              <a:gd name="T19" fmla="*/ 2147483646 h 133"/>
              <a:gd name="T20" fmla="*/ 2147483646 w 111"/>
              <a:gd name="T21" fmla="*/ 2147483646 h 133"/>
              <a:gd name="T22" fmla="*/ 2147483646 w 111"/>
              <a:gd name="T23" fmla="*/ 2147483646 h 133"/>
              <a:gd name="T24" fmla="*/ 2147483646 w 111"/>
              <a:gd name="T25" fmla="*/ 2147483646 h 133"/>
              <a:gd name="T26" fmla="*/ 2147483646 w 111"/>
              <a:gd name="T27" fmla="*/ 2147483646 h 133"/>
              <a:gd name="T28" fmla="*/ 2147483646 w 111"/>
              <a:gd name="T29" fmla="*/ 2147483646 h 133"/>
              <a:gd name="T30" fmla="*/ 2147483646 w 111"/>
              <a:gd name="T31" fmla="*/ 2147483646 h 133"/>
              <a:gd name="T32" fmla="*/ 2147483646 w 111"/>
              <a:gd name="T33" fmla="*/ 2147483646 h 133"/>
              <a:gd name="T34" fmla="*/ 2147483646 w 111"/>
              <a:gd name="T35" fmla="*/ 2147483646 h 133"/>
              <a:gd name="T36" fmla="*/ 2147483646 w 111"/>
              <a:gd name="T37" fmla="*/ 2147483646 h 133"/>
              <a:gd name="T38" fmla="*/ 2147483646 w 111"/>
              <a:gd name="T39" fmla="*/ 2147483646 h 133"/>
              <a:gd name="T40" fmla="*/ 2147483646 w 111"/>
              <a:gd name="T41" fmla="*/ 2147483646 h 133"/>
              <a:gd name="T42" fmla="*/ 2147483646 w 111"/>
              <a:gd name="T43" fmla="*/ 2147483646 h 133"/>
              <a:gd name="T44" fmla="*/ 2147483646 w 111"/>
              <a:gd name="T45" fmla="*/ 2147483646 h 133"/>
              <a:gd name="T46" fmla="*/ 2147483646 w 111"/>
              <a:gd name="T47" fmla="*/ 2147483646 h 133"/>
              <a:gd name="T48" fmla="*/ 2147483646 w 111"/>
              <a:gd name="T49" fmla="*/ 0 h 133"/>
              <a:gd name="T50" fmla="*/ 2147483646 w 111"/>
              <a:gd name="T51" fmla="*/ 2147483646 h 133"/>
              <a:gd name="T52" fmla="*/ 2147483646 w 111"/>
              <a:gd name="T53" fmla="*/ 2147483646 h 133"/>
              <a:gd name="T54" fmla="*/ 2147483646 w 111"/>
              <a:gd name="T55" fmla="*/ 2147483646 h 133"/>
              <a:gd name="T56" fmla="*/ 2147483646 w 111"/>
              <a:gd name="T57" fmla="*/ 2147483646 h 133"/>
              <a:gd name="T58" fmla="*/ 2147483646 w 111"/>
              <a:gd name="T59" fmla="*/ 2147483646 h 133"/>
              <a:gd name="T60" fmla="*/ 2147483646 w 111"/>
              <a:gd name="T61" fmla="*/ 2147483646 h 133"/>
              <a:gd name="T62" fmla="*/ 2147483646 w 111"/>
              <a:gd name="T63" fmla="*/ 2147483646 h 133"/>
              <a:gd name="T64" fmla="*/ 2147483646 w 111"/>
              <a:gd name="T65" fmla="*/ 2147483646 h 133"/>
              <a:gd name="T66" fmla="*/ 2147483646 w 111"/>
              <a:gd name="T67" fmla="*/ 2147483646 h 133"/>
              <a:gd name="T68" fmla="*/ 2147483646 w 111"/>
              <a:gd name="T69" fmla="*/ 2147483646 h 133"/>
              <a:gd name="T70" fmla="*/ 2147483646 w 111"/>
              <a:gd name="T71" fmla="*/ 2147483646 h 133"/>
              <a:gd name="T72" fmla="*/ 2147483646 w 111"/>
              <a:gd name="T73" fmla="*/ 2147483646 h 133"/>
              <a:gd name="T74" fmla="*/ 2147483646 w 111"/>
              <a:gd name="T75" fmla="*/ 2147483646 h 133"/>
              <a:gd name="T76" fmla="*/ 2147483646 w 111"/>
              <a:gd name="T77" fmla="*/ 2147483646 h 133"/>
              <a:gd name="T78" fmla="*/ 2147483646 w 111"/>
              <a:gd name="T79" fmla="*/ 2147483646 h 133"/>
              <a:gd name="T80" fmla="*/ 2147483646 w 111"/>
              <a:gd name="T81" fmla="*/ 2147483646 h 133"/>
              <a:gd name="T82" fmla="*/ 2147483646 w 111"/>
              <a:gd name="T83" fmla="*/ 2147483646 h 133"/>
              <a:gd name="T84" fmla="*/ 2147483646 w 111"/>
              <a:gd name="T85" fmla="*/ 2147483646 h 133"/>
              <a:gd name="T86" fmla="*/ 2147483646 w 111"/>
              <a:gd name="T87" fmla="*/ 2147483646 h 133"/>
              <a:gd name="T88" fmla="*/ 2147483646 w 111"/>
              <a:gd name="T89" fmla="*/ 2147483646 h 133"/>
              <a:gd name="T90" fmla="*/ 2147483646 w 111"/>
              <a:gd name="T91" fmla="*/ 2147483646 h 133"/>
              <a:gd name="T92" fmla="*/ 2147483646 w 111"/>
              <a:gd name="T93" fmla="*/ 2147483646 h 133"/>
              <a:gd name="T94" fmla="*/ 2147483646 w 111"/>
              <a:gd name="T95" fmla="*/ 2147483646 h 133"/>
              <a:gd name="T96" fmla="*/ 2147483646 w 111"/>
              <a:gd name="T97" fmla="*/ 2147483646 h 133"/>
              <a:gd name="T98" fmla="*/ 2147483646 w 111"/>
              <a:gd name="T99" fmla="*/ 2147483646 h 133"/>
              <a:gd name="T100" fmla="*/ 2147483646 w 111"/>
              <a:gd name="T101" fmla="*/ 2147483646 h 1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1" h="133" extrusionOk="0">
                <a:moveTo>
                  <a:pt x="74" y="128"/>
                </a:moveTo>
                <a:cubicBezTo>
                  <a:pt x="74" y="131"/>
                  <a:pt x="72" y="133"/>
                  <a:pt x="70" y="133"/>
                </a:cubicBezTo>
                <a:cubicBezTo>
                  <a:pt x="42" y="133"/>
                  <a:pt x="42" y="133"/>
                  <a:pt x="42" y="133"/>
                </a:cubicBezTo>
                <a:cubicBezTo>
                  <a:pt x="39" y="133"/>
                  <a:pt x="37" y="131"/>
                  <a:pt x="37" y="128"/>
                </a:cubicBezTo>
                <a:cubicBezTo>
                  <a:pt x="37" y="128"/>
                  <a:pt x="37" y="128"/>
                  <a:pt x="37" y="128"/>
                </a:cubicBezTo>
                <a:cubicBezTo>
                  <a:pt x="37" y="126"/>
                  <a:pt x="39" y="124"/>
                  <a:pt x="42" y="124"/>
                </a:cubicBezTo>
                <a:cubicBezTo>
                  <a:pt x="70" y="124"/>
                  <a:pt x="70" y="124"/>
                  <a:pt x="70" y="124"/>
                </a:cubicBezTo>
                <a:cubicBezTo>
                  <a:pt x="72" y="124"/>
                  <a:pt x="74" y="126"/>
                  <a:pt x="74" y="128"/>
                </a:cubicBezTo>
                <a:close/>
                <a:moveTo>
                  <a:pt x="74" y="116"/>
                </a:moveTo>
                <a:cubicBezTo>
                  <a:pt x="74" y="114"/>
                  <a:pt x="72" y="112"/>
                  <a:pt x="70" y="112"/>
                </a:cubicBezTo>
                <a:cubicBezTo>
                  <a:pt x="42" y="112"/>
                  <a:pt x="42" y="112"/>
                  <a:pt x="42" y="112"/>
                </a:cubicBezTo>
                <a:cubicBezTo>
                  <a:pt x="39" y="112"/>
                  <a:pt x="37" y="114"/>
                  <a:pt x="37" y="116"/>
                </a:cubicBezTo>
                <a:cubicBezTo>
                  <a:pt x="37" y="116"/>
                  <a:pt x="37" y="116"/>
                  <a:pt x="37" y="116"/>
                </a:cubicBezTo>
                <a:cubicBezTo>
                  <a:pt x="37" y="119"/>
                  <a:pt x="39" y="121"/>
                  <a:pt x="42" y="121"/>
                </a:cubicBezTo>
                <a:cubicBezTo>
                  <a:pt x="70" y="121"/>
                  <a:pt x="70" y="121"/>
                  <a:pt x="70" y="121"/>
                </a:cubicBezTo>
                <a:cubicBezTo>
                  <a:pt x="72" y="121"/>
                  <a:pt x="74" y="119"/>
                  <a:pt x="74" y="116"/>
                </a:cubicBezTo>
                <a:close/>
                <a:moveTo>
                  <a:pt x="60" y="65"/>
                </a:moveTo>
                <a:cubicBezTo>
                  <a:pt x="54" y="65"/>
                  <a:pt x="54" y="65"/>
                  <a:pt x="54" y="65"/>
                </a:cubicBezTo>
                <a:cubicBezTo>
                  <a:pt x="51" y="65"/>
                  <a:pt x="51" y="65"/>
                  <a:pt x="51" y="65"/>
                </a:cubicBezTo>
                <a:cubicBezTo>
                  <a:pt x="51" y="109"/>
                  <a:pt x="51" y="109"/>
                  <a:pt x="51" y="109"/>
                </a:cubicBezTo>
                <a:cubicBezTo>
                  <a:pt x="53" y="109"/>
                  <a:pt x="54" y="109"/>
                  <a:pt x="55" y="109"/>
                </a:cubicBezTo>
                <a:cubicBezTo>
                  <a:pt x="55" y="109"/>
                  <a:pt x="55" y="109"/>
                  <a:pt x="55" y="109"/>
                </a:cubicBezTo>
                <a:cubicBezTo>
                  <a:pt x="56" y="109"/>
                  <a:pt x="56" y="109"/>
                  <a:pt x="56" y="109"/>
                </a:cubicBezTo>
                <a:cubicBezTo>
                  <a:pt x="56" y="109"/>
                  <a:pt x="56" y="109"/>
                  <a:pt x="56" y="109"/>
                </a:cubicBezTo>
                <a:cubicBezTo>
                  <a:pt x="56" y="109"/>
                  <a:pt x="56" y="109"/>
                  <a:pt x="56" y="109"/>
                </a:cubicBezTo>
                <a:cubicBezTo>
                  <a:pt x="57" y="109"/>
                  <a:pt x="59" y="109"/>
                  <a:pt x="60" y="109"/>
                </a:cubicBezTo>
                <a:lnTo>
                  <a:pt x="60" y="65"/>
                </a:lnTo>
                <a:close/>
                <a:moveTo>
                  <a:pt x="40" y="48"/>
                </a:moveTo>
                <a:cubicBezTo>
                  <a:pt x="37" y="48"/>
                  <a:pt x="34" y="51"/>
                  <a:pt x="34" y="54"/>
                </a:cubicBezTo>
                <a:cubicBezTo>
                  <a:pt x="34" y="58"/>
                  <a:pt x="37" y="61"/>
                  <a:pt x="40" y="61"/>
                </a:cubicBezTo>
                <a:cubicBezTo>
                  <a:pt x="47" y="61"/>
                  <a:pt x="47" y="61"/>
                  <a:pt x="47" y="61"/>
                </a:cubicBezTo>
                <a:cubicBezTo>
                  <a:pt x="47" y="54"/>
                  <a:pt x="47" y="54"/>
                  <a:pt x="47" y="54"/>
                </a:cubicBezTo>
                <a:cubicBezTo>
                  <a:pt x="47" y="51"/>
                  <a:pt x="44" y="48"/>
                  <a:pt x="40" y="48"/>
                </a:cubicBezTo>
                <a:close/>
                <a:moveTo>
                  <a:pt x="78" y="54"/>
                </a:moveTo>
                <a:cubicBezTo>
                  <a:pt x="78" y="51"/>
                  <a:pt x="75" y="48"/>
                  <a:pt x="71" y="48"/>
                </a:cubicBezTo>
                <a:cubicBezTo>
                  <a:pt x="67" y="48"/>
                  <a:pt x="64" y="51"/>
                  <a:pt x="64" y="54"/>
                </a:cubicBezTo>
                <a:cubicBezTo>
                  <a:pt x="64" y="61"/>
                  <a:pt x="64" y="61"/>
                  <a:pt x="64" y="61"/>
                </a:cubicBezTo>
                <a:cubicBezTo>
                  <a:pt x="71" y="61"/>
                  <a:pt x="71" y="61"/>
                  <a:pt x="71" y="61"/>
                </a:cubicBezTo>
                <a:cubicBezTo>
                  <a:pt x="75" y="61"/>
                  <a:pt x="78" y="58"/>
                  <a:pt x="78" y="54"/>
                </a:cubicBezTo>
                <a:close/>
                <a:moveTo>
                  <a:pt x="93" y="42"/>
                </a:moveTo>
                <a:cubicBezTo>
                  <a:pt x="89" y="30"/>
                  <a:pt x="75" y="18"/>
                  <a:pt x="56" y="18"/>
                </a:cubicBezTo>
                <a:cubicBezTo>
                  <a:pt x="36" y="18"/>
                  <a:pt x="22" y="30"/>
                  <a:pt x="19" y="42"/>
                </a:cubicBezTo>
                <a:cubicBezTo>
                  <a:pt x="17" y="51"/>
                  <a:pt x="19" y="60"/>
                  <a:pt x="23" y="68"/>
                </a:cubicBezTo>
                <a:cubicBezTo>
                  <a:pt x="27" y="76"/>
                  <a:pt x="31" y="82"/>
                  <a:pt x="34" y="90"/>
                </a:cubicBezTo>
                <a:cubicBezTo>
                  <a:pt x="36" y="94"/>
                  <a:pt x="37" y="100"/>
                  <a:pt x="38" y="104"/>
                </a:cubicBezTo>
                <a:cubicBezTo>
                  <a:pt x="39" y="108"/>
                  <a:pt x="40" y="109"/>
                  <a:pt x="44" y="109"/>
                </a:cubicBezTo>
                <a:cubicBezTo>
                  <a:pt x="45" y="109"/>
                  <a:pt x="46" y="109"/>
                  <a:pt x="47" y="109"/>
                </a:cubicBezTo>
                <a:cubicBezTo>
                  <a:pt x="47" y="65"/>
                  <a:pt x="47" y="65"/>
                  <a:pt x="47" y="65"/>
                </a:cubicBezTo>
                <a:cubicBezTo>
                  <a:pt x="40" y="65"/>
                  <a:pt x="40" y="65"/>
                  <a:pt x="40" y="65"/>
                </a:cubicBezTo>
                <a:cubicBezTo>
                  <a:pt x="37" y="65"/>
                  <a:pt x="34" y="64"/>
                  <a:pt x="32" y="62"/>
                </a:cubicBezTo>
                <a:cubicBezTo>
                  <a:pt x="30" y="60"/>
                  <a:pt x="29" y="57"/>
                  <a:pt x="29" y="54"/>
                </a:cubicBezTo>
                <a:cubicBezTo>
                  <a:pt x="29" y="51"/>
                  <a:pt x="30" y="49"/>
                  <a:pt x="32" y="47"/>
                </a:cubicBezTo>
                <a:cubicBezTo>
                  <a:pt x="34" y="44"/>
                  <a:pt x="37" y="43"/>
                  <a:pt x="40" y="43"/>
                </a:cubicBezTo>
                <a:cubicBezTo>
                  <a:pt x="46" y="43"/>
                  <a:pt x="51" y="48"/>
                  <a:pt x="51" y="54"/>
                </a:cubicBezTo>
                <a:cubicBezTo>
                  <a:pt x="51" y="54"/>
                  <a:pt x="51" y="54"/>
                  <a:pt x="51" y="54"/>
                </a:cubicBezTo>
                <a:cubicBezTo>
                  <a:pt x="51" y="61"/>
                  <a:pt x="51" y="61"/>
                  <a:pt x="51" y="61"/>
                </a:cubicBezTo>
                <a:cubicBezTo>
                  <a:pt x="54" y="61"/>
                  <a:pt x="54" y="61"/>
                  <a:pt x="54" y="61"/>
                </a:cubicBezTo>
                <a:cubicBezTo>
                  <a:pt x="60" y="61"/>
                  <a:pt x="60" y="61"/>
                  <a:pt x="60" y="61"/>
                </a:cubicBezTo>
                <a:cubicBezTo>
                  <a:pt x="60" y="54"/>
                  <a:pt x="60" y="54"/>
                  <a:pt x="60" y="54"/>
                </a:cubicBezTo>
                <a:cubicBezTo>
                  <a:pt x="60" y="54"/>
                  <a:pt x="60" y="54"/>
                  <a:pt x="60" y="54"/>
                </a:cubicBezTo>
                <a:cubicBezTo>
                  <a:pt x="60" y="51"/>
                  <a:pt x="61" y="49"/>
                  <a:pt x="63" y="47"/>
                </a:cubicBezTo>
                <a:cubicBezTo>
                  <a:pt x="65" y="44"/>
                  <a:pt x="68" y="43"/>
                  <a:pt x="71" y="43"/>
                </a:cubicBezTo>
                <a:cubicBezTo>
                  <a:pt x="74" y="43"/>
                  <a:pt x="77" y="44"/>
                  <a:pt x="79" y="47"/>
                </a:cubicBezTo>
                <a:cubicBezTo>
                  <a:pt x="81" y="49"/>
                  <a:pt x="82" y="51"/>
                  <a:pt x="82" y="54"/>
                </a:cubicBezTo>
                <a:cubicBezTo>
                  <a:pt x="82" y="57"/>
                  <a:pt x="81" y="60"/>
                  <a:pt x="79" y="62"/>
                </a:cubicBezTo>
                <a:cubicBezTo>
                  <a:pt x="77" y="64"/>
                  <a:pt x="74" y="65"/>
                  <a:pt x="71" y="65"/>
                </a:cubicBezTo>
                <a:cubicBezTo>
                  <a:pt x="64" y="65"/>
                  <a:pt x="64" y="65"/>
                  <a:pt x="64" y="65"/>
                </a:cubicBezTo>
                <a:cubicBezTo>
                  <a:pt x="64" y="109"/>
                  <a:pt x="64" y="109"/>
                  <a:pt x="64" y="109"/>
                </a:cubicBezTo>
                <a:cubicBezTo>
                  <a:pt x="65" y="109"/>
                  <a:pt x="66" y="109"/>
                  <a:pt x="67" y="109"/>
                </a:cubicBezTo>
                <a:cubicBezTo>
                  <a:pt x="71" y="109"/>
                  <a:pt x="73" y="108"/>
                  <a:pt x="74" y="104"/>
                </a:cubicBezTo>
                <a:cubicBezTo>
                  <a:pt x="75" y="100"/>
                  <a:pt x="75" y="94"/>
                  <a:pt x="77" y="90"/>
                </a:cubicBezTo>
                <a:cubicBezTo>
                  <a:pt x="80" y="82"/>
                  <a:pt x="84" y="76"/>
                  <a:pt x="88" y="68"/>
                </a:cubicBezTo>
                <a:cubicBezTo>
                  <a:pt x="93" y="60"/>
                  <a:pt x="95" y="51"/>
                  <a:pt x="93" y="42"/>
                </a:cubicBezTo>
                <a:close/>
                <a:moveTo>
                  <a:pt x="60" y="4"/>
                </a:moveTo>
                <a:cubicBezTo>
                  <a:pt x="60" y="2"/>
                  <a:pt x="58" y="0"/>
                  <a:pt x="56" y="0"/>
                </a:cubicBezTo>
                <a:cubicBezTo>
                  <a:pt x="56" y="0"/>
                  <a:pt x="56" y="0"/>
                  <a:pt x="56" y="0"/>
                </a:cubicBezTo>
                <a:cubicBezTo>
                  <a:pt x="53" y="0"/>
                  <a:pt x="52" y="2"/>
                  <a:pt x="52" y="4"/>
                </a:cubicBezTo>
                <a:cubicBezTo>
                  <a:pt x="52" y="11"/>
                  <a:pt x="52" y="11"/>
                  <a:pt x="52" y="11"/>
                </a:cubicBezTo>
                <a:cubicBezTo>
                  <a:pt x="52" y="14"/>
                  <a:pt x="53" y="15"/>
                  <a:pt x="56" y="15"/>
                </a:cubicBezTo>
                <a:cubicBezTo>
                  <a:pt x="56" y="15"/>
                  <a:pt x="56" y="15"/>
                  <a:pt x="56" y="15"/>
                </a:cubicBezTo>
                <a:cubicBezTo>
                  <a:pt x="58" y="15"/>
                  <a:pt x="60" y="14"/>
                  <a:pt x="60" y="11"/>
                </a:cubicBezTo>
                <a:lnTo>
                  <a:pt x="60" y="4"/>
                </a:lnTo>
                <a:close/>
                <a:moveTo>
                  <a:pt x="82" y="10"/>
                </a:moveTo>
                <a:cubicBezTo>
                  <a:pt x="83" y="8"/>
                  <a:pt x="83" y="6"/>
                  <a:pt x="81" y="5"/>
                </a:cubicBezTo>
                <a:cubicBezTo>
                  <a:pt x="81" y="5"/>
                  <a:pt x="81" y="5"/>
                  <a:pt x="81" y="5"/>
                </a:cubicBezTo>
                <a:cubicBezTo>
                  <a:pt x="79" y="4"/>
                  <a:pt x="76" y="5"/>
                  <a:pt x="75" y="7"/>
                </a:cubicBezTo>
                <a:cubicBezTo>
                  <a:pt x="71" y="13"/>
                  <a:pt x="71" y="13"/>
                  <a:pt x="71" y="13"/>
                </a:cubicBezTo>
                <a:cubicBezTo>
                  <a:pt x="70" y="15"/>
                  <a:pt x="71" y="18"/>
                  <a:pt x="73" y="19"/>
                </a:cubicBezTo>
                <a:cubicBezTo>
                  <a:pt x="73" y="19"/>
                  <a:pt x="73" y="19"/>
                  <a:pt x="73" y="19"/>
                </a:cubicBezTo>
                <a:cubicBezTo>
                  <a:pt x="75" y="20"/>
                  <a:pt x="78" y="19"/>
                  <a:pt x="79" y="17"/>
                </a:cubicBezTo>
                <a:lnTo>
                  <a:pt x="82" y="10"/>
                </a:lnTo>
                <a:close/>
                <a:moveTo>
                  <a:pt x="99" y="24"/>
                </a:moveTo>
                <a:cubicBezTo>
                  <a:pt x="100" y="22"/>
                  <a:pt x="101" y="19"/>
                  <a:pt x="99" y="18"/>
                </a:cubicBezTo>
                <a:cubicBezTo>
                  <a:pt x="99" y="18"/>
                  <a:pt x="99" y="18"/>
                  <a:pt x="99" y="18"/>
                </a:cubicBezTo>
                <a:cubicBezTo>
                  <a:pt x="98" y="16"/>
                  <a:pt x="95" y="16"/>
                  <a:pt x="93" y="17"/>
                </a:cubicBezTo>
                <a:cubicBezTo>
                  <a:pt x="88" y="22"/>
                  <a:pt x="88" y="22"/>
                  <a:pt x="88" y="22"/>
                </a:cubicBezTo>
                <a:cubicBezTo>
                  <a:pt x="86" y="24"/>
                  <a:pt x="86" y="26"/>
                  <a:pt x="87" y="28"/>
                </a:cubicBezTo>
                <a:cubicBezTo>
                  <a:pt x="87" y="28"/>
                  <a:pt x="87" y="28"/>
                  <a:pt x="87" y="28"/>
                </a:cubicBezTo>
                <a:cubicBezTo>
                  <a:pt x="89" y="30"/>
                  <a:pt x="91" y="30"/>
                  <a:pt x="93" y="28"/>
                </a:cubicBezTo>
                <a:lnTo>
                  <a:pt x="99" y="24"/>
                </a:lnTo>
                <a:close/>
                <a:moveTo>
                  <a:pt x="107" y="43"/>
                </a:moveTo>
                <a:cubicBezTo>
                  <a:pt x="110" y="43"/>
                  <a:pt x="111" y="41"/>
                  <a:pt x="111" y="39"/>
                </a:cubicBezTo>
                <a:cubicBezTo>
                  <a:pt x="111" y="39"/>
                  <a:pt x="111" y="39"/>
                  <a:pt x="111" y="39"/>
                </a:cubicBezTo>
                <a:cubicBezTo>
                  <a:pt x="110" y="36"/>
                  <a:pt x="108" y="35"/>
                  <a:pt x="106" y="35"/>
                </a:cubicBezTo>
                <a:cubicBezTo>
                  <a:pt x="99" y="37"/>
                  <a:pt x="99" y="37"/>
                  <a:pt x="99" y="37"/>
                </a:cubicBezTo>
                <a:cubicBezTo>
                  <a:pt x="96" y="37"/>
                  <a:pt x="95" y="39"/>
                  <a:pt x="95" y="41"/>
                </a:cubicBezTo>
                <a:cubicBezTo>
                  <a:pt x="95" y="41"/>
                  <a:pt x="95" y="41"/>
                  <a:pt x="95" y="41"/>
                </a:cubicBezTo>
                <a:cubicBezTo>
                  <a:pt x="96" y="44"/>
                  <a:pt x="98" y="45"/>
                  <a:pt x="100" y="45"/>
                </a:cubicBezTo>
                <a:lnTo>
                  <a:pt x="107" y="43"/>
                </a:lnTo>
                <a:close/>
                <a:moveTo>
                  <a:pt x="106" y="65"/>
                </a:moveTo>
                <a:cubicBezTo>
                  <a:pt x="108" y="66"/>
                  <a:pt x="110" y="64"/>
                  <a:pt x="110" y="62"/>
                </a:cubicBezTo>
                <a:cubicBezTo>
                  <a:pt x="110" y="62"/>
                  <a:pt x="110" y="62"/>
                  <a:pt x="110" y="62"/>
                </a:cubicBezTo>
                <a:cubicBezTo>
                  <a:pt x="111" y="60"/>
                  <a:pt x="109" y="58"/>
                  <a:pt x="107" y="57"/>
                </a:cubicBezTo>
                <a:cubicBezTo>
                  <a:pt x="100" y="56"/>
                  <a:pt x="100" y="56"/>
                  <a:pt x="100" y="56"/>
                </a:cubicBezTo>
                <a:cubicBezTo>
                  <a:pt x="98" y="55"/>
                  <a:pt x="96" y="57"/>
                  <a:pt x="95" y="59"/>
                </a:cubicBezTo>
                <a:cubicBezTo>
                  <a:pt x="95" y="59"/>
                  <a:pt x="95" y="59"/>
                  <a:pt x="95" y="59"/>
                </a:cubicBezTo>
                <a:cubicBezTo>
                  <a:pt x="95" y="61"/>
                  <a:pt x="96" y="63"/>
                  <a:pt x="98" y="64"/>
                </a:cubicBezTo>
                <a:lnTo>
                  <a:pt x="106" y="65"/>
                </a:lnTo>
                <a:close/>
                <a:moveTo>
                  <a:pt x="32" y="17"/>
                </a:moveTo>
                <a:cubicBezTo>
                  <a:pt x="33" y="19"/>
                  <a:pt x="36" y="20"/>
                  <a:pt x="38" y="19"/>
                </a:cubicBezTo>
                <a:cubicBezTo>
                  <a:pt x="38" y="19"/>
                  <a:pt x="38" y="19"/>
                  <a:pt x="38" y="19"/>
                </a:cubicBezTo>
                <a:cubicBezTo>
                  <a:pt x="40" y="18"/>
                  <a:pt x="40" y="15"/>
                  <a:pt x="39" y="13"/>
                </a:cubicBezTo>
                <a:cubicBezTo>
                  <a:pt x="36" y="7"/>
                  <a:pt x="36" y="7"/>
                  <a:pt x="36" y="7"/>
                </a:cubicBezTo>
                <a:cubicBezTo>
                  <a:pt x="35" y="5"/>
                  <a:pt x="32" y="4"/>
                  <a:pt x="30" y="5"/>
                </a:cubicBezTo>
                <a:cubicBezTo>
                  <a:pt x="30" y="5"/>
                  <a:pt x="30" y="5"/>
                  <a:pt x="30" y="5"/>
                </a:cubicBezTo>
                <a:cubicBezTo>
                  <a:pt x="28" y="6"/>
                  <a:pt x="28" y="8"/>
                  <a:pt x="29" y="10"/>
                </a:cubicBezTo>
                <a:lnTo>
                  <a:pt x="32" y="17"/>
                </a:lnTo>
                <a:close/>
                <a:moveTo>
                  <a:pt x="18" y="28"/>
                </a:moveTo>
                <a:cubicBezTo>
                  <a:pt x="19" y="30"/>
                  <a:pt x="22" y="30"/>
                  <a:pt x="23" y="28"/>
                </a:cubicBezTo>
                <a:cubicBezTo>
                  <a:pt x="23" y="28"/>
                  <a:pt x="23" y="28"/>
                  <a:pt x="23" y="28"/>
                </a:cubicBezTo>
                <a:cubicBezTo>
                  <a:pt x="25" y="26"/>
                  <a:pt x="25" y="24"/>
                  <a:pt x="23" y="22"/>
                </a:cubicBezTo>
                <a:cubicBezTo>
                  <a:pt x="17" y="17"/>
                  <a:pt x="17" y="17"/>
                  <a:pt x="17" y="17"/>
                </a:cubicBezTo>
                <a:cubicBezTo>
                  <a:pt x="16" y="16"/>
                  <a:pt x="13" y="16"/>
                  <a:pt x="12" y="18"/>
                </a:cubicBezTo>
                <a:cubicBezTo>
                  <a:pt x="12" y="18"/>
                  <a:pt x="12" y="18"/>
                  <a:pt x="12" y="18"/>
                </a:cubicBezTo>
                <a:cubicBezTo>
                  <a:pt x="10" y="19"/>
                  <a:pt x="10" y="22"/>
                  <a:pt x="12" y="24"/>
                </a:cubicBezTo>
                <a:lnTo>
                  <a:pt x="18" y="28"/>
                </a:lnTo>
                <a:close/>
                <a:moveTo>
                  <a:pt x="11" y="45"/>
                </a:moveTo>
                <a:cubicBezTo>
                  <a:pt x="13" y="45"/>
                  <a:pt x="15" y="44"/>
                  <a:pt x="15" y="41"/>
                </a:cubicBezTo>
                <a:cubicBezTo>
                  <a:pt x="15" y="41"/>
                  <a:pt x="15" y="41"/>
                  <a:pt x="15" y="41"/>
                </a:cubicBezTo>
                <a:cubicBezTo>
                  <a:pt x="16" y="39"/>
                  <a:pt x="14" y="37"/>
                  <a:pt x="12" y="37"/>
                </a:cubicBezTo>
                <a:cubicBezTo>
                  <a:pt x="5" y="35"/>
                  <a:pt x="5" y="35"/>
                  <a:pt x="5" y="35"/>
                </a:cubicBezTo>
                <a:cubicBezTo>
                  <a:pt x="3" y="35"/>
                  <a:pt x="0" y="36"/>
                  <a:pt x="0" y="39"/>
                </a:cubicBezTo>
                <a:cubicBezTo>
                  <a:pt x="0" y="39"/>
                  <a:pt x="0" y="39"/>
                  <a:pt x="0" y="39"/>
                </a:cubicBezTo>
                <a:cubicBezTo>
                  <a:pt x="0" y="41"/>
                  <a:pt x="1" y="43"/>
                  <a:pt x="3" y="43"/>
                </a:cubicBezTo>
                <a:lnTo>
                  <a:pt x="11" y="45"/>
                </a:lnTo>
                <a:close/>
                <a:moveTo>
                  <a:pt x="12" y="64"/>
                </a:moveTo>
                <a:cubicBezTo>
                  <a:pt x="15" y="63"/>
                  <a:pt x="16" y="61"/>
                  <a:pt x="16" y="59"/>
                </a:cubicBezTo>
                <a:cubicBezTo>
                  <a:pt x="16" y="59"/>
                  <a:pt x="16" y="59"/>
                  <a:pt x="16" y="59"/>
                </a:cubicBezTo>
                <a:cubicBezTo>
                  <a:pt x="15" y="57"/>
                  <a:pt x="13" y="55"/>
                  <a:pt x="11" y="56"/>
                </a:cubicBezTo>
                <a:cubicBezTo>
                  <a:pt x="3" y="57"/>
                  <a:pt x="3" y="57"/>
                  <a:pt x="3" y="57"/>
                </a:cubicBezTo>
                <a:cubicBezTo>
                  <a:pt x="1" y="58"/>
                  <a:pt x="0" y="60"/>
                  <a:pt x="0" y="62"/>
                </a:cubicBezTo>
                <a:cubicBezTo>
                  <a:pt x="0" y="62"/>
                  <a:pt x="0" y="62"/>
                  <a:pt x="0" y="62"/>
                </a:cubicBezTo>
                <a:cubicBezTo>
                  <a:pt x="1" y="64"/>
                  <a:pt x="3" y="66"/>
                  <a:pt x="5" y="65"/>
                </a:cubicBezTo>
                <a:lnTo>
                  <a:pt x="12"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37" name="Google Shape;7807;p149">
            <a:extLst>
              <a:ext uri="{FF2B5EF4-FFF2-40B4-BE49-F238E27FC236}">
                <a16:creationId xmlns:a16="http://schemas.microsoft.com/office/drawing/2014/main" id="{E09F80AF-B46D-F20D-CBAF-761BD710EA95}"/>
              </a:ext>
            </a:extLst>
          </p:cNvPr>
          <p:cNvSpPr>
            <a:spLocks/>
          </p:cNvSpPr>
          <p:nvPr/>
        </p:nvSpPr>
        <p:spPr bwMode="auto">
          <a:xfrm>
            <a:off x="8498893" y="4146550"/>
            <a:ext cx="369887" cy="533400"/>
          </a:xfrm>
          <a:custGeom>
            <a:avLst/>
            <a:gdLst>
              <a:gd name="T0" fmla="*/ 2147483646 w 86"/>
              <a:gd name="T1" fmla="*/ 2147483646 h 126"/>
              <a:gd name="T2" fmla="*/ 2147483646 w 86"/>
              <a:gd name="T3" fmla="*/ 2147483646 h 126"/>
              <a:gd name="T4" fmla="*/ 2147483646 w 86"/>
              <a:gd name="T5" fmla="*/ 2147483646 h 126"/>
              <a:gd name="T6" fmla="*/ 2147483646 w 86"/>
              <a:gd name="T7" fmla="*/ 2147483646 h 126"/>
              <a:gd name="T8" fmla="*/ 2147483646 w 86"/>
              <a:gd name="T9" fmla="*/ 2147483646 h 126"/>
              <a:gd name="T10" fmla="*/ 2147483646 w 86"/>
              <a:gd name="T11" fmla="*/ 2147483646 h 126"/>
              <a:gd name="T12" fmla="*/ 2147483646 w 86"/>
              <a:gd name="T13" fmla="*/ 2147483646 h 126"/>
              <a:gd name="T14" fmla="*/ 2147483646 w 86"/>
              <a:gd name="T15" fmla="*/ 2147483646 h 126"/>
              <a:gd name="T16" fmla="*/ 2147483646 w 86"/>
              <a:gd name="T17" fmla="*/ 2147483646 h 126"/>
              <a:gd name="T18" fmla="*/ 2147483646 w 86"/>
              <a:gd name="T19" fmla="*/ 2147483646 h 126"/>
              <a:gd name="T20" fmla="*/ 2147483646 w 86"/>
              <a:gd name="T21" fmla="*/ 2147483646 h 126"/>
              <a:gd name="T22" fmla="*/ 2147483646 w 86"/>
              <a:gd name="T23" fmla="*/ 2147483646 h 126"/>
              <a:gd name="T24" fmla="*/ 2147483646 w 86"/>
              <a:gd name="T25" fmla="*/ 2147483646 h 126"/>
              <a:gd name="T26" fmla="*/ 0 w 86"/>
              <a:gd name="T27" fmla="*/ 2147483646 h 126"/>
              <a:gd name="T28" fmla="*/ 2147483646 w 86"/>
              <a:gd name="T29" fmla="*/ 2147483646 h 126"/>
              <a:gd name="T30" fmla="*/ 2147483646 w 86"/>
              <a:gd name="T31" fmla="*/ 2147483646 h 126"/>
              <a:gd name="T32" fmla="*/ 2147483646 w 86"/>
              <a:gd name="T33" fmla="*/ 0 h 126"/>
              <a:gd name="T34" fmla="*/ 2147483646 w 86"/>
              <a:gd name="T35" fmla="*/ 0 h 126"/>
              <a:gd name="T36" fmla="*/ 2147483646 w 86"/>
              <a:gd name="T37" fmla="*/ 2147483646 h 126"/>
              <a:gd name="T38" fmla="*/ 2147483646 w 86"/>
              <a:gd name="T39" fmla="*/ 2147483646 h 126"/>
              <a:gd name="T40" fmla="*/ 2147483646 w 86"/>
              <a:gd name="T41" fmla="*/ 2147483646 h 126"/>
              <a:gd name="T42" fmla="*/ 2147483646 w 86"/>
              <a:gd name="T43" fmla="*/ 2147483646 h 126"/>
              <a:gd name="T44" fmla="*/ 2147483646 w 86"/>
              <a:gd name="T45" fmla="*/ 2147483646 h 126"/>
              <a:gd name="T46" fmla="*/ 2147483646 w 86"/>
              <a:gd name="T47" fmla="*/ 2147483646 h 126"/>
              <a:gd name="T48" fmla="*/ 2147483646 w 86"/>
              <a:gd name="T49" fmla="*/ 2147483646 h 126"/>
              <a:gd name="T50" fmla="*/ 2147483646 w 86"/>
              <a:gd name="T51" fmla="*/ 2147483646 h 126"/>
              <a:gd name="T52" fmla="*/ 2147483646 w 86"/>
              <a:gd name="T53" fmla="*/ 2147483646 h 126"/>
              <a:gd name="T54" fmla="*/ 2147483646 w 86"/>
              <a:gd name="T55" fmla="*/ 2147483646 h 126"/>
              <a:gd name="T56" fmla="*/ 2147483646 w 86"/>
              <a:gd name="T57" fmla="*/ 2147483646 h 1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126" extrusionOk="0">
                <a:moveTo>
                  <a:pt x="52" y="112"/>
                </a:moveTo>
                <a:cubicBezTo>
                  <a:pt x="52" y="122"/>
                  <a:pt x="52" y="122"/>
                  <a:pt x="52" y="122"/>
                </a:cubicBezTo>
                <a:cubicBezTo>
                  <a:pt x="52" y="124"/>
                  <a:pt x="49" y="126"/>
                  <a:pt x="46" y="126"/>
                </a:cubicBezTo>
                <a:cubicBezTo>
                  <a:pt x="39" y="126"/>
                  <a:pt x="39" y="126"/>
                  <a:pt x="39" y="126"/>
                </a:cubicBezTo>
                <a:cubicBezTo>
                  <a:pt x="36" y="126"/>
                  <a:pt x="34" y="124"/>
                  <a:pt x="34" y="122"/>
                </a:cubicBezTo>
                <a:cubicBezTo>
                  <a:pt x="34" y="112"/>
                  <a:pt x="34" y="112"/>
                  <a:pt x="34" y="112"/>
                </a:cubicBezTo>
                <a:cubicBezTo>
                  <a:pt x="19" y="109"/>
                  <a:pt x="3" y="101"/>
                  <a:pt x="3" y="95"/>
                </a:cubicBezTo>
                <a:cubicBezTo>
                  <a:pt x="3" y="91"/>
                  <a:pt x="6" y="87"/>
                  <a:pt x="6" y="87"/>
                </a:cubicBezTo>
                <a:cubicBezTo>
                  <a:pt x="9" y="83"/>
                  <a:pt x="13" y="83"/>
                  <a:pt x="17" y="85"/>
                </a:cubicBezTo>
                <a:cubicBezTo>
                  <a:pt x="17" y="85"/>
                  <a:pt x="32" y="95"/>
                  <a:pt x="44" y="95"/>
                </a:cubicBezTo>
                <a:cubicBezTo>
                  <a:pt x="59" y="95"/>
                  <a:pt x="65" y="90"/>
                  <a:pt x="65" y="84"/>
                </a:cubicBezTo>
                <a:cubicBezTo>
                  <a:pt x="65" y="81"/>
                  <a:pt x="62" y="76"/>
                  <a:pt x="50" y="73"/>
                </a:cubicBezTo>
                <a:cubicBezTo>
                  <a:pt x="48" y="73"/>
                  <a:pt x="34" y="70"/>
                  <a:pt x="32" y="69"/>
                </a:cubicBezTo>
                <a:cubicBezTo>
                  <a:pt x="15" y="65"/>
                  <a:pt x="0" y="58"/>
                  <a:pt x="0" y="42"/>
                </a:cubicBezTo>
                <a:cubicBezTo>
                  <a:pt x="0" y="28"/>
                  <a:pt x="11" y="16"/>
                  <a:pt x="34" y="14"/>
                </a:cubicBezTo>
                <a:cubicBezTo>
                  <a:pt x="34" y="5"/>
                  <a:pt x="34" y="5"/>
                  <a:pt x="34" y="5"/>
                </a:cubicBezTo>
                <a:cubicBezTo>
                  <a:pt x="34" y="2"/>
                  <a:pt x="36" y="0"/>
                  <a:pt x="39" y="0"/>
                </a:cubicBezTo>
                <a:cubicBezTo>
                  <a:pt x="46" y="0"/>
                  <a:pt x="46" y="0"/>
                  <a:pt x="46" y="0"/>
                </a:cubicBezTo>
                <a:cubicBezTo>
                  <a:pt x="49" y="0"/>
                  <a:pt x="52" y="2"/>
                  <a:pt x="52" y="5"/>
                </a:cubicBezTo>
                <a:cubicBezTo>
                  <a:pt x="52" y="15"/>
                  <a:pt x="52" y="15"/>
                  <a:pt x="52" y="15"/>
                </a:cubicBezTo>
                <a:cubicBezTo>
                  <a:pt x="66" y="18"/>
                  <a:pt x="79" y="26"/>
                  <a:pt x="79" y="32"/>
                </a:cubicBezTo>
                <a:cubicBezTo>
                  <a:pt x="79" y="35"/>
                  <a:pt x="75" y="39"/>
                  <a:pt x="75" y="39"/>
                </a:cubicBezTo>
                <a:cubicBezTo>
                  <a:pt x="71" y="43"/>
                  <a:pt x="68" y="43"/>
                  <a:pt x="64" y="40"/>
                </a:cubicBezTo>
                <a:cubicBezTo>
                  <a:pt x="64" y="40"/>
                  <a:pt x="53" y="32"/>
                  <a:pt x="42" y="32"/>
                </a:cubicBezTo>
                <a:cubicBezTo>
                  <a:pt x="26" y="32"/>
                  <a:pt x="20" y="37"/>
                  <a:pt x="20" y="41"/>
                </a:cubicBezTo>
                <a:cubicBezTo>
                  <a:pt x="20" y="45"/>
                  <a:pt x="25" y="48"/>
                  <a:pt x="40" y="52"/>
                </a:cubicBezTo>
                <a:cubicBezTo>
                  <a:pt x="42" y="52"/>
                  <a:pt x="53" y="55"/>
                  <a:pt x="56" y="56"/>
                </a:cubicBezTo>
                <a:cubicBezTo>
                  <a:pt x="76" y="61"/>
                  <a:pt x="86" y="71"/>
                  <a:pt x="86" y="84"/>
                </a:cubicBezTo>
                <a:cubicBezTo>
                  <a:pt x="86" y="97"/>
                  <a:pt x="75" y="110"/>
                  <a:pt x="52"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38" name="Google Shape;7808;p149">
            <a:extLst>
              <a:ext uri="{FF2B5EF4-FFF2-40B4-BE49-F238E27FC236}">
                <a16:creationId xmlns:a16="http://schemas.microsoft.com/office/drawing/2014/main" id="{77FB13EF-0F8C-C462-0364-FBAF2E879ECF}"/>
              </a:ext>
            </a:extLst>
          </p:cNvPr>
          <p:cNvSpPr>
            <a:spLocks/>
          </p:cNvSpPr>
          <p:nvPr/>
        </p:nvSpPr>
        <p:spPr bwMode="auto">
          <a:xfrm>
            <a:off x="8273468" y="2249488"/>
            <a:ext cx="762000" cy="390525"/>
          </a:xfrm>
          <a:custGeom>
            <a:avLst/>
            <a:gdLst>
              <a:gd name="T0" fmla="*/ 2147483646 w 177"/>
              <a:gd name="T1" fmla="*/ 2147483646 h 92"/>
              <a:gd name="T2" fmla="*/ 2147483646 w 177"/>
              <a:gd name="T3" fmla="*/ 2147483646 h 92"/>
              <a:gd name="T4" fmla="*/ 2147483646 w 177"/>
              <a:gd name="T5" fmla="*/ 2147483646 h 92"/>
              <a:gd name="T6" fmla="*/ 2147483646 w 177"/>
              <a:gd name="T7" fmla="*/ 2147483646 h 92"/>
              <a:gd name="T8" fmla="*/ 2147483646 w 177"/>
              <a:gd name="T9" fmla="*/ 2147483646 h 92"/>
              <a:gd name="T10" fmla="*/ 2147483646 w 177"/>
              <a:gd name="T11" fmla="*/ 2147483646 h 92"/>
              <a:gd name="T12" fmla="*/ 2147483646 w 177"/>
              <a:gd name="T13" fmla="*/ 2147483646 h 92"/>
              <a:gd name="T14" fmla="*/ 2147483646 w 177"/>
              <a:gd name="T15" fmla="*/ 2147483646 h 92"/>
              <a:gd name="T16" fmla="*/ 2147483646 w 177"/>
              <a:gd name="T17" fmla="*/ 2147483646 h 92"/>
              <a:gd name="T18" fmla="*/ 2147483646 w 177"/>
              <a:gd name="T19" fmla="*/ 2147483646 h 92"/>
              <a:gd name="T20" fmla="*/ 2147483646 w 177"/>
              <a:gd name="T21" fmla="*/ 2147483646 h 92"/>
              <a:gd name="T22" fmla="*/ 2147483646 w 177"/>
              <a:gd name="T23" fmla="*/ 0 h 92"/>
              <a:gd name="T24" fmla="*/ 2147483646 w 177"/>
              <a:gd name="T25" fmla="*/ 2147483646 h 92"/>
              <a:gd name="T26" fmla="*/ 2147483646 w 177"/>
              <a:gd name="T27" fmla="*/ 2147483646 h 92"/>
              <a:gd name="T28" fmla="*/ 2147483646 w 177"/>
              <a:gd name="T29" fmla="*/ 2147483646 h 92"/>
              <a:gd name="T30" fmla="*/ 2147483646 w 177"/>
              <a:gd name="T31" fmla="*/ 2147483646 h 92"/>
              <a:gd name="T32" fmla="*/ 2147483646 w 177"/>
              <a:gd name="T33" fmla="*/ 2147483646 h 92"/>
              <a:gd name="T34" fmla="*/ 2147483646 w 177"/>
              <a:gd name="T35" fmla="*/ 2147483646 h 92"/>
              <a:gd name="T36" fmla="*/ 2147483646 w 177"/>
              <a:gd name="T37" fmla="*/ 2147483646 h 92"/>
              <a:gd name="T38" fmla="*/ 2147483646 w 177"/>
              <a:gd name="T39" fmla="*/ 2147483646 h 92"/>
              <a:gd name="T40" fmla="*/ 2147483646 w 177"/>
              <a:gd name="T41" fmla="*/ 2147483646 h 92"/>
              <a:gd name="T42" fmla="*/ 2147483646 w 177"/>
              <a:gd name="T43" fmla="*/ 2147483646 h 92"/>
              <a:gd name="T44" fmla="*/ 2147483646 w 177"/>
              <a:gd name="T45" fmla="*/ 2147483646 h 92"/>
              <a:gd name="T46" fmla="*/ 2147483646 w 177"/>
              <a:gd name="T47" fmla="*/ 2147483646 h 92"/>
              <a:gd name="T48" fmla="*/ 2147483646 w 177"/>
              <a:gd name="T49" fmla="*/ 2147483646 h 92"/>
              <a:gd name="T50" fmla="*/ 2147483646 w 177"/>
              <a:gd name="T51" fmla="*/ 2147483646 h 92"/>
              <a:gd name="T52" fmla="*/ 2147483646 w 177"/>
              <a:gd name="T53" fmla="*/ 2147483646 h 92"/>
              <a:gd name="T54" fmla="*/ 2147483646 w 177"/>
              <a:gd name="T55" fmla="*/ 2147483646 h 92"/>
              <a:gd name="T56" fmla="*/ 2147483646 w 177"/>
              <a:gd name="T57" fmla="*/ 2147483646 h 92"/>
              <a:gd name="T58" fmla="*/ 2147483646 w 177"/>
              <a:gd name="T59" fmla="*/ 2147483646 h 92"/>
              <a:gd name="T60" fmla="*/ 2147483646 w 177"/>
              <a:gd name="T61" fmla="*/ 2147483646 h 92"/>
              <a:gd name="T62" fmla="*/ 2147483646 w 177"/>
              <a:gd name="T63" fmla="*/ 2147483646 h 92"/>
              <a:gd name="T64" fmla="*/ 2147483646 w 177"/>
              <a:gd name="T65" fmla="*/ 2147483646 h 92"/>
              <a:gd name="T66" fmla="*/ 2147483646 w 177"/>
              <a:gd name="T67" fmla="*/ 2147483646 h 92"/>
              <a:gd name="T68" fmla="*/ 2147483646 w 177"/>
              <a:gd name="T69" fmla="*/ 2147483646 h 92"/>
              <a:gd name="T70" fmla="*/ 2147483646 w 177"/>
              <a:gd name="T71" fmla="*/ 2147483646 h 92"/>
              <a:gd name="T72" fmla="*/ 2147483646 w 177"/>
              <a:gd name="T73" fmla="*/ 2147483646 h 92"/>
              <a:gd name="T74" fmla="*/ 2147483646 w 177"/>
              <a:gd name="T75" fmla="*/ 2147483646 h 92"/>
              <a:gd name="T76" fmla="*/ 2147483646 w 177"/>
              <a:gd name="T77" fmla="*/ 2147483646 h 92"/>
              <a:gd name="T78" fmla="*/ 2147483646 w 177"/>
              <a:gd name="T79" fmla="*/ 2147483646 h 92"/>
              <a:gd name="T80" fmla="*/ 2147483646 w 177"/>
              <a:gd name="T81" fmla="*/ 2147483646 h 92"/>
              <a:gd name="T82" fmla="*/ 2147483646 w 177"/>
              <a:gd name="T83" fmla="*/ 2147483646 h 92"/>
              <a:gd name="T84" fmla="*/ 2147483646 w 177"/>
              <a:gd name="T85" fmla="*/ 2147483646 h 92"/>
              <a:gd name="T86" fmla="*/ 2147483646 w 177"/>
              <a:gd name="T87" fmla="*/ 2147483646 h 92"/>
              <a:gd name="T88" fmla="*/ 2147483646 w 177"/>
              <a:gd name="T89" fmla="*/ 2147483646 h 92"/>
              <a:gd name="T90" fmla="*/ 2147483646 w 177"/>
              <a:gd name="T91" fmla="*/ 2147483646 h 92"/>
              <a:gd name="T92" fmla="*/ 2147483646 w 177"/>
              <a:gd name="T93" fmla="*/ 2147483646 h 92"/>
              <a:gd name="T94" fmla="*/ 2147483646 w 177"/>
              <a:gd name="T95" fmla="*/ 2147483646 h 92"/>
              <a:gd name="T96" fmla="*/ 2147483646 w 177"/>
              <a:gd name="T97" fmla="*/ 2147483646 h 92"/>
              <a:gd name="T98" fmla="*/ 2147483646 w 177"/>
              <a:gd name="T99" fmla="*/ 2147483646 h 92"/>
              <a:gd name="T100" fmla="*/ 2147483646 w 177"/>
              <a:gd name="T101" fmla="*/ 2147483646 h 92"/>
              <a:gd name="T102" fmla="*/ 2147483646 w 177"/>
              <a:gd name="T103" fmla="*/ 2147483646 h 92"/>
              <a:gd name="T104" fmla="*/ 2147483646 w 177"/>
              <a:gd name="T105" fmla="*/ 2147483646 h 92"/>
              <a:gd name="T106" fmla="*/ 2147483646 w 177"/>
              <a:gd name="T107" fmla="*/ 2147483646 h 92"/>
              <a:gd name="T108" fmla="*/ 2147483646 w 177"/>
              <a:gd name="T109" fmla="*/ 2147483646 h 92"/>
              <a:gd name="T110" fmla="*/ 2147483646 w 177"/>
              <a:gd name="T111" fmla="*/ 2147483646 h 92"/>
              <a:gd name="T112" fmla="*/ 2147483646 w 177"/>
              <a:gd name="T113" fmla="*/ 2147483646 h 92"/>
              <a:gd name="T114" fmla="*/ 2147483646 w 177"/>
              <a:gd name="T115" fmla="*/ 2147483646 h 92"/>
              <a:gd name="T116" fmla="*/ 2147483646 w 177"/>
              <a:gd name="T117" fmla="*/ 2147483646 h 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7" h="92" extrusionOk="0">
                <a:moveTo>
                  <a:pt x="128" y="87"/>
                </a:moveTo>
                <a:cubicBezTo>
                  <a:pt x="126" y="88"/>
                  <a:pt x="123" y="89"/>
                  <a:pt x="120" y="90"/>
                </a:cubicBezTo>
                <a:cubicBezTo>
                  <a:pt x="111" y="92"/>
                  <a:pt x="102" y="92"/>
                  <a:pt x="91" y="92"/>
                </a:cubicBezTo>
                <a:cubicBezTo>
                  <a:pt x="80" y="92"/>
                  <a:pt x="71" y="92"/>
                  <a:pt x="62" y="90"/>
                </a:cubicBezTo>
                <a:cubicBezTo>
                  <a:pt x="59" y="89"/>
                  <a:pt x="56" y="88"/>
                  <a:pt x="54" y="87"/>
                </a:cubicBezTo>
                <a:cubicBezTo>
                  <a:pt x="46" y="83"/>
                  <a:pt x="46" y="77"/>
                  <a:pt x="51" y="73"/>
                </a:cubicBezTo>
                <a:cubicBezTo>
                  <a:pt x="55" y="68"/>
                  <a:pt x="61" y="65"/>
                  <a:pt x="67" y="62"/>
                </a:cubicBezTo>
                <a:cubicBezTo>
                  <a:pt x="70" y="61"/>
                  <a:pt x="72" y="60"/>
                  <a:pt x="75" y="59"/>
                </a:cubicBezTo>
                <a:cubicBezTo>
                  <a:pt x="80" y="57"/>
                  <a:pt x="82" y="52"/>
                  <a:pt x="78" y="48"/>
                </a:cubicBezTo>
                <a:cubicBezTo>
                  <a:pt x="70" y="40"/>
                  <a:pt x="67" y="31"/>
                  <a:pt x="68" y="20"/>
                </a:cubicBezTo>
                <a:cubicBezTo>
                  <a:pt x="68" y="9"/>
                  <a:pt x="75" y="3"/>
                  <a:pt x="85" y="1"/>
                </a:cubicBezTo>
                <a:cubicBezTo>
                  <a:pt x="87" y="0"/>
                  <a:pt x="89" y="0"/>
                  <a:pt x="91" y="0"/>
                </a:cubicBezTo>
                <a:cubicBezTo>
                  <a:pt x="93" y="0"/>
                  <a:pt x="95" y="0"/>
                  <a:pt x="97" y="1"/>
                </a:cubicBezTo>
                <a:cubicBezTo>
                  <a:pt x="107" y="3"/>
                  <a:pt x="114" y="9"/>
                  <a:pt x="114" y="20"/>
                </a:cubicBezTo>
                <a:cubicBezTo>
                  <a:pt x="115" y="31"/>
                  <a:pt x="112" y="40"/>
                  <a:pt x="104" y="48"/>
                </a:cubicBezTo>
                <a:cubicBezTo>
                  <a:pt x="100" y="52"/>
                  <a:pt x="102" y="57"/>
                  <a:pt x="107" y="59"/>
                </a:cubicBezTo>
                <a:cubicBezTo>
                  <a:pt x="110" y="60"/>
                  <a:pt x="112" y="61"/>
                  <a:pt x="115" y="62"/>
                </a:cubicBezTo>
                <a:cubicBezTo>
                  <a:pt x="121" y="65"/>
                  <a:pt x="127" y="68"/>
                  <a:pt x="131" y="73"/>
                </a:cubicBezTo>
                <a:cubicBezTo>
                  <a:pt x="134" y="76"/>
                  <a:pt x="136" y="83"/>
                  <a:pt x="128" y="87"/>
                </a:cubicBezTo>
                <a:close/>
                <a:moveTo>
                  <a:pt x="174" y="79"/>
                </a:moveTo>
                <a:cubicBezTo>
                  <a:pt x="171" y="75"/>
                  <a:pt x="167" y="73"/>
                  <a:pt x="163" y="71"/>
                </a:cubicBezTo>
                <a:cubicBezTo>
                  <a:pt x="161" y="70"/>
                  <a:pt x="159" y="70"/>
                  <a:pt x="157" y="69"/>
                </a:cubicBezTo>
                <a:cubicBezTo>
                  <a:pt x="154" y="68"/>
                  <a:pt x="153" y="64"/>
                  <a:pt x="155" y="61"/>
                </a:cubicBezTo>
                <a:cubicBezTo>
                  <a:pt x="161" y="56"/>
                  <a:pt x="163" y="49"/>
                  <a:pt x="162" y="42"/>
                </a:cubicBezTo>
                <a:cubicBezTo>
                  <a:pt x="162" y="35"/>
                  <a:pt x="158" y="31"/>
                  <a:pt x="151" y="29"/>
                </a:cubicBezTo>
                <a:cubicBezTo>
                  <a:pt x="149" y="28"/>
                  <a:pt x="148" y="28"/>
                  <a:pt x="146" y="28"/>
                </a:cubicBezTo>
                <a:cubicBezTo>
                  <a:pt x="145" y="28"/>
                  <a:pt x="143" y="28"/>
                  <a:pt x="142" y="29"/>
                </a:cubicBezTo>
                <a:cubicBezTo>
                  <a:pt x="135" y="31"/>
                  <a:pt x="130" y="35"/>
                  <a:pt x="130" y="42"/>
                </a:cubicBezTo>
                <a:cubicBezTo>
                  <a:pt x="130" y="49"/>
                  <a:pt x="132" y="56"/>
                  <a:pt x="137" y="61"/>
                </a:cubicBezTo>
                <a:cubicBezTo>
                  <a:pt x="140" y="64"/>
                  <a:pt x="139" y="68"/>
                  <a:pt x="135" y="69"/>
                </a:cubicBezTo>
                <a:cubicBezTo>
                  <a:pt x="135" y="69"/>
                  <a:pt x="135" y="69"/>
                  <a:pt x="135" y="69"/>
                </a:cubicBezTo>
                <a:cubicBezTo>
                  <a:pt x="135" y="70"/>
                  <a:pt x="136" y="70"/>
                  <a:pt x="136" y="71"/>
                </a:cubicBezTo>
                <a:cubicBezTo>
                  <a:pt x="139" y="73"/>
                  <a:pt x="140" y="77"/>
                  <a:pt x="139" y="81"/>
                </a:cubicBezTo>
                <a:cubicBezTo>
                  <a:pt x="139" y="85"/>
                  <a:pt x="136" y="88"/>
                  <a:pt x="132" y="90"/>
                </a:cubicBezTo>
                <a:cubicBezTo>
                  <a:pt x="131" y="90"/>
                  <a:pt x="130" y="91"/>
                  <a:pt x="129" y="91"/>
                </a:cubicBezTo>
                <a:cubicBezTo>
                  <a:pt x="134" y="92"/>
                  <a:pt x="140" y="92"/>
                  <a:pt x="146" y="92"/>
                </a:cubicBezTo>
                <a:cubicBezTo>
                  <a:pt x="154" y="92"/>
                  <a:pt x="160" y="92"/>
                  <a:pt x="166" y="90"/>
                </a:cubicBezTo>
                <a:cubicBezTo>
                  <a:pt x="168" y="90"/>
                  <a:pt x="170" y="89"/>
                  <a:pt x="172" y="89"/>
                </a:cubicBezTo>
                <a:cubicBezTo>
                  <a:pt x="177" y="86"/>
                  <a:pt x="176" y="81"/>
                  <a:pt x="174" y="79"/>
                </a:cubicBezTo>
                <a:close/>
                <a:moveTo>
                  <a:pt x="42" y="81"/>
                </a:moveTo>
                <a:cubicBezTo>
                  <a:pt x="41" y="77"/>
                  <a:pt x="43" y="74"/>
                  <a:pt x="46" y="71"/>
                </a:cubicBezTo>
                <a:cubicBezTo>
                  <a:pt x="47" y="69"/>
                  <a:pt x="48" y="68"/>
                  <a:pt x="49" y="67"/>
                </a:cubicBezTo>
                <a:cubicBezTo>
                  <a:pt x="49" y="67"/>
                  <a:pt x="48" y="67"/>
                  <a:pt x="47" y="66"/>
                </a:cubicBezTo>
                <a:cubicBezTo>
                  <a:pt x="43" y="65"/>
                  <a:pt x="42" y="61"/>
                  <a:pt x="45" y="58"/>
                </a:cubicBezTo>
                <a:cubicBezTo>
                  <a:pt x="51" y="52"/>
                  <a:pt x="53" y="45"/>
                  <a:pt x="53" y="37"/>
                </a:cubicBezTo>
                <a:cubicBezTo>
                  <a:pt x="52" y="28"/>
                  <a:pt x="47" y="24"/>
                  <a:pt x="40" y="22"/>
                </a:cubicBezTo>
                <a:cubicBezTo>
                  <a:pt x="38" y="22"/>
                  <a:pt x="36" y="21"/>
                  <a:pt x="35" y="21"/>
                </a:cubicBezTo>
                <a:cubicBezTo>
                  <a:pt x="33" y="21"/>
                  <a:pt x="32" y="22"/>
                  <a:pt x="30" y="22"/>
                </a:cubicBezTo>
                <a:cubicBezTo>
                  <a:pt x="22" y="24"/>
                  <a:pt x="17" y="28"/>
                  <a:pt x="17" y="37"/>
                </a:cubicBezTo>
                <a:cubicBezTo>
                  <a:pt x="17" y="45"/>
                  <a:pt x="19" y="52"/>
                  <a:pt x="25" y="58"/>
                </a:cubicBezTo>
                <a:cubicBezTo>
                  <a:pt x="28" y="61"/>
                  <a:pt x="26" y="65"/>
                  <a:pt x="23" y="66"/>
                </a:cubicBezTo>
                <a:cubicBezTo>
                  <a:pt x="20" y="67"/>
                  <a:pt x="18" y="68"/>
                  <a:pt x="16" y="69"/>
                </a:cubicBezTo>
                <a:cubicBezTo>
                  <a:pt x="12" y="71"/>
                  <a:pt x="7" y="74"/>
                  <a:pt x="4" y="77"/>
                </a:cubicBezTo>
                <a:cubicBezTo>
                  <a:pt x="0" y="81"/>
                  <a:pt x="0" y="85"/>
                  <a:pt x="6" y="88"/>
                </a:cubicBezTo>
                <a:cubicBezTo>
                  <a:pt x="8" y="89"/>
                  <a:pt x="10" y="90"/>
                  <a:pt x="12" y="90"/>
                </a:cubicBezTo>
                <a:cubicBezTo>
                  <a:pt x="19" y="92"/>
                  <a:pt x="26" y="92"/>
                  <a:pt x="35" y="92"/>
                </a:cubicBezTo>
                <a:cubicBezTo>
                  <a:pt x="42" y="92"/>
                  <a:pt x="48" y="92"/>
                  <a:pt x="53" y="91"/>
                </a:cubicBezTo>
                <a:cubicBezTo>
                  <a:pt x="52" y="91"/>
                  <a:pt x="51" y="90"/>
                  <a:pt x="50" y="90"/>
                </a:cubicBezTo>
                <a:cubicBezTo>
                  <a:pt x="45" y="88"/>
                  <a:pt x="43" y="84"/>
                  <a:pt x="42"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39" name="Google Shape;7809;p149">
            <a:extLst>
              <a:ext uri="{FF2B5EF4-FFF2-40B4-BE49-F238E27FC236}">
                <a16:creationId xmlns:a16="http://schemas.microsoft.com/office/drawing/2014/main" id="{30D0A2AF-A3DC-A547-9AEE-4BDFA7A84755}"/>
              </a:ext>
            </a:extLst>
          </p:cNvPr>
          <p:cNvSpPr>
            <a:spLocks/>
          </p:cNvSpPr>
          <p:nvPr/>
        </p:nvSpPr>
        <p:spPr bwMode="auto">
          <a:xfrm>
            <a:off x="8505243" y="5176838"/>
            <a:ext cx="517525" cy="425450"/>
          </a:xfrm>
          <a:custGeom>
            <a:avLst/>
            <a:gdLst>
              <a:gd name="T0" fmla="*/ 2147483646 w 120"/>
              <a:gd name="T1" fmla="*/ 2147483646 h 100"/>
              <a:gd name="T2" fmla="*/ 2147483646 w 120"/>
              <a:gd name="T3" fmla="*/ 2147483646 h 100"/>
              <a:gd name="T4" fmla="*/ 2147483646 w 120"/>
              <a:gd name="T5" fmla="*/ 2147483646 h 100"/>
              <a:gd name="T6" fmla="*/ 2147483646 w 120"/>
              <a:gd name="T7" fmla="*/ 2147483646 h 100"/>
              <a:gd name="T8" fmla="*/ 2147483646 w 120"/>
              <a:gd name="T9" fmla="*/ 2147483646 h 100"/>
              <a:gd name="T10" fmla="*/ 2147483646 w 120"/>
              <a:gd name="T11" fmla="*/ 2147483646 h 100"/>
              <a:gd name="T12" fmla="*/ 2147483646 w 120"/>
              <a:gd name="T13" fmla="*/ 2147483646 h 100"/>
              <a:gd name="T14" fmla="*/ 2147483646 w 120"/>
              <a:gd name="T15" fmla="*/ 2147483646 h 100"/>
              <a:gd name="T16" fmla="*/ 2147483646 w 120"/>
              <a:gd name="T17" fmla="*/ 2147483646 h 100"/>
              <a:gd name="T18" fmla="*/ 2147483646 w 120"/>
              <a:gd name="T19" fmla="*/ 2147483646 h 100"/>
              <a:gd name="T20" fmla="*/ 2147483646 w 120"/>
              <a:gd name="T21" fmla="*/ 2147483646 h 100"/>
              <a:gd name="T22" fmla="*/ 2147483646 w 120"/>
              <a:gd name="T23" fmla="*/ 2147483646 h 100"/>
              <a:gd name="T24" fmla="*/ 2147483646 w 120"/>
              <a:gd name="T25" fmla="*/ 2147483646 h 100"/>
              <a:gd name="T26" fmla="*/ 2147483646 w 120"/>
              <a:gd name="T27" fmla="*/ 2147483646 h 100"/>
              <a:gd name="T28" fmla="*/ 2147483646 w 120"/>
              <a:gd name="T29" fmla="*/ 2147483646 h 100"/>
              <a:gd name="T30" fmla="*/ 2147483646 w 120"/>
              <a:gd name="T31" fmla="*/ 2147483646 h 100"/>
              <a:gd name="T32" fmla="*/ 2147483646 w 120"/>
              <a:gd name="T33" fmla="*/ 2147483646 h 100"/>
              <a:gd name="T34" fmla="*/ 2147483646 w 120"/>
              <a:gd name="T35" fmla="*/ 2147483646 h 100"/>
              <a:gd name="T36" fmla="*/ 2147483646 w 120"/>
              <a:gd name="T37" fmla="*/ 2147483646 h 100"/>
              <a:gd name="T38" fmla="*/ 2147483646 w 120"/>
              <a:gd name="T39" fmla="*/ 2147483646 h 100"/>
              <a:gd name="T40" fmla="*/ 2147483646 w 120"/>
              <a:gd name="T41" fmla="*/ 2147483646 h 100"/>
              <a:gd name="T42" fmla="*/ 2147483646 w 120"/>
              <a:gd name="T43" fmla="*/ 2147483646 h 100"/>
              <a:gd name="T44" fmla="*/ 2147483646 w 120"/>
              <a:gd name="T45" fmla="*/ 2147483646 h 100"/>
              <a:gd name="T46" fmla="*/ 2147483646 w 120"/>
              <a:gd name="T47" fmla="*/ 2147483646 h 100"/>
              <a:gd name="T48" fmla="*/ 2147483646 w 120"/>
              <a:gd name="T49" fmla="*/ 2147483646 h 100"/>
              <a:gd name="T50" fmla="*/ 2147483646 w 120"/>
              <a:gd name="T51" fmla="*/ 2147483646 h 100"/>
              <a:gd name="T52" fmla="*/ 2147483646 w 120"/>
              <a:gd name="T53" fmla="*/ 2147483646 h 100"/>
              <a:gd name="T54" fmla="*/ 2147483646 w 120"/>
              <a:gd name="T55" fmla="*/ 2147483646 h 100"/>
              <a:gd name="T56" fmla="*/ 2147483646 w 120"/>
              <a:gd name="T57" fmla="*/ 2147483646 h 100"/>
              <a:gd name="T58" fmla="*/ 2147483646 w 120"/>
              <a:gd name="T59" fmla="*/ 2147483646 h 100"/>
              <a:gd name="T60" fmla="*/ 2147483646 w 120"/>
              <a:gd name="T61" fmla="*/ 2147483646 h 100"/>
              <a:gd name="T62" fmla="*/ 2147483646 w 120"/>
              <a:gd name="T63" fmla="*/ 2147483646 h 100"/>
              <a:gd name="T64" fmla="*/ 2147483646 w 120"/>
              <a:gd name="T65" fmla="*/ 2147483646 h 100"/>
              <a:gd name="T66" fmla="*/ 2147483646 w 120"/>
              <a:gd name="T67" fmla="*/ 2147483646 h 100"/>
              <a:gd name="T68" fmla="*/ 2147483646 w 120"/>
              <a:gd name="T69" fmla="*/ 2147483646 h 100"/>
              <a:gd name="T70" fmla="*/ 2147483646 w 120"/>
              <a:gd name="T71" fmla="*/ 2147483646 h 100"/>
              <a:gd name="T72" fmla="*/ 2147483646 w 120"/>
              <a:gd name="T73" fmla="*/ 2147483646 h 100"/>
              <a:gd name="T74" fmla="*/ 2147483646 w 120"/>
              <a:gd name="T75" fmla="*/ 2147483646 h 100"/>
              <a:gd name="T76" fmla="*/ 2147483646 w 120"/>
              <a:gd name="T77" fmla="*/ 2147483646 h 100"/>
              <a:gd name="T78" fmla="*/ 2147483646 w 120"/>
              <a:gd name="T79" fmla="*/ 2147483646 h 100"/>
              <a:gd name="T80" fmla="*/ 2147483646 w 120"/>
              <a:gd name="T81" fmla="*/ 2147483646 h 100"/>
              <a:gd name="T82" fmla="*/ 2147483646 w 120"/>
              <a:gd name="T83" fmla="*/ 2147483646 h 100"/>
              <a:gd name="T84" fmla="*/ 2147483646 w 120"/>
              <a:gd name="T85" fmla="*/ 2147483646 h 100"/>
              <a:gd name="T86" fmla="*/ 2147483646 w 120"/>
              <a:gd name="T87" fmla="*/ 2147483646 h 100"/>
              <a:gd name="T88" fmla="*/ 2147483646 w 120"/>
              <a:gd name="T89" fmla="*/ 2147483646 h 100"/>
              <a:gd name="T90" fmla="*/ 2147483646 w 120"/>
              <a:gd name="T91" fmla="*/ 2147483646 h 100"/>
              <a:gd name="T92" fmla="*/ 2147483646 w 120"/>
              <a:gd name="T93" fmla="*/ 2147483646 h 100"/>
              <a:gd name="T94" fmla="*/ 2147483646 w 120"/>
              <a:gd name="T95" fmla="*/ 2147483646 h 100"/>
              <a:gd name="T96" fmla="*/ 2147483646 w 120"/>
              <a:gd name="T97" fmla="*/ 2147483646 h 100"/>
              <a:gd name="T98" fmla="*/ 2147483646 w 120"/>
              <a:gd name="T99" fmla="*/ 2147483646 h 100"/>
              <a:gd name="T100" fmla="*/ 2147483646 w 120"/>
              <a:gd name="T101" fmla="*/ 0 h 100"/>
              <a:gd name="T102" fmla="*/ 0 w 120"/>
              <a:gd name="T103" fmla="*/ 2147483646 h 100"/>
              <a:gd name="T104" fmla="*/ 2147483646 w 120"/>
              <a:gd name="T105" fmla="*/ 2147483646 h 100"/>
              <a:gd name="T106" fmla="*/ 2147483646 w 120"/>
              <a:gd name="T107" fmla="*/ 2147483646 h 100"/>
              <a:gd name="T108" fmla="*/ 2147483646 w 120"/>
              <a:gd name="T109" fmla="*/ 2147483646 h 100"/>
              <a:gd name="T110" fmla="*/ 2147483646 w 120"/>
              <a:gd name="T111" fmla="*/ 2147483646 h 100"/>
              <a:gd name="T112" fmla="*/ 2147483646 w 120"/>
              <a:gd name="T113" fmla="*/ 2147483646 h 100"/>
              <a:gd name="T114" fmla="*/ 2147483646 w 120"/>
              <a:gd name="T115" fmla="*/ 2147483646 h 100"/>
              <a:gd name="T116" fmla="*/ 2147483646 w 120"/>
              <a:gd name="T117" fmla="*/ 2147483646 h 1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 h="100" extrusionOk="0">
                <a:moveTo>
                  <a:pt x="16" y="81"/>
                </a:moveTo>
                <a:cubicBezTo>
                  <a:pt x="16" y="54"/>
                  <a:pt x="16" y="54"/>
                  <a:pt x="16" y="54"/>
                </a:cubicBezTo>
                <a:cubicBezTo>
                  <a:pt x="16" y="52"/>
                  <a:pt x="18" y="50"/>
                  <a:pt x="20" y="50"/>
                </a:cubicBezTo>
                <a:cubicBezTo>
                  <a:pt x="27" y="50"/>
                  <a:pt x="27" y="50"/>
                  <a:pt x="27" y="50"/>
                </a:cubicBezTo>
                <a:cubicBezTo>
                  <a:pt x="29" y="50"/>
                  <a:pt x="31" y="52"/>
                  <a:pt x="31" y="54"/>
                </a:cubicBezTo>
                <a:cubicBezTo>
                  <a:pt x="31" y="81"/>
                  <a:pt x="31" y="81"/>
                  <a:pt x="31" y="81"/>
                </a:cubicBezTo>
                <a:cubicBezTo>
                  <a:pt x="31" y="83"/>
                  <a:pt x="29" y="85"/>
                  <a:pt x="27" y="85"/>
                </a:cubicBezTo>
                <a:cubicBezTo>
                  <a:pt x="20" y="85"/>
                  <a:pt x="20" y="85"/>
                  <a:pt x="20" y="85"/>
                </a:cubicBezTo>
                <a:cubicBezTo>
                  <a:pt x="18" y="85"/>
                  <a:pt x="16" y="83"/>
                  <a:pt x="16" y="81"/>
                </a:cubicBezTo>
                <a:close/>
                <a:moveTo>
                  <a:pt x="44" y="41"/>
                </a:moveTo>
                <a:cubicBezTo>
                  <a:pt x="42" y="41"/>
                  <a:pt x="40" y="43"/>
                  <a:pt x="40" y="45"/>
                </a:cubicBezTo>
                <a:cubicBezTo>
                  <a:pt x="40" y="81"/>
                  <a:pt x="40" y="81"/>
                  <a:pt x="40" y="81"/>
                </a:cubicBezTo>
                <a:cubicBezTo>
                  <a:pt x="40" y="83"/>
                  <a:pt x="42" y="85"/>
                  <a:pt x="44" y="85"/>
                </a:cubicBezTo>
                <a:cubicBezTo>
                  <a:pt x="51" y="85"/>
                  <a:pt x="51" y="85"/>
                  <a:pt x="51" y="85"/>
                </a:cubicBezTo>
                <a:cubicBezTo>
                  <a:pt x="53" y="85"/>
                  <a:pt x="55" y="83"/>
                  <a:pt x="55" y="81"/>
                </a:cubicBezTo>
                <a:cubicBezTo>
                  <a:pt x="55" y="45"/>
                  <a:pt x="55" y="45"/>
                  <a:pt x="55" y="45"/>
                </a:cubicBezTo>
                <a:cubicBezTo>
                  <a:pt x="55" y="43"/>
                  <a:pt x="53" y="41"/>
                  <a:pt x="51" y="41"/>
                </a:cubicBezTo>
                <a:lnTo>
                  <a:pt x="44" y="41"/>
                </a:lnTo>
                <a:close/>
                <a:moveTo>
                  <a:pt x="68" y="33"/>
                </a:moveTo>
                <a:cubicBezTo>
                  <a:pt x="66" y="33"/>
                  <a:pt x="64" y="34"/>
                  <a:pt x="64" y="36"/>
                </a:cubicBezTo>
                <a:cubicBezTo>
                  <a:pt x="64" y="81"/>
                  <a:pt x="64" y="81"/>
                  <a:pt x="64" y="81"/>
                </a:cubicBezTo>
                <a:cubicBezTo>
                  <a:pt x="64" y="83"/>
                  <a:pt x="66" y="85"/>
                  <a:pt x="68" y="85"/>
                </a:cubicBezTo>
                <a:cubicBezTo>
                  <a:pt x="75" y="85"/>
                  <a:pt x="75" y="85"/>
                  <a:pt x="75" y="85"/>
                </a:cubicBezTo>
                <a:cubicBezTo>
                  <a:pt x="77" y="85"/>
                  <a:pt x="79" y="83"/>
                  <a:pt x="79" y="81"/>
                </a:cubicBezTo>
                <a:cubicBezTo>
                  <a:pt x="79" y="36"/>
                  <a:pt x="79" y="36"/>
                  <a:pt x="79" y="36"/>
                </a:cubicBezTo>
                <a:cubicBezTo>
                  <a:pt x="79" y="34"/>
                  <a:pt x="77" y="33"/>
                  <a:pt x="75" y="33"/>
                </a:cubicBezTo>
                <a:lnTo>
                  <a:pt x="68" y="33"/>
                </a:lnTo>
                <a:close/>
                <a:moveTo>
                  <a:pt x="92" y="24"/>
                </a:moveTo>
                <a:cubicBezTo>
                  <a:pt x="90" y="24"/>
                  <a:pt x="88" y="26"/>
                  <a:pt x="88" y="28"/>
                </a:cubicBezTo>
                <a:cubicBezTo>
                  <a:pt x="88" y="81"/>
                  <a:pt x="88" y="81"/>
                  <a:pt x="88" y="81"/>
                </a:cubicBezTo>
                <a:cubicBezTo>
                  <a:pt x="88" y="83"/>
                  <a:pt x="90" y="85"/>
                  <a:pt x="92" y="85"/>
                </a:cubicBezTo>
                <a:cubicBezTo>
                  <a:pt x="99" y="85"/>
                  <a:pt x="99" y="85"/>
                  <a:pt x="99" y="85"/>
                </a:cubicBezTo>
                <a:cubicBezTo>
                  <a:pt x="101" y="85"/>
                  <a:pt x="102" y="83"/>
                  <a:pt x="102" y="81"/>
                </a:cubicBezTo>
                <a:cubicBezTo>
                  <a:pt x="102" y="28"/>
                  <a:pt x="102" y="28"/>
                  <a:pt x="102" y="28"/>
                </a:cubicBezTo>
                <a:cubicBezTo>
                  <a:pt x="102" y="26"/>
                  <a:pt x="101" y="24"/>
                  <a:pt x="99" y="24"/>
                </a:cubicBezTo>
                <a:lnTo>
                  <a:pt x="92" y="24"/>
                </a:lnTo>
                <a:close/>
                <a:moveTo>
                  <a:pt x="18" y="40"/>
                </a:moveTo>
                <a:cubicBezTo>
                  <a:pt x="44" y="35"/>
                  <a:pt x="68" y="26"/>
                  <a:pt x="89" y="13"/>
                </a:cubicBezTo>
                <a:cubicBezTo>
                  <a:pt x="91" y="17"/>
                  <a:pt x="91" y="17"/>
                  <a:pt x="91" y="17"/>
                </a:cubicBezTo>
                <a:cubicBezTo>
                  <a:pt x="99" y="5"/>
                  <a:pt x="99" y="5"/>
                  <a:pt x="99" y="5"/>
                </a:cubicBezTo>
                <a:cubicBezTo>
                  <a:pt x="85" y="4"/>
                  <a:pt x="85" y="4"/>
                  <a:pt x="85" y="4"/>
                </a:cubicBezTo>
                <a:cubicBezTo>
                  <a:pt x="87" y="9"/>
                  <a:pt x="87" y="9"/>
                  <a:pt x="87" y="9"/>
                </a:cubicBezTo>
                <a:cubicBezTo>
                  <a:pt x="66" y="21"/>
                  <a:pt x="42" y="30"/>
                  <a:pt x="17" y="35"/>
                </a:cubicBezTo>
                <a:lnTo>
                  <a:pt x="18" y="40"/>
                </a:lnTo>
                <a:close/>
                <a:moveTo>
                  <a:pt x="120" y="93"/>
                </a:moveTo>
                <a:cubicBezTo>
                  <a:pt x="108" y="86"/>
                  <a:pt x="108" y="86"/>
                  <a:pt x="108" y="86"/>
                </a:cubicBezTo>
                <a:cubicBezTo>
                  <a:pt x="108" y="90"/>
                  <a:pt x="108" y="90"/>
                  <a:pt x="108" y="90"/>
                </a:cubicBezTo>
                <a:cubicBezTo>
                  <a:pt x="10" y="90"/>
                  <a:pt x="10" y="90"/>
                  <a:pt x="10" y="90"/>
                </a:cubicBezTo>
                <a:cubicBezTo>
                  <a:pt x="10" y="12"/>
                  <a:pt x="10" y="12"/>
                  <a:pt x="10" y="12"/>
                </a:cubicBezTo>
                <a:cubicBezTo>
                  <a:pt x="15" y="12"/>
                  <a:pt x="15" y="12"/>
                  <a:pt x="15" y="12"/>
                </a:cubicBezTo>
                <a:cubicBezTo>
                  <a:pt x="7" y="0"/>
                  <a:pt x="7" y="0"/>
                  <a:pt x="7" y="0"/>
                </a:cubicBezTo>
                <a:cubicBezTo>
                  <a:pt x="0" y="12"/>
                  <a:pt x="0" y="12"/>
                  <a:pt x="0" y="12"/>
                </a:cubicBezTo>
                <a:cubicBezTo>
                  <a:pt x="5" y="12"/>
                  <a:pt x="5" y="12"/>
                  <a:pt x="5" y="12"/>
                </a:cubicBezTo>
                <a:cubicBezTo>
                  <a:pt x="5" y="90"/>
                  <a:pt x="5" y="90"/>
                  <a:pt x="5" y="90"/>
                </a:cubicBezTo>
                <a:cubicBezTo>
                  <a:pt x="5" y="93"/>
                  <a:pt x="5" y="93"/>
                  <a:pt x="5" y="93"/>
                </a:cubicBezTo>
                <a:cubicBezTo>
                  <a:pt x="5" y="95"/>
                  <a:pt x="5" y="95"/>
                  <a:pt x="5" y="95"/>
                </a:cubicBezTo>
                <a:cubicBezTo>
                  <a:pt x="108" y="95"/>
                  <a:pt x="108" y="95"/>
                  <a:pt x="108" y="95"/>
                </a:cubicBezTo>
                <a:cubicBezTo>
                  <a:pt x="108" y="100"/>
                  <a:pt x="108" y="100"/>
                  <a:pt x="108" y="100"/>
                </a:cubicBezTo>
                <a:lnTo>
                  <a:pt x="120"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40" name="Google Shape;7810;p149">
            <a:extLst>
              <a:ext uri="{FF2B5EF4-FFF2-40B4-BE49-F238E27FC236}">
                <a16:creationId xmlns:a16="http://schemas.microsoft.com/office/drawing/2014/main" id="{86FBB106-5E9F-3E72-7A30-7609CA1F5826}"/>
              </a:ext>
            </a:extLst>
          </p:cNvPr>
          <p:cNvSpPr>
            <a:spLocks/>
          </p:cNvSpPr>
          <p:nvPr/>
        </p:nvSpPr>
        <p:spPr bwMode="auto">
          <a:xfrm>
            <a:off x="8352843" y="3236913"/>
            <a:ext cx="650875" cy="428625"/>
          </a:xfrm>
          <a:custGeom>
            <a:avLst/>
            <a:gdLst>
              <a:gd name="T0" fmla="*/ 2147483646 w 151"/>
              <a:gd name="T1" fmla="*/ 2147483646 h 101"/>
              <a:gd name="T2" fmla="*/ 2147483646 w 151"/>
              <a:gd name="T3" fmla="*/ 2147483646 h 101"/>
              <a:gd name="T4" fmla="*/ 2147483646 w 151"/>
              <a:gd name="T5" fmla="*/ 2147483646 h 101"/>
              <a:gd name="T6" fmla="*/ 2147483646 w 151"/>
              <a:gd name="T7" fmla="*/ 2147483646 h 101"/>
              <a:gd name="T8" fmla="*/ 2147483646 w 151"/>
              <a:gd name="T9" fmla="*/ 2147483646 h 101"/>
              <a:gd name="T10" fmla="*/ 2147483646 w 151"/>
              <a:gd name="T11" fmla="*/ 2147483646 h 101"/>
              <a:gd name="T12" fmla="*/ 2147483646 w 151"/>
              <a:gd name="T13" fmla="*/ 2147483646 h 101"/>
              <a:gd name="T14" fmla="*/ 2147483646 w 151"/>
              <a:gd name="T15" fmla="*/ 0 h 101"/>
              <a:gd name="T16" fmla="*/ 2147483646 w 151"/>
              <a:gd name="T17" fmla="*/ 2147483646 h 101"/>
              <a:gd name="T18" fmla="*/ 2147483646 w 151"/>
              <a:gd name="T19" fmla="*/ 2147483646 h 101"/>
              <a:gd name="T20" fmla="*/ 2147483646 w 151"/>
              <a:gd name="T21" fmla="*/ 2147483646 h 101"/>
              <a:gd name="T22" fmla="*/ 0 w 151"/>
              <a:gd name="T23" fmla="*/ 2147483646 h 101"/>
              <a:gd name="T24" fmla="*/ 2147483646 w 151"/>
              <a:gd name="T25" fmla="*/ 2147483646 h 101"/>
              <a:gd name="T26" fmla="*/ 2147483646 w 151"/>
              <a:gd name="T27" fmla="*/ 2147483646 h 101"/>
              <a:gd name="T28" fmla="*/ 2147483646 w 151"/>
              <a:gd name="T29" fmla="*/ 2147483646 h 101"/>
              <a:gd name="T30" fmla="*/ 2147483646 w 151"/>
              <a:gd name="T31" fmla="*/ 2147483646 h 101"/>
              <a:gd name="T32" fmla="*/ 2147483646 w 151"/>
              <a:gd name="T33" fmla="*/ 2147483646 h 101"/>
              <a:gd name="T34" fmla="*/ 2147483646 w 151"/>
              <a:gd name="T35" fmla="*/ 2147483646 h 101"/>
              <a:gd name="T36" fmla="*/ 2147483646 w 151"/>
              <a:gd name="T37" fmla="*/ 2147483646 h 101"/>
              <a:gd name="T38" fmla="*/ 2147483646 w 151"/>
              <a:gd name="T39" fmla="*/ 2147483646 h 101"/>
              <a:gd name="T40" fmla="*/ 2147483646 w 151"/>
              <a:gd name="T41" fmla="*/ 2147483646 h 101"/>
              <a:gd name="T42" fmla="*/ 2147483646 w 151"/>
              <a:gd name="T43" fmla="*/ 2147483646 h 101"/>
              <a:gd name="T44" fmla="*/ 2147483646 w 151"/>
              <a:gd name="T45" fmla="*/ 2147483646 h 101"/>
              <a:gd name="T46" fmla="*/ 2147483646 w 151"/>
              <a:gd name="T47" fmla="*/ 2147483646 h 101"/>
              <a:gd name="T48" fmla="*/ 2147483646 w 151"/>
              <a:gd name="T49" fmla="*/ 2147483646 h 101"/>
              <a:gd name="T50" fmla="*/ 2147483646 w 151"/>
              <a:gd name="T51" fmla="*/ 2147483646 h 101"/>
              <a:gd name="T52" fmla="*/ 2147483646 w 151"/>
              <a:gd name="T53" fmla="*/ 2147483646 h 101"/>
              <a:gd name="T54" fmla="*/ 2147483646 w 151"/>
              <a:gd name="T55" fmla="*/ 2147483646 h 101"/>
              <a:gd name="T56" fmla="*/ 2147483646 w 151"/>
              <a:gd name="T57" fmla="*/ 2147483646 h 101"/>
              <a:gd name="T58" fmla="*/ 2147483646 w 151"/>
              <a:gd name="T59" fmla="*/ 2147483646 h 101"/>
              <a:gd name="T60" fmla="*/ 2147483646 w 151"/>
              <a:gd name="T61" fmla="*/ 2147483646 h 101"/>
              <a:gd name="T62" fmla="*/ 2147483646 w 151"/>
              <a:gd name="T63" fmla="*/ 2147483646 h 101"/>
              <a:gd name="T64" fmla="*/ 2147483646 w 151"/>
              <a:gd name="T65" fmla="*/ 2147483646 h 101"/>
              <a:gd name="T66" fmla="*/ 2147483646 w 151"/>
              <a:gd name="T67" fmla="*/ 2147483646 h 101"/>
              <a:gd name="T68" fmla="*/ 2147483646 w 151"/>
              <a:gd name="T69" fmla="*/ 2147483646 h 101"/>
              <a:gd name="T70" fmla="*/ 2147483646 w 151"/>
              <a:gd name="T71" fmla="*/ 2147483646 h 101"/>
              <a:gd name="T72" fmla="*/ 2147483646 w 151"/>
              <a:gd name="T73" fmla="*/ 2147483646 h 101"/>
              <a:gd name="T74" fmla="*/ 2147483646 w 151"/>
              <a:gd name="T75" fmla="*/ 2147483646 h 101"/>
              <a:gd name="T76" fmla="*/ 2147483646 w 151"/>
              <a:gd name="T77" fmla="*/ 2147483646 h 101"/>
              <a:gd name="T78" fmla="*/ 2147483646 w 151"/>
              <a:gd name="T79" fmla="*/ 2147483646 h 101"/>
              <a:gd name="T80" fmla="*/ 2147483646 w 151"/>
              <a:gd name="T81" fmla="*/ 2147483646 h 101"/>
              <a:gd name="T82" fmla="*/ 2147483646 w 151"/>
              <a:gd name="T83" fmla="*/ 2147483646 h 101"/>
              <a:gd name="T84" fmla="*/ 2147483646 w 151"/>
              <a:gd name="T85" fmla="*/ 2147483646 h 101"/>
              <a:gd name="T86" fmla="*/ 2147483646 w 151"/>
              <a:gd name="T87" fmla="*/ 2147483646 h 101"/>
              <a:gd name="T88" fmla="*/ 2147483646 w 151"/>
              <a:gd name="T89" fmla="*/ 2147483646 h 101"/>
              <a:gd name="T90" fmla="*/ 2147483646 w 151"/>
              <a:gd name="T91" fmla="*/ 2147483646 h 1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1" h="101" extrusionOk="0">
                <a:moveTo>
                  <a:pt x="120" y="10"/>
                </a:moveTo>
                <a:cubicBezTo>
                  <a:pt x="134" y="45"/>
                  <a:pt x="134" y="45"/>
                  <a:pt x="134" y="45"/>
                </a:cubicBezTo>
                <a:cubicBezTo>
                  <a:pt x="116" y="52"/>
                  <a:pt x="116" y="52"/>
                  <a:pt x="116" y="52"/>
                </a:cubicBezTo>
                <a:cubicBezTo>
                  <a:pt x="107" y="44"/>
                  <a:pt x="79" y="20"/>
                  <a:pt x="76" y="19"/>
                </a:cubicBezTo>
                <a:cubicBezTo>
                  <a:pt x="74" y="19"/>
                  <a:pt x="65" y="23"/>
                  <a:pt x="64" y="23"/>
                </a:cubicBezTo>
                <a:cubicBezTo>
                  <a:pt x="64" y="23"/>
                  <a:pt x="59" y="24"/>
                  <a:pt x="54" y="24"/>
                </a:cubicBezTo>
                <a:cubicBezTo>
                  <a:pt x="52" y="24"/>
                  <a:pt x="51" y="24"/>
                  <a:pt x="49" y="23"/>
                </a:cubicBezTo>
                <a:cubicBezTo>
                  <a:pt x="48" y="23"/>
                  <a:pt x="48" y="22"/>
                  <a:pt x="48" y="21"/>
                </a:cubicBezTo>
                <a:cubicBezTo>
                  <a:pt x="48" y="19"/>
                  <a:pt x="50" y="17"/>
                  <a:pt x="51" y="17"/>
                </a:cubicBezTo>
                <a:cubicBezTo>
                  <a:pt x="58" y="13"/>
                  <a:pt x="78" y="5"/>
                  <a:pt x="80" y="5"/>
                </a:cubicBezTo>
                <a:cubicBezTo>
                  <a:pt x="80" y="5"/>
                  <a:pt x="81" y="5"/>
                  <a:pt x="81" y="5"/>
                </a:cubicBezTo>
                <a:cubicBezTo>
                  <a:pt x="86" y="5"/>
                  <a:pt x="116" y="9"/>
                  <a:pt x="120" y="10"/>
                </a:cubicBezTo>
                <a:close/>
                <a:moveTo>
                  <a:pt x="132" y="0"/>
                </a:moveTo>
                <a:cubicBezTo>
                  <a:pt x="132" y="0"/>
                  <a:pt x="131" y="0"/>
                  <a:pt x="131" y="0"/>
                </a:cubicBezTo>
                <a:cubicBezTo>
                  <a:pt x="125" y="2"/>
                  <a:pt x="125" y="2"/>
                  <a:pt x="125" y="2"/>
                </a:cubicBezTo>
                <a:cubicBezTo>
                  <a:pt x="124" y="3"/>
                  <a:pt x="123" y="4"/>
                  <a:pt x="123" y="4"/>
                </a:cubicBezTo>
                <a:cubicBezTo>
                  <a:pt x="122" y="5"/>
                  <a:pt x="122" y="6"/>
                  <a:pt x="123" y="7"/>
                </a:cubicBezTo>
                <a:cubicBezTo>
                  <a:pt x="137" y="44"/>
                  <a:pt x="137" y="44"/>
                  <a:pt x="137" y="44"/>
                </a:cubicBezTo>
                <a:cubicBezTo>
                  <a:pt x="138" y="46"/>
                  <a:pt x="140" y="47"/>
                  <a:pt x="142" y="46"/>
                </a:cubicBezTo>
                <a:cubicBezTo>
                  <a:pt x="148" y="44"/>
                  <a:pt x="148" y="44"/>
                  <a:pt x="148" y="44"/>
                </a:cubicBezTo>
                <a:cubicBezTo>
                  <a:pt x="149" y="44"/>
                  <a:pt x="150" y="43"/>
                  <a:pt x="150" y="42"/>
                </a:cubicBezTo>
                <a:cubicBezTo>
                  <a:pt x="151" y="41"/>
                  <a:pt x="151" y="40"/>
                  <a:pt x="150" y="39"/>
                </a:cubicBezTo>
                <a:cubicBezTo>
                  <a:pt x="136" y="2"/>
                  <a:pt x="136" y="2"/>
                  <a:pt x="136" y="2"/>
                </a:cubicBezTo>
                <a:cubicBezTo>
                  <a:pt x="135" y="1"/>
                  <a:pt x="134" y="0"/>
                  <a:pt x="132" y="0"/>
                </a:cubicBezTo>
                <a:close/>
                <a:moveTo>
                  <a:pt x="0" y="50"/>
                </a:moveTo>
                <a:cubicBezTo>
                  <a:pt x="0" y="51"/>
                  <a:pt x="0" y="52"/>
                  <a:pt x="1" y="53"/>
                </a:cubicBezTo>
                <a:cubicBezTo>
                  <a:pt x="1" y="54"/>
                  <a:pt x="2" y="54"/>
                  <a:pt x="3" y="54"/>
                </a:cubicBezTo>
                <a:cubicBezTo>
                  <a:pt x="9" y="55"/>
                  <a:pt x="9" y="55"/>
                  <a:pt x="9" y="55"/>
                </a:cubicBezTo>
                <a:cubicBezTo>
                  <a:pt x="12" y="55"/>
                  <a:pt x="13" y="53"/>
                  <a:pt x="14" y="51"/>
                </a:cubicBezTo>
                <a:cubicBezTo>
                  <a:pt x="17" y="10"/>
                  <a:pt x="17" y="10"/>
                  <a:pt x="17" y="10"/>
                </a:cubicBezTo>
                <a:cubicBezTo>
                  <a:pt x="17" y="9"/>
                  <a:pt x="16" y="8"/>
                  <a:pt x="16" y="7"/>
                </a:cubicBezTo>
                <a:cubicBezTo>
                  <a:pt x="15" y="6"/>
                  <a:pt x="14" y="6"/>
                  <a:pt x="13" y="6"/>
                </a:cubicBezTo>
                <a:cubicBezTo>
                  <a:pt x="7" y="5"/>
                  <a:pt x="7" y="5"/>
                  <a:pt x="7" y="5"/>
                </a:cubicBezTo>
                <a:cubicBezTo>
                  <a:pt x="7" y="5"/>
                  <a:pt x="7" y="5"/>
                  <a:pt x="7" y="5"/>
                </a:cubicBezTo>
                <a:cubicBezTo>
                  <a:pt x="5" y="5"/>
                  <a:pt x="3" y="7"/>
                  <a:pt x="3" y="9"/>
                </a:cubicBezTo>
                <a:lnTo>
                  <a:pt x="0" y="50"/>
                </a:lnTo>
                <a:close/>
                <a:moveTo>
                  <a:pt x="62" y="87"/>
                </a:moveTo>
                <a:cubicBezTo>
                  <a:pt x="61" y="86"/>
                  <a:pt x="61" y="84"/>
                  <a:pt x="59" y="83"/>
                </a:cubicBezTo>
                <a:cubicBezTo>
                  <a:pt x="57" y="81"/>
                  <a:pt x="54" y="81"/>
                  <a:pt x="52" y="84"/>
                </a:cubicBezTo>
                <a:cubicBezTo>
                  <a:pt x="49" y="88"/>
                  <a:pt x="49" y="88"/>
                  <a:pt x="49" y="88"/>
                </a:cubicBezTo>
                <a:cubicBezTo>
                  <a:pt x="48" y="88"/>
                  <a:pt x="48" y="88"/>
                  <a:pt x="48" y="88"/>
                </a:cubicBezTo>
                <a:cubicBezTo>
                  <a:pt x="46" y="91"/>
                  <a:pt x="46" y="91"/>
                  <a:pt x="46" y="91"/>
                </a:cubicBezTo>
                <a:cubicBezTo>
                  <a:pt x="43" y="95"/>
                  <a:pt x="46" y="98"/>
                  <a:pt x="47" y="99"/>
                </a:cubicBezTo>
                <a:cubicBezTo>
                  <a:pt x="48" y="100"/>
                  <a:pt x="49" y="101"/>
                  <a:pt x="50" y="101"/>
                </a:cubicBezTo>
                <a:cubicBezTo>
                  <a:pt x="52" y="101"/>
                  <a:pt x="53" y="100"/>
                  <a:pt x="55" y="98"/>
                </a:cubicBezTo>
                <a:cubicBezTo>
                  <a:pt x="59" y="93"/>
                  <a:pt x="59" y="93"/>
                  <a:pt x="59" y="93"/>
                </a:cubicBezTo>
                <a:cubicBezTo>
                  <a:pt x="59" y="93"/>
                  <a:pt x="59" y="93"/>
                  <a:pt x="59" y="93"/>
                </a:cubicBezTo>
                <a:cubicBezTo>
                  <a:pt x="60" y="91"/>
                  <a:pt x="60" y="91"/>
                  <a:pt x="60" y="91"/>
                </a:cubicBezTo>
                <a:cubicBezTo>
                  <a:pt x="61" y="90"/>
                  <a:pt x="62" y="88"/>
                  <a:pt x="62" y="87"/>
                </a:cubicBezTo>
                <a:close/>
                <a:moveTo>
                  <a:pt x="32" y="85"/>
                </a:moveTo>
                <a:cubicBezTo>
                  <a:pt x="30" y="87"/>
                  <a:pt x="31" y="89"/>
                  <a:pt x="34" y="92"/>
                </a:cubicBezTo>
                <a:cubicBezTo>
                  <a:pt x="37" y="94"/>
                  <a:pt x="39" y="94"/>
                  <a:pt x="42" y="91"/>
                </a:cubicBezTo>
                <a:cubicBezTo>
                  <a:pt x="49" y="82"/>
                  <a:pt x="49" y="82"/>
                  <a:pt x="49" y="82"/>
                </a:cubicBezTo>
                <a:cubicBezTo>
                  <a:pt x="52" y="78"/>
                  <a:pt x="49" y="75"/>
                  <a:pt x="48" y="74"/>
                </a:cubicBezTo>
                <a:cubicBezTo>
                  <a:pt x="45" y="72"/>
                  <a:pt x="43" y="72"/>
                  <a:pt x="40" y="75"/>
                </a:cubicBezTo>
                <a:cubicBezTo>
                  <a:pt x="36" y="80"/>
                  <a:pt x="36" y="80"/>
                  <a:pt x="36" y="80"/>
                </a:cubicBezTo>
                <a:cubicBezTo>
                  <a:pt x="36" y="80"/>
                  <a:pt x="36" y="80"/>
                  <a:pt x="36" y="80"/>
                </a:cubicBezTo>
                <a:cubicBezTo>
                  <a:pt x="36" y="80"/>
                  <a:pt x="36" y="80"/>
                  <a:pt x="36" y="80"/>
                </a:cubicBezTo>
                <a:lnTo>
                  <a:pt x="32" y="85"/>
                </a:lnTo>
                <a:close/>
                <a:moveTo>
                  <a:pt x="22" y="74"/>
                </a:moveTo>
                <a:cubicBezTo>
                  <a:pt x="21" y="76"/>
                  <a:pt x="20" y="77"/>
                  <a:pt x="20" y="79"/>
                </a:cubicBezTo>
                <a:cubicBezTo>
                  <a:pt x="21" y="80"/>
                  <a:pt x="22" y="81"/>
                  <a:pt x="23" y="82"/>
                </a:cubicBezTo>
                <a:cubicBezTo>
                  <a:pt x="25" y="84"/>
                  <a:pt x="28" y="84"/>
                  <a:pt x="30" y="81"/>
                </a:cubicBezTo>
                <a:cubicBezTo>
                  <a:pt x="38" y="72"/>
                  <a:pt x="38" y="72"/>
                  <a:pt x="38" y="72"/>
                </a:cubicBezTo>
                <a:cubicBezTo>
                  <a:pt x="40" y="70"/>
                  <a:pt x="40" y="69"/>
                  <a:pt x="40" y="67"/>
                </a:cubicBezTo>
                <a:cubicBezTo>
                  <a:pt x="40" y="66"/>
                  <a:pt x="39" y="65"/>
                  <a:pt x="37" y="64"/>
                </a:cubicBezTo>
                <a:cubicBezTo>
                  <a:pt x="35" y="62"/>
                  <a:pt x="32" y="62"/>
                  <a:pt x="30" y="65"/>
                </a:cubicBezTo>
                <a:cubicBezTo>
                  <a:pt x="26" y="70"/>
                  <a:pt x="26" y="70"/>
                  <a:pt x="26" y="70"/>
                </a:cubicBezTo>
                <a:cubicBezTo>
                  <a:pt x="26" y="70"/>
                  <a:pt x="26" y="70"/>
                  <a:pt x="26" y="70"/>
                </a:cubicBezTo>
                <a:cubicBezTo>
                  <a:pt x="25" y="70"/>
                  <a:pt x="25" y="70"/>
                  <a:pt x="25" y="70"/>
                </a:cubicBezTo>
                <a:lnTo>
                  <a:pt x="22" y="74"/>
                </a:lnTo>
                <a:close/>
                <a:moveTo>
                  <a:pt x="20" y="71"/>
                </a:moveTo>
                <a:cubicBezTo>
                  <a:pt x="28" y="62"/>
                  <a:pt x="28" y="62"/>
                  <a:pt x="28" y="62"/>
                </a:cubicBezTo>
                <a:cubicBezTo>
                  <a:pt x="31" y="57"/>
                  <a:pt x="28" y="54"/>
                  <a:pt x="27" y="53"/>
                </a:cubicBezTo>
                <a:cubicBezTo>
                  <a:pt x="24" y="51"/>
                  <a:pt x="22" y="52"/>
                  <a:pt x="19" y="54"/>
                </a:cubicBezTo>
                <a:cubicBezTo>
                  <a:pt x="17" y="58"/>
                  <a:pt x="17" y="58"/>
                  <a:pt x="17" y="58"/>
                </a:cubicBezTo>
                <a:cubicBezTo>
                  <a:pt x="17" y="58"/>
                  <a:pt x="17" y="58"/>
                  <a:pt x="17" y="58"/>
                </a:cubicBezTo>
                <a:cubicBezTo>
                  <a:pt x="16" y="58"/>
                  <a:pt x="16" y="58"/>
                  <a:pt x="16" y="58"/>
                </a:cubicBezTo>
                <a:cubicBezTo>
                  <a:pt x="13" y="62"/>
                  <a:pt x="13" y="62"/>
                  <a:pt x="13" y="62"/>
                </a:cubicBezTo>
                <a:cubicBezTo>
                  <a:pt x="11" y="64"/>
                  <a:pt x="11" y="65"/>
                  <a:pt x="11" y="67"/>
                </a:cubicBezTo>
                <a:cubicBezTo>
                  <a:pt x="11" y="68"/>
                  <a:pt x="12" y="69"/>
                  <a:pt x="13" y="70"/>
                </a:cubicBezTo>
                <a:cubicBezTo>
                  <a:pt x="14" y="71"/>
                  <a:pt x="16" y="72"/>
                  <a:pt x="17" y="72"/>
                </a:cubicBezTo>
                <a:cubicBezTo>
                  <a:pt x="18" y="72"/>
                  <a:pt x="19" y="72"/>
                  <a:pt x="20" y="71"/>
                </a:cubicBezTo>
                <a:close/>
                <a:moveTo>
                  <a:pt x="114" y="63"/>
                </a:moveTo>
                <a:cubicBezTo>
                  <a:pt x="116" y="61"/>
                  <a:pt x="117" y="58"/>
                  <a:pt x="113" y="55"/>
                </a:cubicBezTo>
                <a:cubicBezTo>
                  <a:pt x="110" y="52"/>
                  <a:pt x="110" y="52"/>
                  <a:pt x="110" y="52"/>
                </a:cubicBezTo>
                <a:cubicBezTo>
                  <a:pt x="96" y="40"/>
                  <a:pt x="80" y="26"/>
                  <a:pt x="76" y="23"/>
                </a:cubicBezTo>
                <a:cubicBezTo>
                  <a:pt x="74" y="24"/>
                  <a:pt x="69" y="25"/>
                  <a:pt x="66" y="26"/>
                </a:cubicBezTo>
                <a:cubicBezTo>
                  <a:pt x="65" y="26"/>
                  <a:pt x="65" y="26"/>
                  <a:pt x="65" y="26"/>
                </a:cubicBezTo>
                <a:cubicBezTo>
                  <a:pt x="65" y="26"/>
                  <a:pt x="60" y="28"/>
                  <a:pt x="54" y="28"/>
                </a:cubicBezTo>
                <a:cubicBezTo>
                  <a:pt x="51" y="28"/>
                  <a:pt x="49" y="28"/>
                  <a:pt x="47" y="27"/>
                </a:cubicBezTo>
                <a:cubicBezTo>
                  <a:pt x="44" y="25"/>
                  <a:pt x="44" y="22"/>
                  <a:pt x="44" y="21"/>
                </a:cubicBezTo>
                <a:cubicBezTo>
                  <a:pt x="44" y="18"/>
                  <a:pt x="47" y="15"/>
                  <a:pt x="49" y="14"/>
                </a:cubicBezTo>
                <a:cubicBezTo>
                  <a:pt x="20" y="10"/>
                  <a:pt x="20" y="10"/>
                  <a:pt x="20" y="10"/>
                </a:cubicBezTo>
                <a:cubicBezTo>
                  <a:pt x="17" y="51"/>
                  <a:pt x="17" y="51"/>
                  <a:pt x="17" y="51"/>
                </a:cubicBezTo>
                <a:cubicBezTo>
                  <a:pt x="20" y="49"/>
                  <a:pt x="22" y="48"/>
                  <a:pt x="24" y="48"/>
                </a:cubicBezTo>
                <a:cubicBezTo>
                  <a:pt x="26" y="48"/>
                  <a:pt x="28" y="49"/>
                  <a:pt x="29" y="51"/>
                </a:cubicBezTo>
                <a:cubicBezTo>
                  <a:pt x="32" y="53"/>
                  <a:pt x="33" y="56"/>
                  <a:pt x="33" y="59"/>
                </a:cubicBezTo>
                <a:cubicBezTo>
                  <a:pt x="35" y="59"/>
                  <a:pt x="38" y="59"/>
                  <a:pt x="40" y="61"/>
                </a:cubicBezTo>
                <a:cubicBezTo>
                  <a:pt x="42" y="63"/>
                  <a:pt x="44" y="66"/>
                  <a:pt x="43" y="69"/>
                </a:cubicBezTo>
                <a:cubicBezTo>
                  <a:pt x="46" y="69"/>
                  <a:pt x="48" y="70"/>
                  <a:pt x="50" y="71"/>
                </a:cubicBezTo>
                <a:cubicBezTo>
                  <a:pt x="52" y="73"/>
                  <a:pt x="54" y="76"/>
                  <a:pt x="54" y="79"/>
                </a:cubicBezTo>
                <a:cubicBezTo>
                  <a:pt x="56" y="78"/>
                  <a:pt x="59" y="79"/>
                  <a:pt x="62" y="81"/>
                </a:cubicBezTo>
                <a:cubicBezTo>
                  <a:pt x="65" y="83"/>
                  <a:pt x="66" y="87"/>
                  <a:pt x="65" y="91"/>
                </a:cubicBezTo>
                <a:cubicBezTo>
                  <a:pt x="67" y="93"/>
                  <a:pt x="67" y="93"/>
                  <a:pt x="67" y="93"/>
                </a:cubicBezTo>
                <a:cubicBezTo>
                  <a:pt x="67" y="93"/>
                  <a:pt x="68" y="93"/>
                  <a:pt x="68" y="93"/>
                </a:cubicBezTo>
                <a:cubicBezTo>
                  <a:pt x="68" y="93"/>
                  <a:pt x="68" y="93"/>
                  <a:pt x="68" y="93"/>
                </a:cubicBezTo>
                <a:cubicBezTo>
                  <a:pt x="69" y="94"/>
                  <a:pt x="70" y="94"/>
                  <a:pt x="71" y="94"/>
                </a:cubicBezTo>
                <a:cubicBezTo>
                  <a:pt x="73" y="94"/>
                  <a:pt x="74" y="93"/>
                  <a:pt x="75" y="92"/>
                </a:cubicBezTo>
                <a:cubicBezTo>
                  <a:pt x="77" y="90"/>
                  <a:pt x="78" y="88"/>
                  <a:pt x="75" y="86"/>
                </a:cubicBezTo>
                <a:cubicBezTo>
                  <a:pt x="75" y="86"/>
                  <a:pt x="75" y="86"/>
                  <a:pt x="75" y="86"/>
                </a:cubicBezTo>
                <a:cubicBezTo>
                  <a:pt x="62" y="75"/>
                  <a:pt x="62" y="75"/>
                  <a:pt x="62" y="75"/>
                </a:cubicBezTo>
                <a:cubicBezTo>
                  <a:pt x="62" y="75"/>
                  <a:pt x="62" y="74"/>
                  <a:pt x="62" y="74"/>
                </a:cubicBezTo>
                <a:cubicBezTo>
                  <a:pt x="62" y="73"/>
                  <a:pt x="62" y="73"/>
                  <a:pt x="62" y="72"/>
                </a:cubicBezTo>
                <a:cubicBezTo>
                  <a:pt x="63" y="71"/>
                  <a:pt x="64" y="71"/>
                  <a:pt x="65" y="72"/>
                </a:cubicBezTo>
                <a:cubicBezTo>
                  <a:pt x="82" y="86"/>
                  <a:pt x="82" y="86"/>
                  <a:pt x="82" y="86"/>
                </a:cubicBezTo>
                <a:cubicBezTo>
                  <a:pt x="83" y="87"/>
                  <a:pt x="84" y="87"/>
                  <a:pt x="85" y="87"/>
                </a:cubicBezTo>
                <a:cubicBezTo>
                  <a:pt x="86" y="87"/>
                  <a:pt x="88" y="86"/>
                  <a:pt x="89" y="84"/>
                </a:cubicBezTo>
                <a:cubicBezTo>
                  <a:pt x="90" y="83"/>
                  <a:pt x="91" y="82"/>
                  <a:pt x="91" y="80"/>
                </a:cubicBezTo>
                <a:cubicBezTo>
                  <a:pt x="90" y="79"/>
                  <a:pt x="90" y="78"/>
                  <a:pt x="88" y="76"/>
                </a:cubicBezTo>
                <a:cubicBezTo>
                  <a:pt x="86" y="75"/>
                  <a:pt x="86" y="75"/>
                  <a:pt x="86" y="75"/>
                </a:cubicBezTo>
                <a:cubicBezTo>
                  <a:pt x="86" y="75"/>
                  <a:pt x="86" y="75"/>
                  <a:pt x="86" y="75"/>
                </a:cubicBezTo>
                <a:cubicBezTo>
                  <a:pt x="77" y="67"/>
                  <a:pt x="77" y="67"/>
                  <a:pt x="77" y="67"/>
                </a:cubicBezTo>
                <a:cubicBezTo>
                  <a:pt x="76" y="67"/>
                  <a:pt x="76" y="66"/>
                  <a:pt x="76" y="66"/>
                </a:cubicBezTo>
                <a:cubicBezTo>
                  <a:pt x="76" y="65"/>
                  <a:pt x="76" y="65"/>
                  <a:pt x="77" y="64"/>
                </a:cubicBezTo>
                <a:cubicBezTo>
                  <a:pt x="77" y="63"/>
                  <a:pt x="79" y="63"/>
                  <a:pt x="79" y="64"/>
                </a:cubicBezTo>
                <a:cubicBezTo>
                  <a:pt x="95" y="76"/>
                  <a:pt x="95" y="76"/>
                  <a:pt x="95" y="76"/>
                </a:cubicBezTo>
                <a:cubicBezTo>
                  <a:pt x="96" y="77"/>
                  <a:pt x="97" y="78"/>
                  <a:pt x="98" y="78"/>
                </a:cubicBezTo>
                <a:cubicBezTo>
                  <a:pt x="100" y="78"/>
                  <a:pt x="102" y="77"/>
                  <a:pt x="103" y="75"/>
                </a:cubicBezTo>
                <a:cubicBezTo>
                  <a:pt x="104" y="74"/>
                  <a:pt x="105" y="72"/>
                  <a:pt x="105" y="71"/>
                </a:cubicBezTo>
                <a:cubicBezTo>
                  <a:pt x="105" y="69"/>
                  <a:pt x="104" y="68"/>
                  <a:pt x="102" y="67"/>
                </a:cubicBezTo>
                <a:cubicBezTo>
                  <a:pt x="98" y="63"/>
                  <a:pt x="98" y="63"/>
                  <a:pt x="98" y="63"/>
                </a:cubicBezTo>
                <a:cubicBezTo>
                  <a:pt x="98" y="63"/>
                  <a:pt x="98" y="63"/>
                  <a:pt x="98" y="63"/>
                </a:cubicBezTo>
                <a:cubicBezTo>
                  <a:pt x="90" y="57"/>
                  <a:pt x="90" y="57"/>
                  <a:pt x="90" y="57"/>
                </a:cubicBezTo>
                <a:cubicBezTo>
                  <a:pt x="89" y="56"/>
                  <a:pt x="89" y="55"/>
                  <a:pt x="90" y="54"/>
                </a:cubicBezTo>
                <a:cubicBezTo>
                  <a:pt x="90" y="53"/>
                  <a:pt x="92" y="53"/>
                  <a:pt x="93" y="54"/>
                </a:cubicBezTo>
                <a:cubicBezTo>
                  <a:pt x="106" y="64"/>
                  <a:pt x="106" y="64"/>
                  <a:pt x="106" y="64"/>
                </a:cubicBezTo>
                <a:cubicBezTo>
                  <a:pt x="108" y="66"/>
                  <a:pt x="112" y="66"/>
                  <a:pt x="114" y="63"/>
                </a:cubicBezTo>
                <a:close/>
              </a:path>
            </a:pathLst>
          </a:custGeom>
          <a:solidFill>
            <a:srgbClr val="48484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41" name="Google Shape;7811;p149">
            <a:extLst>
              <a:ext uri="{FF2B5EF4-FFF2-40B4-BE49-F238E27FC236}">
                <a16:creationId xmlns:a16="http://schemas.microsoft.com/office/drawing/2014/main" id="{6A3767A5-8CA0-8D50-2958-2F76B1F8F2CC}"/>
              </a:ext>
            </a:extLst>
          </p:cNvPr>
          <p:cNvSpPr txBox="1">
            <a:spLocks noChangeArrowheads="1"/>
          </p:cNvSpPr>
          <p:nvPr/>
        </p:nvSpPr>
        <p:spPr bwMode="auto">
          <a:xfrm>
            <a:off x="5210721" y="1060828"/>
            <a:ext cx="1475248" cy="50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FFFF"/>
              </a:buClr>
              <a:buSzPts val="1600"/>
              <a:buFont typeface="Open Sans" panose="020B0606030504020204" pitchFamily="34" charset="0"/>
              <a:buNone/>
            </a:pPr>
            <a:r>
              <a:rPr lang="es-CO" sz="1600" dirty="0"/>
              <a:t>Política Administración de Riesgos</a:t>
            </a:r>
            <a:endParaRPr lang="en-US" altLang="en-US" sz="1600" dirty="0">
              <a:solidFill>
                <a:srgbClr val="000000"/>
              </a:solidFill>
              <a:latin typeface="Arial" panose="020B0604020202020204" pitchFamily="34" charset="0"/>
              <a:cs typeface="Open Sans" panose="020B0606030504020204" pitchFamily="34" charset="0"/>
              <a:sym typeface="Arial" panose="020B0604020202020204" pitchFamily="34" charset="0"/>
            </a:endParaRPr>
          </a:p>
        </p:txBody>
      </p:sp>
      <p:sp>
        <p:nvSpPr>
          <p:cNvPr id="42" name="Google Shape;7812;p149">
            <a:extLst>
              <a:ext uri="{FF2B5EF4-FFF2-40B4-BE49-F238E27FC236}">
                <a16:creationId xmlns:a16="http://schemas.microsoft.com/office/drawing/2014/main" id="{51ABB2B7-4589-9375-6C58-10F0A4660D93}"/>
              </a:ext>
            </a:extLst>
          </p:cNvPr>
          <p:cNvSpPr txBox="1">
            <a:spLocks noChangeArrowheads="1"/>
          </p:cNvSpPr>
          <p:nvPr/>
        </p:nvSpPr>
        <p:spPr bwMode="auto">
          <a:xfrm>
            <a:off x="5223798" y="2018216"/>
            <a:ext cx="137168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s-CO" sz="1400" dirty="0"/>
              <a:t>Construcción del Mapa de Riesgos de Corrupción</a:t>
            </a:r>
          </a:p>
        </p:txBody>
      </p:sp>
      <p:sp>
        <p:nvSpPr>
          <p:cNvPr id="43" name="Google Shape;7813;p149">
            <a:extLst>
              <a:ext uri="{FF2B5EF4-FFF2-40B4-BE49-F238E27FC236}">
                <a16:creationId xmlns:a16="http://schemas.microsoft.com/office/drawing/2014/main" id="{BB829AE3-AF10-C4C1-478A-20B0F25EFCAB}"/>
              </a:ext>
            </a:extLst>
          </p:cNvPr>
          <p:cNvSpPr txBox="1">
            <a:spLocks noChangeArrowheads="1"/>
          </p:cNvSpPr>
          <p:nvPr/>
        </p:nvSpPr>
        <p:spPr bwMode="auto">
          <a:xfrm>
            <a:off x="5290930" y="4179094"/>
            <a:ext cx="12112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s-CO" sz="1600" dirty="0"/>
              <a:t>Monitoreo  y revisión</a:t>
            </a:r>
          </a:p>
        </p:txBody>
      </p:sp>
      <p:sp>
        <p:nvSpPr>
          <p:cNvPr id="44" name="Google Shape;7814;p149">
            <a:extLst>
              <a:ext uri="{FF2B5EF4-FFF2-40B4-BE49-F238E27FC236}">
                <a16:creationId xmlns:a16="http://schemas.microsoft.com/office/drawing/2014/main" id="{5FBEC68E-2A61-F921-048C-C722D4F1AEE5}"/>
              </a:ext>
            </a:extLst>
          </p:cNvPr>
          <p:cNvSpPr txBox="1">
            <a:spLocks noChangeArrowheads="1"/>
          </p:cNvSpPr>
          <p:nvPr/>
        </p:nvSpPr>
        <p:spPr bwMode="auto">
          <a:xfrm>
            <a:off x="5246785" y="3097213"/>
            <a:ext cx="12112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s-CO" sz="1600" dirty="0"/>
              <a:t>Consulta y divulgación</a:t>
            </a:r>
          </a:p>
        </p:txBody>
      </p:sp>
      <p:sp>
        <p:nvSpPr>
          <p:cNvPr id="45" name="Google Shape;7815;p149">
            <a:extLst>
              <a:ext uri="{FF2B5EF4-FFF2-40B4-BE49-F238E27FC236}">
                <a16:creationId xmlns:a16="http://schemas.microsoft.com/office/drawing/2014/main" id="{D700B846-0277-8EE7-596A-A7751D3DF41E}"/>
              </a:ext>
            </a:extLst>
          </p:cNvPr>
          <p:cNvSpPr txBox="1">
            <a:spLocks noChangeArrowheads="1"/>
          </p:cNvSpPr>
          <p:nvPr/>
        </p:nvSpPr>
        <p:spPr bwMode="auto">
          <a:xfrm>
            <a:off x="5223799" y="5176838"/>
            <a:ext cx="146217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FFFF"/>
              </a:buClr>
              <a:buSzPts val="1600"/>
              <a:buFont typeface="Open Sans" panose="020B0606030504020204" pitchFamily="34" charset="0"/>
              <a:buNone/>
            </a:pPr>
            <a:r>
              <a:rPr lang="es-CO" sz="1600" dirty="0"/>
              <a:t>Seguimiento</a:t>
            </a:r>
            <a:endParaRPr lang="en-US" altLang="en-US" sz="1600" dirty="0">
              <a:solidFill>
                <a:srgbClr val="000000"/>
              </a:solidFill>
              <a:latin typeface="Arial" panose="020B0604020202020204" pitchFamily="34" charset="0"/>
              <a:cs typeface="Open Sans" panose="020B0606030504020204" pitchFamily="34" charset="0"/>
              <a:sym typeface="Arial" panose="020B0604020202020204" pitchFamily="34" charset="0"/>
            </a:endParaRPr>
          </a:p>
        </p:txBody>
      </p:sp>
      <p:sp>
        <p:nvSpPr>
          <p:cNvPr id="46" name="Google Shape;7816;p149">
            <a:extLst>
              <a:ext uri="{FF2B5EF4-FFF2-40B4-BE49-F238E27FC236}">
                <a16:creationId xmlns:a16="http://schemas.microsoft.com/office/drawing/2014/main" id="{1D070F14-E174-FF77-8601-482EF522AF73}"/>
              </a:ext>
            </a:extLst>
          </p:cNvPr>
          <p:cNvSpPr txBox="1">
            <a:spLocks noChangeArrowheads="1"/>
          </p:cNvSpPr>
          <p:nvPr/>
        </p:nvSpPr>
        <p:spPr bwMode="auto">
          <a:xfrm>
            <a:off x="6617705" y="3000961"/>
            <a:ext cx="1843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484848"/>
              </a:buClr>
              <a:buSzPts val="1000"/>
              <a:buFont typeface="Open Sans" panose="020B0606030504020204" pitchFamily="34" charset="0"/>
              <a:buNone/>
            </a:pPr>
            <a:r>
              <a:rPr lang="en-US" altLang="en-US" sz="1100" dirty="0" err="1">
                <a:solidFill>
                  <a:schemeClr val="bg1"/>
                </a:solidFill>
                <a:latin typeface="Open Sans" panose="020B0606030504020204" pitchFamily="34" charset="0"/>
                <a:cs typeface="Open Sans" panose="020B0606030504020204" pitchFamily="34" charset="0"/>
                <a:sym typeface="Open Sans" panose="020B0606030504020204" pitchFamily="34" charset="0"/>
              </a:rPr>
              <a:t>Publicación</a:t>
            </a:r>
            <a:r>
              <a:rPr lang="en-US" altLang="en-US" sz="1100" dirty="0">
                <a:solidFill>
                  <a:schemeClr val="bg1"/>
                </a:solidFill>
                <a:latin typeface="Open Sans" panose="020B0606030504020204" pitchFamily="34" charset="0"/>
                <a:cs typeface="Open Sans" panose="020B0606030504020204" pitchFamily="34" charset="0"/>
                <a:sym typeface="Open Sans" panose="020B0606030504020204" pitchFamily="34" charset="0"/>
              </a:rPr>
              <a:t> y </a:t>
            </a:r>
            <a:r>
              <a:rPr lang="en-US" altLang="en-US" sz="1100" dirty="0" err="1">
                <a:solidFill>
                  <a:schemeClr val="bg1"/>
                </a:solidFill>
                <a:latin typeface="Open Sans" panose="020B0606030504020204" pitchFamily="34" charset="0"/>
                <a:cs typeface="Open Sans" panose="020B0606030504020204" pitchFamily="34" charset="0"/>
                <a:sym typeface="Open Sans" panose="020B0606030504020204" pitchFamily="34" charset="0"/>
              </a:rPr>
              <a:t>socialización</a:t>
            </a:r>
            <a:r>
              <a:rPr lang="en-US" altLang="en-US" sz="1100" dirty="0">
                <a:solidFill>
                  <a:schemeClr val="bg1"/>
                </a:solidFill>
                <a:latin typeface="Open Sans" panose="020B0606030504020204" pitchFamily="34" charset="0"/>
                <a:cs typeface="Open Sans" panose="020B0606030504020204" pitchFamily="34" charset="0"/>
                <a:sym typeface="Open Sans" panose="020B0606030504020204" pitchFamily="34" charset="0"/>
              </a:rPr>
              <a:t> de la </a:t>
            </a:r>
            <a:r>
              <a:rPr lang="en-US" altLang="en-US" sz="1100" dirty="0" err="1">
                <a:solidFill>
                  <a:schemeClr val="bg1"/>
                </a:solidFill>
                <a:latin typeface="Open Sans" panose="020B0606030504020204" pitchFamily="34" charset="0"/>
                <a:cs typeface="Open Sans" panose="020B0606030504020204" pitchFamily="34" charset="0"/>
                <a:sym typeface="Open Sans" panose="020B0606030504020204" pitchFamily="34" charset="0"/>
              </a:rPr>
              <a:t>actualización</a:t>
            </a:r>
            <a:r>
              <a:rPr lang="en-US" altLang="en-US" sz="1100" dirty="0">
                <a:solidFill>
                  <a:schemeClr val="bg1"/>
                </a:solidFill>
                <a:latin typeface="Open Sans" panose="020B0606030504020204" pitchFamily="34" charset="0"/>
                <a:cs typeface="Open Sans" panose="020B0606030504020204" pitchFamily="34" charset="0"/>
                <a:sym typeface="Open Sans" panose="020B0606030504020204" pitchFamily="34" charset="0"/>
              </a:rPr>
              <a:t> de la </a:t>
            </a:r>
            <a:r>
              <a:rPr lang="en-US" altLang="en-US" sz="1100" dirty="0" err="1">
                <a:solidFill>
                  <a:schemeClr val="bg1"/>
                </a:solidFill>
                <a:latin typeface="Open Sans" panose="020B0606030504020204" pitchFamily="34" charset="0"/>
                <a:cs typeface="Open Sans" panose="020B0606030504020204" pitchFamily="34" charset="0"/>
                <a:sym typeface="Open Sans" panose="020B0606030504020204" pitchFamily="34" charset="0"/>
              </a:rPr>
              <a:t>politica</a:t>
            </a:r>
            <a:r>
              <a:rPr lang="en-US" altLang="en-US" sz="1100" dirty="0">
                <a:solidFill>
                  <a:schemeClr val="bg1"/>
                </a:solidFill>
                <a:latin typeface="Open Sans" panose="020B0606030504020204" pitchFamily="34" charset="0"/>
                <a:cs typeface="Open Sans" panose="020B0606030504020204" pitchFamily="34" charset="0"/>
                <a:sym typeface="Open Sans" panose="020B0606030504020204" pitchFamily="34" charset="0"/>
              </a:rPr>
              <a:t> de </a:t>
            </a:r>
            <a:r>
              <a:rPr lang="en-US" altLang="en-US" sz="1100" dirty="0" err="1">
                <a:solidFill>
                  <a:schemeClr val="bg1"/>
                </a:solidFill>
                <a:latin typeface="Open Sans" panose="020B0606030504020204" pitchFamily="34" charset="0"/>
                <a:cs typeface="Open Sans" panose="020B0606030504020204" pitchFamily="34" charset="0"/>
                <a:sym typeface="Open Sans" panose="020B0606030504020204" pitchFamily="34" charset="0"/>
              </a:rPr>
              <a:t>riesgos</a:t>
            </a:r>
            <a:r>
              <a:rPr lang="en-US" altLang="en-US" sz="1100" dirty="0">
                <a:solidFill>
                  <a:schemeClr val="bg1"/>
                </a:solidFill>
                <a:latin typeface="Open Sans" panose="020B0606030504020204" pitchFamily="34" charset="0"/>
                <a:cs typeface="Open Sans" panose="020B0606030504020204" pitchFamily="34" charset="0"/>
                <a:sym typeface="Open Sans" panose="020B0606030504020204" pitchFamily="34" charset="0"/>
              </a:rPr>
              <a:t> y de las matrices de </a:t>
            </a:r>
            <a:r>
              <a:rPr lang="en-US" altLang="en-US" sz="1100" dirty="0" err="1">
                <a:solidFill>
                  <a:schemeClr val="bg1"/>
                </a:solidFill>
                <a:latin typeface="Open Sans" panose="020B0606030504020204" pitchFamily="34" charset="0"/>
                <a:cs typeface="Open Sans" panose="020B0606030504020204" pitchFamily="34" charset="0"/>
                <a:sym typeface="Open Sans" panose="020B0606030504020204" pitchFamily="34" charset="0"/>
              </a:rPr>
              <a:t>riesgos</a:t>
            </a:r>
            <a:endParaRPr lang="en-US" altLang="en-US" sz="1100" dirty="0">
              <a:solidFill>
                <a:schemeClr val="bg1"/>
              </a:solidFill>
              <a:latin typeface="Arial" panose="020B0604020202020204" pitchFamily="34" charset="0"/>
              <a:cs typeface="Open Sans" panose="020B0606030504020204" pitchFamily="34" charset="0"/>
              <a:sym typeface="Arial" panose="020B0604020202020204" pitchFamily="34" charset="0"/>
            </a:endParaRPr>
          </a:p>
        </p:txBody>
      </p:sp>
      <p:sp>
        <p:nvSpPr>
          <p:cNvPr id="47" name="Google Shape;7817;p149">
            <a:extLst>
              <a:ext uri="{FF2B5EF4-FFF2-40B4-BE49-F238E27FC236}">
                <a16:creationId xmlns:a16="http://schemas.microsoft.com/office/drawing/2014/main" id="{EA0DEC14-A0B9-F6FB-D937-3FF92EDAECD7}"/>
              </a:ext>
            </a:extLst>
          </p:cNvPr>
          <p:cNvSpPr txBox="1">
            <a:spLocks noChangeArrowheads="1"/>
          </p:cNvSpPr>
          <p:nvPr/>
        </p:nvSpPr>
        <p:spPr bwMode="auto">
          <a:xfrm>
            <a:off x="6554205" y="2135188"/>
            <a:ext cx="18430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FFFF"/>
              </a:buClr>
              <a:buSzPts val="1000"/>
              <a:buFont typeface="Open Sans" panose="020B0606030504020204" pitchFamily="34" charset="0"/>
              <a:buNone/>
            </a:pP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Revisión</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actualización</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y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publicación</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de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los</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riesgos</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por</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proceso</a:t>
            </a:r>
            <a:endParaRPr lang="en-US" altLang="en-US" sz="1100" dirty="0">
              <a:solidFill>
                <a:srgbClr val="000000"/>
              </a:solidFill>
              <a:latin typeface="Arial" panose="020B0604020202020204" pitchFamily="34" charset="0"/>
              <a:cs typeface="Open Sans" panose="020B0606030504020204" pitchFamily="34" charset="0"/>
              <a:sym typeface="Arial" panose="020B0604020202020204" pitchFamily="34" charset="0"/>
            </a:endParaRPr>
          </a:p>
        </p:txBody>
      </p:sp>
      <p:sp>
        <p:nvSpPr>
          <p:cNvPr id="48" name="Google Shape;7818;p149">
            <a:extLst>
              <a:ext uri="{FF2B5EF4-FFF2-40B4-BE49-F238E27FC236}">
                <a16:creationId xmlns:a16="http://schemas.microsoft.com/office/drawing/2014/main" id="{2643DF4A-A201-9549-5B3D-66101E762ECE}"/>
              </a:ext>
            </a:extLst>
          </p:cNvPr>
          <p:cNvSpPr txBox="1">
            <a:spLocks noChangeArrowheads="1"/>
          </p:cNvSpPr>
          <p:nvPr/>
        </p:nvSpPr>
        <p:spPr bwMode="auto">
          <a:xfrm>
            <a:off x="6554205" y="984502"/>
            <a:ext cx="1843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FFFF"/>
              </a:buClr>
              <a:buSzPts val="1000"/>
              <a:buFont typeface="Open Sans" panose="020B0606030504020204" pitchFamily="34" charset="0"/>
              <a:buNone/>
            </a:pP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Actualizar</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politica</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de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Administración</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del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riesgo</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y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presentar</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al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comité</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de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Coordinación</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de Control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Interno</a:t>
            </a:r>
            <a:endParaRPr lang="en-US" altLang="en-US" sz="1100" dirty="0">
              <a:solidFill>
                <a:srgbClr val="000000"/>
              </a:solidFill>
              <a:latin typeface="Arial" panose="020B0604020202020204" pitchFamily="34" charset="0"/>
              <a:cs typeface="Open Sans" panose="020B0606030504020204" pitchFamily="34" charset="0"/>
              <a:sym typeface="Arial" panose="020B0604020202020204" pitchFamily="34" charset="0"/>
            </a:endParaRPr>
          </a:p>
        </p:txBody>
      </p:sp>
      <p:sp>
        <p:nvSpPr>
          <p:cNvPr id="49" name="Google Shape;7819;p149">
            <a:extLst>
              <a:ext uri="{FF2B5EF4-FFF2-40B4-BE49-F238E27FC236}">
                <a16:creationId xmlns:a16="http://schemas.microsoft.com/office/drawing/2014/main" id="{5BDF0344-0B8E-91B3-17F8-2E2CE3863123}"/>
              </a:ext>
            </a:extLst>
          </p:cNvPr>
          <p:cNvSpPr txBox="1">
            <a:spLocks noChangeArrowheads="1"/>
          </p:cNvSpPr>
          <p:nvPr/>
        </p:nvSpPr>
        <p:spPr bwMode="auto">
          <a:xfrm>
            <a:off x="6618373" y="4087813"/>
            <a:ext cx="18430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FFFF"/>
              </a:buClr>
              <a:buSzPts val="1000"/>
              <a:buFont typeface="Open Sans" panose="020B0606030504020204" pitchFamily="34" charset="0"/>
              <a:buNone/>
            </a:pP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Realizar</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el</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monitoreo</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cuatrimestral</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a la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Gestión</a:t>
            </a:r>
            <a:r>
              <a:rPr lang="en-U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 del </a:t>
            </a:r>
            <a:r>
              <a:rPr lang="en-US" altLang="en-US" sz="1100" dirty="0" err="1">
                <a:solidFill>
                  <a:srgbClr val="FFFFFF"/>
                </a:solidFill>
                <a:latin typeface="Open Sans" panose="020B0606030504020204" pitchFamily="34" charset="0"/>
                <a:cs typeface="Open Sans" panose="020B0606030504020204" pitchFamily="34" charset="0"/>
                <a:sym typeface="Open Sans" panose="020B0606030504020204" pitchFamily="34" charset="0"/>
              </a:rPr>
              <a:t>Riesgo</a:t>
            </a:r>
            <a:endParaRPr lang="en-US" altLang="en-US" sz="1100" dirty="0">
              <a:solidFill>
                <a:srgbClr val="000000"/>
              </a:solidFill>
              <a:latin typeface="Arial" panose="020B0604020202020204" pitchFamily="34" charset="0"/>
              <a:cs typeface="Open Sans" panose="020B0606030504020204" pitchFamily="34" charset="0"/>
              <a:sym typeface="Arial" panose="020B0604020202020204" pitchFamily="34" charset="0"/>
            </a:endParaRPr>
          </a:p>
        </p:txBody>
      </p:sp>
      <p:sp>
        <p:nvSpPr>
          <p:cNvPr id="50" name="Google Shape;7820;p149">
            <a:extLst>
              <a:ext uri="{FF2B5EF4-FFF2-40B4-BE49-F238E27FC236}">
                <a16:creationId xmlns:a16="http://schemas.microsoft.com/office/drawing/2014/main" id="{FC3B5441-5E33-FF5B-68EC-FB6E3E24EB2B}"/>
              </a:ext>
            </a:extLst>
          </p:cNvPr>
          <p:cNvSpPr txBox="1">
            <a:spLocks noChangeArrowheads="1"/>
          </p:cNvSpPr>
          <p:nvPr/>
        </p:nvSpPr>
        <p:spPr bwMode="auto">
          <a:xfrm>
            <a:off x="6627564" y="4964531"/>
            <a:ext cx="1843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Clr>
                <a:srgbClr val="FFFFFF"/>
              </a:buClr>
              <a:buSzPts val="1000"/>
              <a:buFont typeface="Open Sans" panose="020B0606030504020204" pitchFamily="34" charset="0"/>
              <a:buNone/>
            </a:pPr>
            <a:r>
              <a:rPr lang="es-ES" altLang="en-US" sz="1100" dirty="0">
                <a:solidFill>
                  <a:srgbClr val="FFFFFF"/>
                </a:solidFill>
                <a:latin typeface="Open Sans" panose="020B0606030504020204" pitchFamily="34" charset="0"/>
                <a:cs typeface="Open Sans" panose="020B0606030504020204" pitchFamily="34" charset="0"/>
                <a:sym typeface="Open Sans" panose="020B0606030504020204" pitchFamily="34" charset="0"/>
              </a:rPr>
              <a:t>Realizar evaluación de controles y Presentar resultados de la evaluación independiente de riesgos</a:t>
            </a:r>
            <a:endParaRPr lang="en-US" altLang="en-US" sz="1100" dirty="0">
              <a:solidFill>
                <a:srgbClr val="000000"/>
              </a:solidFill>
              <a:latin typeface="Arial" panose="020B0604020202020204" pitchFamily="34" charset="0"/>
              <a:cs typeface="Open Sans" panose="020B0606030504020204" pitchFamily="34" charset="0"/>
              <a:sym typeface="Arial" panose="020B0604020202020204" pitchFamily="34" charset="0"/>
            </a:endParaRPr>
          </a:p>
        </p:txBody>
      </p:sp>
      <p:sp>
        <p:nvSpPr>
          <p:cNvPr id="51" name="CuadroTexto 50">
            <a:extLst>
              <a:ext uri="{FF2B5EF4-FFF2-40B4-BE49-F238E27FC236}">
                <a16:creationId xmlns:a16="http://schemas.microsoft.com/office/drawing/2014/main" id="{6E35BFB2-1E66-34A3-794F-B31E18B9AD39}"/>
              </a:ext>
            </a:extLst>
          </p:cNvPr>
          <p:cNvSpPr txBox="1"/>
          <p:nvPr/>
        </p:nvSpPr>
        <p:spPr>
          <a:xfrm>
            <a:off x="9554331" y="2280056"/>
            <a:ext cx="2215515" cy="307777"/>
          </a:xfrm>
          <a:prstGeom prst="rect">
            <a:avLst/>
          </a:prstGeom>
          <a:noFill/>
        </p:spPr>
        <p:txBody>
          <a:bodyPr wrap="square" rtlCol="0">
            <a:spAutoFit/>
          </a:bodyPr>
          <a:lstStyle/>
          <a:p>
            <a:r>
              <a:rPr lang="es-CO" sz="1400" b="1" dirty="0">
                <a:solidFill>
                  <a:srgbClr val="95782F"/>
                </a:solidFill>
              </a:rPr>
              <a:t>Procesos y Grupo SIG</a:t>
            </a:r>
          </a:p>
        </p:txBody>
      </p:sp>
      <p:sp>
        <p:nvSpPr>
          <p:cNvPr id="52" name="CuadroTexto 51">
            <a:extLst>
              <a:ext uri="{FF2B5EF4-FFF2-40B4-BE49-F238E27FC236}">
                <a16:creationId xmlns:a16="http://schemas.microsoft.com/office/drawing/2014/main" id="{C29F1C3F-4B3C-4CC8-8244-4370EA44D870}"/>
              </a:ext>
            </a:extLst>
          </p:cNvPr>
          <p:cNvSpPr txBox="1"/>
          <p:nvPr/>
        </p:nvSpPr>
        <p:spPr>
          <a:xfrm>
            <a:off x="9577138" y="1210178"/>
            <a:ext cx="2080414" cy="307777"/>
          </a:xfrm>
          <a:prstGeom prst="rect">
            <a:avLst/>
          </a:prstGeom>
          <a:noFill/>
        </p:spPr>
        <p:txBody>
          <a:bodyPr wrap="square" rtlCol="0">
            <a:spAutoFit/>
          </a:bodyPr>
          <a:lstStyle/>
          <a:p>
            <a:r>
              <a:rPr lang="es-CO" sz="1400" b="1" dirty="0">
                <a:solidFill>
                  <a:srgbClr val="95782F"/>
                </a:solidFill>
              </a:rPr>
              <a:t>Grupo SIG</a:t>
            </a:r>
            <a:endParaRPr lang="es-CO" sz="1400" dirty="0">
              <a:solidFill>
                <a:srgbClr val="95782F"/>
              </a:solidFill>
            </a:endParaRPr>
          </a:p>
        </p:txBody>
      </p:sp>
      <p:sp>
        <p:nvSpPr>
          <p:cNvPr id="53" name="CuadroTexto 52">
            <a:extLst>
              <a:ext uri="{FF2B5EF4-FFF2-40B4-BE49-F238E27FC236}">
                <a16:creationId xmlns:a16="http://schemas.microsoft.com/office/drawing/2014/main" id="{E3ECBC99-38BD-0BC3-AB13-76EFCB4E9747}"/>
              </a:ext>
            </a:extLst>
          </p:cNvPr>
          <p:cNvSpPr txBox="1"/>
          <p:nvPr/>
        </p:nvSpPr>
        <p:spPr>
          <a:xfrm>
            <a:off x="9577138" y="3312725"/>
            <a:ext cx="2215515" cy="307777"/>
          </a:xfrm>
          <a:prstGeom prst="rect">
            <a:avLst/>
          </a:prstGeom>
          <a:noFill/>
        </p:spPr>
        <p:txBody>
          <a:bodyPr wrap="square" rtlCol="0">
            <a:spAutoFit/>
          </a:bodyPr>
          <a:lstStyle/>
          <a:p>
            <a:r>
              <a:rPr lang="es-CO" sz="1400" b="1" dirty="0">
                <a:solidFill>
                  <a:srgbClr val="95782F"/>
                </a:solidFill>
              </a:rPr>
              <a:t>Grupo SIG y Prensa</a:t>
            </a:r>
          </a:p>
        </p:txBody>
      </p:sp>
      <p:sp>
        <p:nvSpPr>
          <p:cNvPr id="54" name="CuadroTexto 53">
            <a:extLst>
              <a:ext uri="{FF2B5EF4-FFF2-40B4-BE49-F238E27FC236}">
                <a16:creationId xmlns:a16="http://schemas.microsoft.com/office/drawing/2014/main" id="{80EC17C6-1CC0-5341-432B-F36566C49C05}"/>
              </a:ext>
            </a:extLst>
          </p:cNvPr>
          <p:cNvSpPr txBox="1"/>
          <p:nvPr/>
        </p:nvSpPr>
        <p:spPr>
          <a:xfrm>
            <a:off x="9627605" y="4233798"/>
            <a:ext cx="2215515" cy="738664"/>
          </a:xfrm>
          <a:prstGeom prst="rect">
            <a:avLst/>
          </a:prstGeom>
          <a:noFill/>
        </p:spPr>
        <p:txBody>
          <a:bodyPr wrap="square" rtlCol="0">
            <a:spAutoFit/>
          </a:bodyPr>
          <a:lstStyle/>
          <a:p>
            <a:r>
              <a:rPr lang="es-CO" sz="1400" b="1" dirty="0">
                <a:solidFill>
                  <a:srgbClr val="95782F"/>
                </a:solidFill>
              </a:rPr>
              <a:t>Oficina Asesora de Planeación y prospectiva</a:t>
            </a:r>
          </a:p>
        </p:txBody>
      </p:sp>
      <p:sp>
        <p:nvSpPr>
          <p:cNvPr id="55" name="CuadroTexto 54">
            <a:extLst>
              <a:ext uri="{FF2B5EF4-FFF2-40B4-BE49-F238E27FC236}">
                <a16:creationId xmlns:a16="http://schemas.microsoft.com/office/drawing/2014/main" id="{FFC13F7C-5C08-2015-754E-6B3933D2619B}"/>
              </a:ext>
            </a:extLst>
          </p:cNvPr>
          <p:cNvSpPr txBox="1"/>
          <p:nvPr/>
        </p:nvSpPr>
        <p:spPr>
          <a:xfrm>
            <a:off x="9627604" y="5200004"/>
            <a:ext cx="2215515" cy="523220"/>
          </a:xfrm>
          <a:prstGeom prst="rect">
            <a:avLst/>
          </a:prstGeom>
          <a:noFill/>
        </p:spPr>
        <p:txBody>
          <a:bodyPr wrap="square" rtlCol="0">
            <a:spAutoFit/>
          </a:bodyPr>
          <a:lstStyle/>
          <a:p>
            <a:r>
              <a:rPr lang="es-CO" sz="1400" b="1" dirty="0">
                <a:solidFill>
                  <a:srgbClr val="95782F"/>
                </a:solidFill>
              </a:rPr>
              <a:t>Oficina  de Control Interno</a:t>
            </a:r>
          </a:p>
        </p:txBody>
      </p:sp>
    </p:spTree>
    <p:extLst>
      <p:ext uri="{BB962C8B-B14F-4D97-AF65-F5344CB8AC3E}">
        <p14:creationId xmlns:p14="http://schemas.microsoft.com/office/powerpoint/2010/main" val="882468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adroTexto 57">
            <a:extLst>
              <a:ext uri="{FF2B5EF4-FFF2-40B4-BE49-F238E27FC236}">
                <a16:creationId xmlns:a16="http://schemas.microsoft.com/office/drawing/2014/main" id="{14829D9B-74CA-BAEE-CCDC-8C1D325FA7A8}"/>
              </a:ext>
            </a:extLst>
          </p:cNvPr>
          <p:cNvSpPr txBox="1"/>
          <p:nvPr/>
        </p:nvSpPr>
        <p:spPr>
          <a:xfrm>
            <a:off x="1827680" y="443588"/>
            <a:ext cx="8287789" cy="523220"/>
          </a:xfrm>
          <a:prstGeom prst="rect">
            <a:avLst/>
          </a:prstGeom>
          <a:noFill/>
        </p:spPr>
        <p:txBody>
          <a:bodyPr wrap="square">
            <a:spAutoFit/>
          </a:bodyPr>
          <a:lstStyle/>
          <a:p>
            <a:r>
              <a:rPr lang="es-CO" sz="2800" b="1" u="sng" dirty="0">
                <a:solidFill>
                  <a:srgbClr val="FF9900"/>
                </a:solidFill>
                <a:latin typeface="Open Sans" panose="020B0606030504020204" pitchFamily="34" charset="0"/>
                <a:cs typeface="Open Sans" panose="020B0606030504020204" pitchFamily="34" charset="0"/>
              </a:rPr>
              <a:t>COMPONENTE 2. </a:t>
            </a:r>
            <a:r>
              <a:rPr lang="es-CO" sz="2800" b="1" dirty="0">
                <a:solidFill>
                  <a:srgbClr val="FF9900"/>
                </a:solidFill>
                <a:latin typeface="Open Sans" panose="020B0606030504020204" pitchFamily="34" charset="0"/>
                <a:cs typeface="Open Sans" panose="020B0606030504020204" pitchFamily="34" charset="0"/>
              </a:rPr>
              <a:t>Racionalización de Trámites</a:t>
            </a:r>
            <a:endParaRPr lang="es-CO" sz="2800" b="1" dirty="0">
              <a:solidFill>
                <a:srgbClr val="C49E41"/>
              </a:solidFill>
              <a:latin typeface="Franklin Gothic Medium Cond" panose="020B0606030402020204" pitchFamily="34" charset="0"/>
            </a:endParaRPr>
          </a:p>
        </p:txBody>
      </p:sp>
      <p:sp>
        <p:nvSpPr>
          <p:cNvPr id="3" name="Google Shape;84;p1">
            <a:extLst>
              <a:ext uri="{FF2B5EF4-FFF2-40B4-BE49-F238E27FC236}">
                <a16:creationId xmlns:a16="http://schemas.microsoft.com/office/drawing/2014/main" id="{52DBAA50-DFC5-9DEB-955E-E14AB3ABAB90}"/>
              </a:ext>
            </a:extLst>
          </p:cNvPr>
          <p:cNvSpPr txBox="1"/>
          <p:nvPr/>
        </p:nvSpPr>
        <p:spPr>
          <a:xfrm>
            <a:off x="680093" y="4046455"/>
            <a:ext cx="2565387" cy="785812"/>
          </a:xfrm>
          <a:prstGeom prst="rect">
            <a:avLst/>
          </a:prstGeom>
          <a:noFill/>
          <a:ln>
            <a:noFill/>
          </a:ln>
        </p:spPr>
        <p:txBody>
          <a:bodyPr spcFirstLastPara="1" wrap="square" lIns="91425" tIns="45700" rIns="91425" bIns="45700" anchor="t" anchorCtr="0">
            <a:noAutofit/>
          </a:bodyPr>
          <a:lstStyle/>
          <a:p>
            <a:pPr algn="ctr"/>
            <a:r>
              <a:rPr lang="es-ES" sz="1400" b="1" i="0" u="none" strike="noStrike" dirty="0">
                <a:solidFill>
                  <a:schemeClr val="accent4"/>
                </a:solidFill>
                <a:effectLst/>
                <a:latin typeface="Franklin Gothic Medium Cond" panose="020B0606030402020204" pitchFamily="34" charset="0"/>
              </a:rPr>
              <a:t>RESPONSABLE: </a:t>
            </a:r>
            <a:r>
              <a:rPr lang="es-CO" sz="1400" dirty="0">
                <a:solidFill>
                  <a:srgbClr val="000000"/>
                </a:solidFill>
                <a:latin typeface="Franklin Gothic Medium Cond" panose="020B0606030402020204" pitchFamily="34" charset="0"/>
              </a:rPr>
              <a:t>Dirección de Innovación Desarrollo Tecnológico y Protección Sanitaria</a:t>
            </a:r>
          </a:p>
          <a:p>
            <a:pPr marL="0" marR="0" lvl="0" indent="0" algn="r" rtl="0">
              <a:spcBef>
                <a:spcPts val="0"/>
              </a:spcBef>
              <a:spcAft>
                <a:spcPts val="0"/>
              </a:spcAft>
              <a:buClr>
                <a:srgbClr val="000000"/>
              </a:buClr>
              <a:buSzPts val="1500"/>
              <a:buFont typeface="Open Sans"/>
              <a:buNone/>
            </a:pPr>
            <a:endParaRPr sz="1400" b="0" i="0" u="none" strike="noStrike" cap="none" dirty="0">
              <a:solidFill>
                <a:srgbClr val="000000"/>
              </a:solidFill>
              <a:latin typeface="Arial"/>
              <a:ea typeface="Arial"/>
              <a:cs typeface="Arial"/>
              <a:sym typeface="Arial"/>
            </a:endParaRPr>
          </a:p>
        </p:txBody>
      </p:sp>
      <p:sp>
        <p:nvSpPr>
          <p:cNvPr id="16" name="Google Shape;92;p1">
            <a:extLst>
              <a:ext uri="{FF2B5EF4-FFF2-40B4-BE49-F238E27FC236}">
                <a16:creationId xmlns:a16="http://schemas.microsoft.com/office/drawing/2014/main" id="{7CF77799-2224-472C-CAC3-25ABE5DA5F4D}"/>
              </a:ext>
            </a:extLst>
          </p:cNvPr>
          <p:cNvSpPr txBox="1"/>
          <p:nvPr/>
        </p:nvSpPr>
        <p:spPr>
          <a:xfrm>
            <a:off x="442435" y="1456307"/>
            <a:ext cx="1431925" cy="21653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64DAA7"/>
              </a:buClr>
              <a:buSzPts val="11500"/>
              <a:buFont typeface="Montserrat"/>
              <a:buNone/>
            </a:pPr>
            <a:r>
              <a:rPr lang="en-US" sz="11500" b="0" i="0" u="none" strike="noStrike" cap="none" dirty="0">
                <a:solidFill>
                  <a:srgbClr val="FFC000"/>
                </a:solidFill>
                <a:latin typeface="Montserrat"/>
                <a:ea typeface="Montserrat"/>
                <a:cs typeface="Montserrat"/>
                <a:sym typeface="Montserrat"/>
              </a:rPr>
              <a:t>1</a:t>
            </a:r>
            <a:endParaRPr sz="1400" b="0" i="0" u="none" strike="noStrike" cap="none" dirty="0">
              <a:solidFill>
                <a:srgbClr val="FFC000"/>
              </a:solidFill>
              <a:latin typeface="Arial"/>
              <a:ea typeface="Arial"/>
              <a:cs typeface="Arial"/>
              <a:sym typeface="Arial"/>
            </a:endParaRPr>
          </a:p>
        </p:txBody>
      </p:sp>
      <p:sp>
        <p:nvSpPr>
          <p:cNvPr id="22" name="Google Shape;93;p1">
            <a:extLst>
              <a:ext uri="{FF2B5EF4-FFF2-40B4-BE49-F238E27FC236}">
                <a16:creationId xmlns:a16="http://schemas.microsoft.com/office/drawing/2014/main" id="{15607909-39E4-2B24-1778-FA5CA4C8EF1E}"/>
              </a:ext>
            </a:extLst>
          </p:cNvPr>
          <p:cNvSpPr txBox="1"/>
          <p:nvPr/>
        </p:nvSpPr>
        <p:spPr>
          <a:xfrm>
            <a:off x="8247359" y="1456307"/>
            <a:ext cx="3193207" cy="785812"/>
          </a:xfrm>
          <a:prstGeom prst="rect">
            <a:avLst/>
          </a:prstGeom>
          <a:noFill/>
          <a:ln>
            <a:noFill/>
          </a:ln>
        </p:spPr>
        <p:txBody>
          <a:bodyPr spcFirstLastPara="1" wrap="square" lIns="91425" tIns="45700" rIns="91425" bIns="45700" anchor="t" anchorCtr="0">
            <a:noAutofit/>
          </a:bodyPr>
          <a:lstStyle/>
          <a:p>
            <a:pPr algn="just" fontAlgn="t"/>
            <a:r>
              <a:rPr lang="es-ES" sz="1400" b="1" i="1" dirty="0">
                <a:solidFill>
                  <a:srgbClr val="333333"/>
                </a:solidFill>
                <a:effectLst/>
                <a:latin typeface="Arial" panose="020B0604020202020204" pitchFamily="34" charset="0"/>
                <a:cs typeface="Arial" panose="020B0604020202020204" pitchFamily="34" charset="0"/>
              </a:rPr>
              <a:t>Formalización de un equipo de trabajo</a:t>
            </a:r>
            <a:r>
              <a:rPr lang="es-ES" sz="1400" b="0" i="1" dirty="0">
                <a:solidFill>
                  <a:srgbClr val="333333"/>
                </a:solidFill>
                <a:effectLst/>
                <a:latin typeface="Arial" panose="020B0604020202020204" pitchFamily="34" charset="0"/>
                <a:cs typeface="Arial" panose="020B0604020202020204" pitchFamily="34" charset="0"/>
              </a:rPr>
              <a:t> designado por la Alta Dirección para identificar y racionalizar OPAS (Otros Procedimientos Administrativos), que cumplan con los requerimientos del DAFP</a:t>
            </a:r>
            <a:endParaRPr lang="es-ES" sz="1400" b="0" i="1" strike="noStrike" dirty="0">
              <a:solidFill>
                <a:srgbClr val="000000"/>
              </a:solidFill>
              <a:effectLst/>
              <a:latin typeface="Arial" panose="020B0604020202020204" pitchFamily="34" charset="0"/>
              <a:cs typeface="Arial" panose="020B0604020202020204" pitchFamily="34" charset="0"/>
            </a:endParaRPr>
          </a:p>
        </p:txBody>
      </p:sp>
      <p:sp>
        <p:nvSpPr>
          <p:cNvPr id="24" name="Google Shape;94;p1">
            <a:extLst>
              <a:ext uri="{FF2B5EF4-FFF2-40B4-BE49-F238E27FC236}">
                <a16:creationId xmlns:a16="http://schemas.microsoft.com/office/drawing/2014/main" id="{9C90B3DA-9CE0-198A-EEFA-E06F32D2E084}"/>
              </a:ext>
            </a:extLst>
          </p:cNvPr>
          <p:cNvSpPr txBox="1"/>
          <p:nvPr/>
        </p:nvSpPr>
        <p:spPr>
          <a:xfrm>
            <a:off x="8316479" y="4569253"/>
            <a:ext cx="3124087" cy="785812"/>
          </a:xfrm>
          <a:prstGeom prst="rect">
            <a:avLst/>
          </a:prstGeom>
          <a:noFill/>
          <a:ln>
            <a:noFill/>
          </a:ln>
        </p:spPr>
        <p:txBody>
          <a:bodyPr spcFirstLastPara="1" wrap="square" lIns="91425" tIns="45700" rIns="91425" bIns="45700" anchor="t" anchorCtr="0">
            <a:noAutofit/>
          </a:bodyPr>
          <a:lstStyle/>
          <a:p>
            <a:pPr algn="just" fontAlgn="t"/>
            <a:r>
              <a:rPr lang="es-ES" sz="1400" i="1" dirty="0">
                <a:solidFill>
                  <a:srgbClr val="333333"/>
                </a:solidFill>
                <a:latin typeface="Arial" panose="020B0604020202020204" pitchFamily="34" charset="0"/>
                <a:cs typeface="Arial" panose="020B0604020202020204" pitchFamily="34" charset="0"/>
              </a:rPr>
              <a:t>Monitoreo (2da línea defensa) y evaluación independiente (3ra línea defensa) de la estrategia de racionalización</a:t>
            </a:r>
            <a:r>
              <a:rPr lang="es-ES" sz="1400" i="1" dirty="0">
                <a:solidFill>
                  <a:srgbClr val="333333"/>
                </a:solidFill>
                <a:latin typeface="Work Sans" pitchFamily="2" charset="0"/>
              </a:rPr>
              <a:t>.</a:t>
            </a:r>
          </a:p>
        </p:txBody>
      </p:sp>
      <p:sp>
        <p:nvSpPr>
          <p:cNvPr id="26" name="Google Shape;97;p1">
            <a:extLst>
              <a:ext uri="{FF2B5EF4-FFF2-40B4-BE49-F238E27FC236}">
                <a16:creationId xmlns:a16="http://schemas.microsoft.com/office/drawing/2014/main" id="{DE5E7653-FDD9-12E3-1D3D-88ACE3F186A6}"/>
              </a:ext>
            </a:extLst>
          </p:cNvPr>
          <p:cNvSpPr/>
          <p:nvPr/>
        </p:nvSpPr>
        <p:spPr>
          <a:xfrm>
            <a:off x="3188765" y="1876726"/>
            <a:ext cx="3114675" cy="3113088"/>
          </a:xfrm>
          <a:custGeom>
            <a:avLst/>
            <a:gdLst/>
            <a:ahLst/>
            <a:cxnLst/>
            <a:rect l="l" t="t" r="r" b="b"/>
            <a:pathLst>
              <a:path w="489" h="489" extrusionOk="0">
                <a:moveTo>
                  <a:pt x="489" y="290"/>
                </a:moveTo>
                <a:cubicBezTo>
                  <a:pt x="486" y="303"/>
                  <a:pt x="483" y="316"/>
                  <a:pt x="478" y="328"/>
                </a:cubicBezTo>
                <a:cubicBezTo>
                  <a:pt x="458" y="319"/>
                  <a:pt x="432" y="326"/>
                  <a:pt x="421" y="347"/>
                </a:cubicBezTo>
                <a:cubicBezTo>
                  <a:pt x="409" y="367"/>
                  <a:pt x="415" y="393"/>
                  <a:pt x="434" y="406"/>
                </a:cubicBezTo>
                <a:cubicBezTo>
                  <a:pt x="425" y="416"/>
                  <a:pt x="415" y="426"/>
                  <a:pt x="405" y="434"/>
                </a:cubicBezTo>
                <a:cubicBezTo>
                  <a:pt x="392" y="415"/>
                  <a:pt x="366" y="410"/>
                  <a:pt x="346" y="421"/>
                </a:cubicBezTo>
                <a:cubicBezTo>
                  <a:pt x="326" y="433"/>
                  <a:pt x="318" y="458"/>
                  <a:pt x="328" y="479"/>
                </a:cubicBezTo>
                <a:cubicBezTo>
                  <a:pt x="315" y="484"/>
                  <a:pt x="302" y="487"/>
                  <a:pt x="289" y="489"/>
                </a:cubicBezTo>
                <a:cubicBezTo>
                  <a:pt x="287" y="467"/>
                  <a:pt x="268" y="449"/>
                  <a:pt x="244" y="449"/>
                </a:cubicBezTo>
                <a:cubicBezTo>
                  <a:pt x="221" y="449"/>
                  <a:pt x="201" y="467"/>
                  <a:pt x="199" y="489"/>
                </a:cubicBezTo>
                <a:cubicBezTo>
                  <a:pt x="186" y="487"/>
                  <a:pt x="173" y="484"/>
                  <a:pt x="161" y="479"/>
                </a:cubicBezTo>
                <a:cubicBezTo>
                  <a:pt x="170" y="458"/>
                  <a:pt x="163" y="433"/>
                  <a:pt x="142" y="421"/>
                </a:cubicBezTo>
                <a:cubicBezTo>
                  <a:pt x="122" y="410"/>
                  <a:pt x="96" y="415"/>
                  <a:pt x="83" y="434"/>
                </a:cubicBezTo>
                <a:cubicBezTo>
                  <a:pt x="73" y="426"/>
                  <a:pt x="63" y="416"/>
                  <a:pt x="55" y="406"/>
                </a:cubicBezTo>
                <a:cubicBezTo>
                  <a:pt x="74" y="393"/>
                  <a:pt x="79" y="367"/>
                  <a:pt x="68" y="347"/>
                </a:cubicBezTo>
                <a:cubicBezTo>
                  <a:pt x="56" y="326"/>
                  <a:pt x="31" y="319"/>
                  <a:pt x="10" y="328"/>
                </a:cubicBezTo>
                <a:cubicBezTo>
                  <a:pt x="5" y="316"/>
                  <a:pt x="2" y="303"/>
                  <a:pt x="0" y="290"/>
                </a:cubicBezTo>
                <a:cubicBezTo>
                  <a:pt x="22" y="288"/>
                  <a:pt x="40" y="268"/>
                  <a:pt x="40" y="245"/>
                </a:cubicBezTo>
                <a:cubicBezTo>
                  <a:pt x="40" y="221"/>
                  <a:pt x="22" y="202"/>
                  <a:pt x="0" y="200"/>
                </a:cubicBezTo>
                <a:cubicBezTo>
                  <a:pt x="2" y="187"/>
                  <a:pt x="5" y="174"/>
                  <a:pt x="10" y="161"/>
                </a:cubicBezTo>
                <a:cubicBezTo>
                  <a:pt x="31" y="171"/>
                  <a:pt x="56" y="163"/>
                  <a:pt x="68" y="143"/>
                </a:cubicBezTo>
                <a:cubicBezTo>
                  <a:pt x="79" y="123"/>
                  <a:pt x="74" y="97"/>
                  <a:pt x="55" y="84"/>
                </a:cubicBezTo>
                <a:cubicBezTo>
                  <a:pt x="63" y="74"/>
                  <a:pt x="73" y="64"/>
                  <a:pt x="83" y="55"/>
                </a:cubicBezTo>
                <a:cubicBezTo>
                  <a:pt x="96" y="74"/>
                  <a:pt x="122" y="80"/>
                  <a:pt x="142" y="68"/>
                </a:cubicBezTo>
                <a:cubicBezTo>
                  <a:pt x="163" y="57"/>
                  <a:pt x="170" y="32"/>
                  <a:pt x="161" y="11"/>
                </a:cubicBezTo>
                <a:cubicBezTo>
                  <a:pt x="173" y="6"/>
                  <a:pt x="186" y="3"/>
                  <a:pt x="199" y="0"/>
                </a:cubicBezTo>
                <a:cubicBezTo>
                  <a:pt x="201" y="23"/>
                  <a:pt x="221" y="41"/>
                  <a:pt x="244" y="41"/>
                </a:cubicBezTo>
                <a:cubicBezTo>
                  <a:pt x="268" y="41"/>
                  <a:pt x="287" y="23"/>
                  <a:pt x="289" y="0"/>
                </a:cubicBezTo>
                <a:cubicBezTo>
                  <a:pt x="302" y="3"/>
                  <a:pt x="315" y="6"/>
                  <a:pt x="328" y="11"/>
                </a:cubicBezTo>
                <a:cubicBezTo>
                  <a:pt x="318" y="32"/>
                  <a:pt x="326" y="57"/>
                  <a:pt x="346" y="68"/>
                </a:cubicBezTo>
                <a:cubicBezTo>
                  <a:pt x="366" y="80"/>
                  <a:pt x="392" y="74"/>
                  <a:pt x="405" y="55"/>
                </a:cubicBezTo>
                <a:cubicBezTo>
                  <a:pt x="415" y="64"/>
                  <a:pt x="425" y="74"/>
                  <a:pt x="434" y="84"/>
                </a:cubicBezTo>
                <a:cubicBezTo>
                  <a:pt x="415" y="97"/>
                  <a:pt x="409" y="123"/>
                  <a:pt x="421" y="143"/>
                </a:cubicBezTo>
                <a:cubicBezTo>
                  <a:pt x="432" y="163"/>
                  <a:pt x="458" y="171"/>
                  <a:pt x="478" y="161"/>
                </a:cubicBezTo>
                <a:cubicBezTo>
                  <a:pt x="483" y="174"/>
                  <a:pt x="486" y="187"/>
                  <a:pt x="489" y="200"/>
                </a:cubicBezTo>
                <a:cubicBezTo>
                  <a:pt x="466" y="202"/>
                  <a:pt x="448" y="221"/>
                  <a:pt x="448" y="245"/>
                </a:cubicBezTo>
                <a:cubicBezTo>
                  <a:pt x="448" y="268"/>
                  <a:pt x="466" y="288"/>
                  <a:pt x="489" y="290"/>
                </a:cubicBezTo>
                <a:close/>
                <a:moveTo>
                  <a:pt x="68" y="245"/>
                </a:moveTo>
                <a:cubicBezTo>
                  <a:pt x="68" y="342"/>
                  <a:pt x="147" y="421"/>
                  <a:pt x="244" y="421"/>
                </a:cubicBezTo>
                <a:cubicBezTo>
                  <a:pt x="341" y="421"/>
                  <a:pt x="420" y="342"/>
                  <a:pt x="420" y="245"/>
                </a:cubicBezTo>
                <a:cubicBezTo>
                  <a:pt x="420" y="148"/>
                  <a:pt x="341" y="69"/>
                  <a:pt x="244" y="69"/>
                </a:cubicBezTo>
                <a:cubicBezTo>
                  <a:pt x="147" y="69"/>
                  <a:pt x="68" y="148"/>
                  <a:pt x="68" y="245"/>
                </a:cubicBezTo>
                <a:close/>
              </a:path>
            </a:pathLst>
          </a:custGeom>
          <a:solidFill>
            <a:srgbClr val="FF9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29" name="Google Shape;99;p1">
            <a:extLst>
              <a:ext uri="{FF2B5EF4-FFF2-40B4-BE49-F238E27FC236}">
                <a16:creationId xmlns:a16="http://schemas.microsoft.com/office/drawing/2014/main" id="{AE006416-CC25-0B4B-9EDE-551127644646}"/>
              </a:ext>
            </a:extLst>
          </p:cNvPr>
          <p:cNvSpPr/>
          <p:nvPr/>
        </p:nvSpPr>
        <p:spPr>
          <a:xfrm>
            <a:off x="6111560" y="4059037"/>
            <a:ext cx="1941512" cy="1947863"/>
          </a:xfrm>
          <a:custGeom>
            <a:avLst/>
            <a:gdLst/>
            <a:ahLst/>
            <a:cxnLst/>
            <a:rect l="l" t="t" r="r" b="b"/>
            <a:pathLst>
              <a:path w="305" h="306" extrusionOk="0">
                <a:moveTo>
                  <a:pt x="159" y="305"/>
                </a:moveTo>
                <a:cubicBezTo>
                  <a:pt x="150" y="306"/>
                  <a:pt x="142" y="305"/>
                  <a:pt x="134" y="304"/>
                </a:cubicBezTo>
                <a:cubicBezTo>
                  <a:pt x="137" y="290"/>
                  <a:pt x="129" y="276"/>
                  <a:pt x="115" y="272"/>
                </a:cubicBezTo>
                <a:cubicBezTo>
                  <a:pt x="102" y="268"/>
                  <a:pt x="87" y="275"/>
                  <a:pt x="82" y="288"/>
                </a:cubicBezTo>
                <a:cubicBezTo>
                  <a:pt x="74" y="284"/>
                  <a:pt x="68" y="280"/>
                  <a:pt x="61" y="275"/>
                </a:cubicBezTo>
                <a:cubicBezTo>
                  <a:pt x="70" y="265"/>
                  <a:pt x="70" y="248"/>
                  <a:pt x="61" y="238"/>
                </a:cubicBezTo>
                <a:cubicBezTo>
                  <a:pt x="51" y="227"/>
                  <a:pt x="35" y="226"/>
                  <a:pt x="24" y="235"/>
                </a:cubicBezTo>
                <a:cubicBezTo>
                  <a:pt x="19" y="228"/>
                  <a:pt x="15" y="221"/>
                  <a:pt x="12" y="213"/>
                </a:cubicBezTo>
                <a:cubicBezTo>
                  <a:pt x="26" y="209"/>
                  <a:pt x="34" y="195"/>
                  <a:pt x="30" y="181"/>
                </a:cubicBezTo>
                <a:cubicBezTo>
                  <a:pt x="27" y="167"/>
                  <a:pt x="14" y="158"/>
                  <a:pt x="0" y="160"/>
                </a:cubicBezTo>
                <a:cubicBezTo>
                  <a:pt x="0" y="151"/>
                  <a:pt x="0" y="143"/>
                  <a:pt x="1" y="135"/>
                </a:cubicBezTo>
                <a:cubicBezTo>
                  <a:pt x="15" y="138"/>
                  <a:pt x="29" y="130"/>
                  <a:pt x="33" y="116"/>
                </a:cubicBezTo>
                <a:cubicBezTo>
                  <a:pt x="37" y="103"/>
                  <a:pt x="30" y="88"/>
                  <a:pt x="17" y="83"/>
                </a:cubicBezTo>
                <a:cubicBezTo>
                  <a:pt x="21" y="75"/>
                  <a:pt x="25" y="68"/>
                  <a:pt x="30" y="62"/>
                </a:cubicBezTo>
                <a:cubicBezTo>
                  <a:pt x="41" y="71"/>
                  <a:pt x="57" y="71"/>
                  <a:pt x="67" y="62"/>
                </a:cubicBezTo>
                <a:cubicBezTo>
                  <a:pt x="78" y="52"/>
                  <a:pt x="79" y="36"/>
                  <a:pt x="70" y="25"/>
                </a:cubicBezTo>
                <a:cubicBezTo>
                  <a:pt x="77" y="20"/>
                  <a:pt x="84" y="16"/>
                  <a:pt x="92" y="13"/>
                </a:cubicBezTo>
                <a:cubicBezTo>
                  <a:pt x="96" y="27"/>
                  <a:pt x="110" y="35"/>
                  <a:pt x="124" y="31"/>
                </a:cubicBezTo>
                <a:cubicBezTo>
                  <a:pt x="138" y="28"/>
                  <a:pt x="147" y="15"/>
                  <a:pt x="145" y="1"/>
                </a:cubicBezTo>
                <a:cubicBezTo>
                  <a:pt x="154" y="0"/>
                  <a:pt x="162" y="1"/>
                  <a:pt x="170" y="2"/>
                </a:cubicBezTo>
                <a:cubicBezTo>
                  <a:pt x="167" y="16"/>
                  <a:pt x="175" y="30"/>
                  <a:pt x="189" y="34"/>
                </a:cubicBezTo>
                <a:cubicBezTo>
                  <a:pt x="203" y="38"/>
                  <a:pt x="217" y="31"/>
                  <a:pt x="222" y="18"/>
                </a:cubicBezTo>
                <a:cubicBezTo>
                  <a:pt x="230" y="22"/>
                  <a:pt x="237" y="26"/>
                  <a:pt x="243" y="31"/>
                </a:cubicBezTo>
                <a:cubicBezTo>
                  <a:pt x="234" y="41"/>
                  <a:pt x="234" y="58"/>
                  <a:pt x="243" y="68"/>
                </a:cubicBezTo>
                <a:cubicBezTo>
                  <a:pt x="253" y="79"/>
                  <a:pt x="269" y="80"/>
                  <a:pt x="281" y="71"/>
                </a:cubicBezTo>
                <a:cubicBezTo>
                  <a:pt x="285" y="78"/>
                  <a:pt x="289" y="85"/>
                  <a:pt x="292" y="93"/>
                </a:cubicBezTo>
                <a:cubicBezTo>
                  <a:pt x="279" y="97"/>
                  <a:pt x="270" y="111"/>
                  <a:pt x="274" y="125"/>
                </a:cubicBezTo>
                <a:cubicBezTo>
                  <a:pt x="277" y="139"/>
                  <a:pt x="290" y="148"/>
                  <a:pt x="304" y="146"/>
                </a:cubicBezTo>
                <a:cubicBezTo>
                  <a:pt x="305" y="155"/>
                  <a:pt x="304" y="163"/>
                  <a:pt x="303" y="171"/>
                </a:cubicBezTo>
                <a:cubicBezTo>
                  <a:pt x="290" y="168"/>
                  <a:pt x="276" y="176"/>
                  <a:pt x="271" y="190"/>
                </a:cubicBezTo>
                <a:cubicBezTo>
                  <a:pt x="267" y="203"/>
                  <a:pt x="274" y="218"/>
                  <a:pt x="287" y="223"/>
                </a:cubicBezTo>
                <a:cubicBezTo>
                  <a:pt x="283" y="231"/>
                  <a:pt x="279" y="238"/>
                  <a:pt x="274" y="244"/>
                </a:cubicBezTo>
                <a:cubicBezTo>
                  <a:pt x="264" y="235"/>
                  <a:pt x="247" y="235"/>
                  <a:pt x="237" y="244"/>
                </a:cubicBezTo>
                <a:cubicBezTo>
                  <a:pt x="226" y="254"/>
                  <a:pt x="225" y="270"/>
                  <a:pt x="234" y="281"/>
                </a:cubicBezTo>
                <a:cubicBezTo>
                  <a:pt x="227" y="286"/>
                  <a:pt x="220" y="290"/>
                  <a:pt x="212" y="293"/>
                </a:cubicBezTo>
                <a:cubicBezTo>
                  <a:pt x="208" y="280"/>
                  <a:pt x="194" y="271"/>
                  <a:pt x="180" y="275"/>
                </a:cubicBezTo>
                <a:cubicBezTo>
                  <a:pt x="166" y="278"/>
                  <a:pt x="157" y="291"/>
                  <a:pt x="159" y="305"/>
                </a:cubicBezTo>
                <a:close/>
                <a:moveTo>
                  <a:pt x="128" y="48"/>
                </a:moveTo>
                <a:cubicBezTo>
                  <a:pt x="70" y="61"/>
                  <a:pt x="34" y="119"/>
                  <a:pt x="47" y="177"/>
                </a:cubicBezTo>
                <a:cubicBezTo>
                  <a:pt x="60" y="235"/>
                  <a:pt x="118" y="271"/>
                  <a:pt x="176" y="258"/>
                </a:cubicBezTo>
                <a:cubicBezTo>
                  <a:pt x="234" y="245"/>
                  <a:pt x="270" y="187"/>
                  <a:pt x="257" y="129"/>
                </a:cubicBezTo>
                <a:cubicBezTo>
                  <a:pt x="244" y="71"/>
                  <a:pt x="186" y="35"/>
                  <a:pt x="128" y="48"/>
                </a:cubicBezTo>
                <a:close/>
              </a:path>
            </a:pathLst>
          </a:custGeom>
          <a:solidFill>
            <a:srgbClr val="C49E4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2" name="Google Shape;101;p1">
            <a:extLst>
              <a:ext uri="{FF2B5EF4-FFF2-40B4-BE49-F238E27FC236}">
                <a16:creationId xmlns:a16="http://schemas.microsoft.com/office/drawing/2014/main" id="{18EA890F-DDF8-9142-8C01-B27316EADB51}"/>
              </a:ext>
            </a:extLst>
          </p:cNvPr>
          <p:cNvSpPr/>
          <p:nvPr/>
        </p:nvSpPr>
        <p:spPr>
          <a:xfrm>
            <a:off x="6016716" y="1201256"/>
            <a:ext cx="1941513" cy="1947863"/>
          </a:xfrm>
          <a:custGeom>
            <a:avLst/>
            <a:gdLst/>
            <a:ahLst/>
            <a:cxnLst/>
            <a:rect l="l" t="t" r="r" b="b"/>
            <a:pathLst>
              <a:path w="305" h="306" extrusionOk="0">
                <a:moveTo>
                  <a:pt x="159" y="305"/>
                </a:moveTo>
                <a:cubicBezTo>
                  <a:pt x="151" y="306"/>
                  <a:pt x="142" y="305"/>
                  <a:pt x="134" y="304"/>
                </a:cubicBezTo>
                <a:cubicBezTo>
                  <a:pt x="137" y="290"/>
                  <a:pt x="129" y="276"/>
                  <a:pt x="116" y="272"/>
                </a:cubicBezTo>
                <a:cubicBezTo>
                  <a:pt x="102" y="268"/>
                  <a:pt x="87" y="275"/>
                  <a:pt x="82" y="288"/>
                </a:cubicBezTo>
                <a:cubicBezTo>
                  <a:pt x="75" y="284"/>
                  <a:pt x="68" y="280"/>
                  <a:pt x="61" y="275"/>
                </a:cubicBezTo>
                <a:cubicBezTo>
                  <a:pt x="71" y="265"/>
                  <a:pt x="71" y="248"/>
                  <a:pt x="61" y="238"/>
                </a:cubicBezTo>
                <a:cubicBezTo>
                  <a:pt x="51" y="227"/>
                  <a:pt x="35" y="226"/>
                  <a:pt x="24" y="235"/>
                </a:cubicBezTo>
                <a:cubicBezTo>
                  <a:pt x="19" y="228"/>
                  <a:pt x="16" y="221"/>
                  <a:pt x="12" y="213"/>
                </a:cubicBezTo>
                <a:cubicBezTo>
                  <a:pt x="26" y="209"/>
                  <a:pt x="34" y="195"/>
                  <a:pt x="31" y="181"/>
                </a:cubicBezTo>
                <a:cubicBezTo>
                  <a:pt x="27" y="167"/>
                  <a:pt x="14" y="158"/>
                  <a:pt x="0" y="160"/>
                </a:cubicBezTo>
                <a:cubicBezTo>
                  <a:pt x="0" y="151"/>
                  <a:pt x="0" y="143"/>
                  <a:pt x="1" y="135"/>
                </a:cubicBezTo>
                <a:cubicBezTo>
                  <a:pt x="15" y="138"/>
                  <a:pt x="29" y="130"/>
                  <a:pt x="33" y="116"/>
                </a:cubicBezTo>
                <a:cubicBezTo>
                  <a:pt x="37" y="103"/>
                  <a:pt x="30" y="88"/>
                  <a:pt x="17" y="83"/>
                </a:cubicBezTo>
                <a:cubicBezTo>
                  <a:pt x="21" y="75"/>
                  <a:pt x="25" y="68"/>
                  <a:pt x="30" y="62"/>
                </a:cubicBezTo>
                <a:cubicBezTo>
                  <a:pt x="41" y="71"/>
                  <a:pt x="57" y="71"/>
                  <a:pt x="67" y="62"/>
                </a:cubicBezTo>
                <a:cubicBezTo>
                  <a:pt x="78" y="52"/>
                  <a:pt x="79" y="36"/>
                  <a:pt x="70" y="25"/>
                </a:cubicBezTo>
                <a:cubicBezTo>
                  <a:pt x="77" y="20"/>
                  <a:pt x="85" y="16"/>
                  <a:pt x="92" y="13"/>
                </a:cubicBezTo>
                <a:cubicBezTo>
                  <a:pt x="97" y="27"/>
                  <a:pt x="110" y="35"/>
                  <a:pt x="124" y="31"/>
                </a:cubicBezTo>
                <a:cubicBezTo>
                  <a:pt x="138" y="28"/>
                  <a:pt x="148" y="15"/>
                  <a:pt x="146" y="1"/>
                </a:cubicBezTo>
                <a:cubicBezTo>
                  <a:pt x="154" y="0"/>
                  <a:pt x="162" y="1"/>
                  <a:pt x="170" y="2"/>
                </a:cubicBezTo>
                <a:cubicBezTo>
                  <a:pt x="167" y="16"/>
                  <a:pt x="175" y="30"/>
                  <a:pt x="189" y="34"/>
                </a:cubicBezTo>
                <a:cubicBezTo>
                  <a:pt x="203" y="38"/>
                  <a:pt x="217" y="31"/>
                  <a:pt x="223" y="18"/>
                </a:cubicBezTo>
                <a:cubicBezTo>
                  <a:pt x="230" y="22"/>
                  <a:pt x="237" y="26"/>
                  <a:pt x="243" y="31"/>
                </a:cubicBezTo>
                <a:cubicBezTo>
                  <a:pt x="234" y="41"/>
                  <a:pt x="234" y="58"/>
                  <a:pt x="244" y="68"/>
                </a:cubicBezTo>
                <a:cubicBezTo>
                  <a:pt x="253" y="79"/>
                  <a:pt x="270" y="80"/>
                  <a:pt x="281" y="71"/>
                </a:cubicBezTo>
                <a:cubicBezTo>
                  <a:pt x="285" y="78"/>
                  <a:pt x="289" y="85"/>
                  <a:pt x="292" y="93"/>
                </a:cubicBezTo>
                <a:cubicBezTo>
                  <a:pt x="279" y="97"/>
                  <a:pt x="271" y="111"/>
                  <a:pt x="274" y="125"/>
                </a:cubicBezTo>
                <a:cubicBezTo>
                  <a:pt x="277" y="139"/>
                  <a:pt x="290" y="148"/>
                  <a:pt x="304" y="146"/>
                </a:cubicBezTo>
                <a:cubicBezTo>
                  <a:pt x="305" y="155"/>
                  <a:pt x="304" y="163"/>
                  <a:pt x="304" y="171"/>
                </a:cubicBezTo>
                <a:cubicBezTo>
                  <a:pt x="290" y="168"/>
                  <a:pt x="276" y="176"/>
                  <a:pt x="271" y="190"/>
                </a:cubicBezTo>
                <a:cubicBezTo>
                  <a:pt x="267" y="203"/>
                  <a:pt x="274" y="218"/>
                  <a:pt x="287" y="223"/>
                </a:cubicBezTo>
                <a:cubicBezTo>
                  <a:pt x="284" y="231"/>
                  <a:pt x="279" y="238"/>
                  <a:pt x="274" y="244"/>
                </a:cubicBezTo>
                <a:cubicBezTo>
                  <a:pt x="264" y="235"/>
                  <a:pt x="248" y="235"/>
                  <a:pt x="237" y="244"/>
                </a:cubicBezTo>
                <a:cubicBezTo>
                  <a:pt x="227" y="254"/>
                  <a:pt x="225" y="270"/>
                  <a:pt x="234" y="281"/>
                </a:cubicBezTo>
                <a:cubicBezTo>
                  <a:pt x="227" y="286"/>
                  <a:pt x="220" y="290"/>
                  <a:pt x="212" y="293"/>
                </a:cubicBezTo>
                <a:cubicBezTo>
                  <a:pt x="208" y="280"/>
                  <a:pt x="194" y="271"/>
                  <a:pt x="180" y="275"/>
                </a:cubicBezTo>
                <a:cubicBezTo>
                  <a:pt x="166" y="278"/>
                  <a:pt x="157" y="291"/>
                  <a:pt x="159" y="305"/>
                </a:cubicBezTo>
                <a:close/>
                <a:moveTo>
                  <a:pt x="128" y="48"/>
                </a:moveTo>
                <a:cubicBezTo>
                  <a:pt x="70" y="61"/>
                  <a:pt x="34" y="119"/>
                  <a:pt x="47" y="177"/>
                </a:cubicBezTo>
                <a:cubicBezTo>
                  <a:pt x="61" y="235"/>
                  <a:pt x="118" y="271"/>
                  <a:pt x="176" y="258"/>
                </a:cubicBezTo>
                <a:cubicBezTo>
                  <a:pt x="234" y="245"/>
                  <a:pt x="270" y="187"/>
                  <a:pt x="257" y="129"/>
                </a:cubicBezTo>
                <a:cubicBezTo>
                  <a:pt x="244" y="71"/>
                  <a:pt x="186" y="35"/>
                  <a:pt x="128" y="48"/>
                </a:cubicBezTo>
                <a:close/>
              </a:path>
            </a:pathLst>
          </a:custGeom>
          <a:solidFill>
            <a:srgbClr val="EAD8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35" name="Google Shape;85;p1">
            <a:extLst>
              <a:ext uri="{FF2B5EF4-FFF2-40B4-BE49-F238E27FC236}">
                <a16:creationId xmlns:a16="http://schemas.microsoft.com/office/drawing/2014/main" id="{0789D96E-EDD5-9015-CA08-7F52B9EC588A}"/>
              </a:ext>
            </a:extLst>
          </p:cNvPr>
          <p:cNvSpPr txBox="1"/>
          <p:nvPr/>
        </p:nvSpPr>
        <p:spPr>
          <a:xfrm>
            <a:off x="945720" y="1755715"/>
            <a:ext cx="2316573" cy="5127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34B2E3"/>
              </a:buClr>
              <a:buSzPts val="2400"/>
              <a:buFont typeface="Open Sans SemiBold"/>
              <a:buNone/>
            </a:pPr>
            <a:r>
              <a:rPr lang="en-US" sz="2400" b="1" i="0" u="none" strike="noStrike" cap="none" dirty="0">
                <a:solidFill>
                  <a:srgbClr val="FFCD7F"/>
                </a:solidFill>
                <a:latin typeface="Montserrat"/>
                <a:ea typeface="Montserrat"/>
                <a:cs typeface="Montserrat"/>
                <a:sym typeface="Montserrat"/>
              </a:rPr>
              <a:t>ESTRATEGIA</a:t>
            </a:r>
            <a:endParaRPr sz="1400" b="0" i="0" u="none" strike="noStrike" cap="none" dirty="0">
              <a:solidFill>
                <a:srgbClr val="FFCD7F"/>
              </a:solidFill>
              <a:latin typeface="Montserrat"/>
              <a:ea typeface="Montserrat"/>
              <a:cs typeface="Montserrat"/>
              <a:sym typeface="Montserrat"/>
            </a:endParaRPr>
          </a:p>
        </p:txBody>
      </p:sp>
      <p:sp>
        <p:nvSpPr>
          <p:cNvPr id="37" name="Google Shape;84;p1">
            <a:extLst>
              <a:ext uri="{FF2B5EF4-FFF2-40B4-BE49-F238E27FC236}">
                <a16:creationId xmlns:a16="http://schemas.microsoft.com/office/drawing/2014/main" id="{9D9E5BB3-A605-DEBF-03E4-5897B090607F}"/>
              </a:ext>
            </a:extLst>
          </p:cNvPr>
          <p:cNvSpPr txBox="1"/>
          <p:nvPr/>
        </p:nvSpPr>
        <p:spPr>
          <a:xfrm>
            <a:off x="831654" y="2666917"/>
            <a:ext cx="2262267" cy="785812"/>
          </a:xfrm>
          <a:prstGeom prst="rect">
            <a:avLst/>
          </a:prstGeom>
          <a:noFill/>
          <a:ln>
            <a:noFill/>
          </a:ln>
        </p:spPr>
        <p:txBody>
          <a:bodyPr spcFirstLastPara="1" wrap="square" lIns="91425" tIns="45700" rIns="91425" bIns="45700" anchor="t" anchorCtr="0">
            <a:noAutofit/>
          </a:bodyPr>
          <a:lstStyle/>
          <a:p>
            <a:pPr algn="just"/>
            <a:r>
              <a:rPr lang="es-CO" sz="1400" dirty="0">
                <a:solidFill>
                  <a:srgbClr val="000000"/>
                </a:solidFill>
                <a:latin typeface="Arial" panose="020B0604020202020204" pitchFamily="34" charset="0"/>
                <a:cs typeface="Arial" panose="020B0604020202020204" pitchFamily="34" charset="0"/>
              </a:rPr>
              <a:t>Ajustar el marco regulatorio del Sello de Alimento Ecológico, eliminando el trámite de autorización, realizando el traslado por competencia </a:t>
            </a:r>
            <a:r>
              <a:rPr lang="es-CO" sz="1400" dirty="0">
                <a:solidFill>
                  <a:srgbClr val="000000"/>
                </a:solidFill>
                <a:latin typeface="Arial" panose="020B0604020202020204" pitchFamily="34" charset="0"/>
                <a:cs typeface="Arial" panose="020B0604020202020204" pitchFamily="34" charset="0"/>
                <a:sym typeface="Arial"/>
              </a:rPr>
              <a:t>.</a:t>
            </a:r>
            <a:endParaRPr lang="es-CO" sz="1400" dirty="0">
              <a:solidFill>
                <a:srgbClr val="000000"/>
              </a:solidFill>
              <a:latin typeface="Arial" panose="020B0604020202020204" pitchFamily="34" charset="0"/>
              <a:cs typeface="Arial" panose="020B0604020202020204" pitchFamily="34" charset="0"/>
            </a:endParaRPr>
          </a:p>
        </p:txBody>
      </p:sp>
      <p:sp>
        <p:nvSpPr>
          <p:cNvPr id="38" name="CuadroTexto 37">
            <a:extLst>
              <a:ext uri="{FF2B5EF4-FFF2-40B4-BE49-F238E27FC236}">
                <a16:creationId xmlns:a16="http://schemas.microsoft.com/office/drawing/2014/main" id="{2D801942-36F8-E53F-89A3-E543418CA279}"/>
              </a:ext>
            </a:extLst>
          </p:cNvPr>
          <p:cNvSpPr txBox="1"/>
          <p:nvPr/>
        </p:nvSpPr>
        <p:spPr>
          <a:xfrm>
            <a:off x="872290" y="2059633"/>
            <a:ext cx="2337909" cy="646331"/>
          </a:xfrm>
          <a:prstGeom prst="rect">
            <a:avLst/>
          </a:prstGeom>
          <a:noFill/>
        </p:spPr>
        <p:txBody>
          <a:bodyPr wrap="square" rtlCol="0">
            <a:spAutoFit/>
          </a:bodyPr>
          <a:lstStyle/>
          <a:p>
            <a:r>
              <a:rPr lang="es-CO" b="1" dirty="0">
                <a:solidFill>
                  <a:srgbClr val="FF9900"/>
                </a:solidFill>
              </a:rPr>
              <a:t>Racionalización de tipo normativo</a:t>
            </a:r>
          </a:p>
        </p:txBody>
      </p:sp>
      <p:sp>
        <p:nvSpPr>
          <p:cNvPr id="39" name="Google Shape;181;p16">
            <a:extLst>
              <a:ext uri="{FF2B5EF4-FFF2-40B4-BE49-F238E27FC236}">
                <a16:creationId xmlns:a16="http://schemas.microsoft.com/office/drawing/2014/main" id="{481D046B-5BC5-49CA-CA4F-B0B0E5A351DD}"/>
              </a:ext>
            </a:extLst>
          </p:cNvPr>
          <p:cNvSpPr txBox="1">
            <a:spLocks noChangeArrowheads="1"/>
          </p:cNvSpPr>
          <p:nvPr/>
        </p:nvSpPr>
        <p:spPr bwMode="auto">
          <a:xfrm>
            <a:off x="4216391" y="2676375"/>
            <a:ext cx="2134471"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FFFF"/>
              </a:buClr>
              <a:buSzPts val="8500"/>
              <a:buFont typeface="Montserrat" panose="02000505000000020004" pitchFamily="2" charset="0"/>
              <a:buNone/>
            </a:pPr>
            <a:r>
              <a:rPr lang="es-EC" altLang="en-US" sz="9600" b="1" dirty="0">
                <a:solidFill>
                  <a:srgbClr val="C49E41"/>
                </a:solidFill>
                <a:latin typeface="Montserrat" panose="02000505000000020004" pitchFamily="2" charset="0"/>
                <a:sym typeface="Montserrat" panose="02000505000000020004" pitchFamily="2" charset="0"/>
              </a:rPr>
              <a:t>A</a:t>
            </a:r>
            <a:endParaRPr lang="en-US" altLang="en-US" sz="9600" dirty="0">
              <a:solidFill>
                <a:srgbClr val="C49E41"/>
              </a:solidFill>
            </a:endParaRPr>
          </a:p>
        </p:txBody>
      </p:sp>
      <p:sp>
        <p:nvSpPr>
          <p:cNvPr id="40" name="Google Shape;181;p16">
            <a:extLst>
              <a:ext uri="{FF2B5EF4-FFF2-40B4-BE49-F238E27FC236}">
                <a16:creationId xmlns:a16="http://schemas.microsoft.com/office/drawing/2014/main" id="{F1B065DE-4FB5-0C01-181F-7BA9C23E79E6}"/>
              </a:ext>
            </a:extLst>
          </p:cNvPr>
          <p:cNvSpPr txBox="1">
            <a:spLocks noChangeArrowheads="1"/>
          </p:cNvSpPr>
          <p:nvPr/>
        </p:nvSpPr>
        <p:spPr bwMode="auto">
          <a:xfrm>
            <a:off x="6592570" y="1541420"/>
            <a:ext cx="11239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FFFF"/>
              </a:buClr>
              <a:buSzPts val="8500"/>
              <a:buFont typeface="Montserrat" panose="02000505000000020004" pitchFamily="2" charset="0"/>
              <a:buNone/>
            </a:pPr>
            <a:r>
              <a:rPr lang="es-EC" altLang="en-US" sz="8500" b="1" dirty="0">
                <a:solidFill>
                  <a:srgbClr val="FF9900"/>
                </a:solidFill>
                <a:latin typeface="Montserrat" panose="02000505000000020004" pitchFamily="2" charset="0"/>
                <a:sym typeface="Montserrat" panose="02000505000000020004" pitchFamily="2" charset="0"/>
              </a:rPr>
              <a:t>B</a:t>
            </a:r>
            <a:endParaRPr lang="en-US" altLang="en-US" dirty="0">
              <a:solidFill>
                <a:srgbClr val="FF9900"/>
              </a:solidFill>
            </a:endParaRPr>
          </a:p>
        </p:txBody>
      </p:sp>
      <p:sp>
        <p:nvSpPr>
          <p:cNvPr id="41" name="Google Shape;181;p16">
            <a:extLst>
              <a:ext uri="{FF2B5EF4-FFF2-40B4-BE49-F238E27FC236}">
                <a16:creationId xmlns:a16="http://schemas.microsoft.com/office/drawing/2014/main" id="{4E656869-022D-68FD-10F3-B90197B088CE}"/>
              </a:ext>
            </a:extLst>
          </p:cNvPr>
          <p:cNvSpPr txBox="1">
            <a:spLocks noChangeArrowheads="1"/>
          </p:cNvSpPr>
          <p:nvPr/>
        </p:nvSpPr>
        <p:spPr bwMode="auto">
          <a:xfrm>
            <a:off x="6637691" y="4399201"/>
            <a:ext cx="11239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FFFFFF"/>
              </a:buClr>
              <a:buSzPts val="8500"/>
              <a:buFont typeface="Montserrat" panose="02000505000000020004" pitchFamily="2" charset="0"/>
              <a:buNone/>
            </a:pPr>
            <a:r>
              <a:rPr lang="es-EC" altLang="en-US" sz="8500" b="1" dirty="0">
                <a:solidFill>
                  <a:srgbClr val="FFC000"/>
                </a:solidFill>
                <a:latin typeface="Montserrat" panose="02000505000000020004" pitchFamily="2" charset="0"/>
                <a:sym typeface="Montserrat" panose="02000505000000020004" pitchFamily="2" charset="0"/>
              </a:rPr>
              <a:t>C</a:t>
            </a:r>
            <a:endParaRPr lang="en-US" altLang="en-US" dirty="0">
              <a:solidFill>
                <a:srgbClr val="FFC000"/>
              </a:solidFill>
            </a:endParaRPr>
          </a:p>
        </p:txBody>
      </p:sp>
    </p:spTree>
    <p:extLst>
      <p:ext uri="{BB962C8B-B14F-4D97-AF65-F5344CB8AC3E}">
        <p14:creationId xmlns:p14="http://schemas.microsoft.com/office/powerpoint/2010/main" val="541922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adroTexto 57">
            <a:extLst>
              <a:ext uri="{FF2B5EF4-FFF2-40B4-BE49-F238E27FC236}">
                <a16:creationId xmlns:a16="http://schemas.microsoft.com/office/drawing/2014/main" id="{14829D9B-74CA-BAEE-CCDC-8C1D325FA7A8}"/>
              </a:ext>
            </a:extLst>
          </p:cNvPr>
          <p:cNvSpPr txBox="1"/>
          <p:nvPr/>
        </p:nvSpPr>
        <p:spPr>
          <a:xfrm>
            <a:off x="2137169" y="443588"/>
            <a:ext cx="8287789" cy="954107"/>
          </a:xfrm>
          <a:prstGeom prst="rect">
            <a:avLst/>
          </a:prstGeom>
          <a:noFill/>
        </p:spPr>
        <p:txBody>
          <a:bodyPr wrap="square">
            <a:spAutoFit/>
          </a:bodyPr>
          <a:lstStyle/>
          <a:p>
            <a:r>
              <a:rPr lang="es-CO" sz="2800" b="1" u="sng" dirty="0">
                <a:solidFill>
                  <a:srgbClr val="FF9900"/>
                </a:solidFill>
                <a:latin typeface="Open Sans" panose="020B0606030504020204" pitchFamily="34" charset="0"/>
                <a:cs typeface="Open Sans" panose="020B0606030504020204" pitchFamily="34" charset="0"/>
              </a:rPr>
              <a:t>COMPONENTE 3. </a:t>
            </a:r>
            <a:r>
              <a:rPr lang="es-CO" sz="2800" b="1" dirty="0">
                <a:solidFill>
                  <a:srgbClr val="FF9900"/>
                </a:solidFill>
                <a:latin typeface="Open Sans" panose="020B0606030504020204" pitchFamily="34" charset="0"/>
                <a:cs typeface="Open Sans" panose="020B0606030504020204" pitchFamily="34" charset="0"/>
              </a:rPr>
              <a:t>Rendición de Cuentas</a:t>
            </a:r>
          </a:p>
          <a:p>
            <a:endParaRPr lang="es-CO" sz="2800" b="1" dirty="0">
              <a:solidFill>
                <a:srgbClr val="C49E41"/>
              </a:solidFill>
              <a:latin typeface="Franklin Gothic Medium Cond" panose="020B0606030402020204" pitchFamily="34" charset="0"/>
            </a:endParaRPr>
          </a:p>
        </p:txBody>
      </p:sp>
      <p:sp>
        <p:nvSpPr>
          <p:cNvPr id="3" name="Google Shape;466;p24">
            <a:extLst>
              <a:ext uri="{FF2B5EF4-FFF2-40B4-BE49-F238E27FC236}">
                <a16:creationId xmlns:a16="http://schemas.microsoft.com/office/drawing/2014/main" id="{F400367B-2B73-9854-787B-F3211AC1F61F}"/>
              </a:ext>
            </a:extLst>
          </p:cNvPr>
          <p:cNvSpPr txBox="1"/>
          <p:nvPr/>
        </p:nvSpPr>
        <p:spPr>
          <a:xfrm>
            <a:off x="6896458" y="1652338"/>
            <a:ext cx="4188638" cy="644525"/>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262626"/>
              </a:buClr>
              <a:buSzPts val="1200"/>
              <a:buFont typeface="Arial" panose="020B0604020202020204" pitchFamily="34" charset="0"/>
              <a:buChar char="•"/>
            </a:pPr>
            <a:r>
              <a:rPr lang="es-ES" sz="1200" b="0" i="0" u="none" dirty="0">
                <a:solidFill>
                  <a:srgbClr val="262626"/>
                </a:solidFill>
                <a:latin typeface="Open Sans"/>
                <a:ea typeface="Open Sans"/>
                <a:cs typeface="Open Sans"/>
                <a:sym typeface="Open Sans"/>
              </a:rPr>
              <a:t>Consolidar y publicar el Informe de Rendición de Cuentas </a:t>
            </a:r>
          </a:p>
          <a:p>
            <a:pPr marL="171450" indent="-171450">
              <a:buClr>
                <a:srgbClr val="262626"/>
              </a:buClr>
              <a:buSzPts val="1200"/>
              <a:buFont typeface="Arial" panose="020B0604020202020204" pitchFamily="34" charset="0"/>
              <a:buChar char="•"/>
            </a:pPr>
            <a:r>
              <a:rPr lang="es-ES" sz="1200" dirty="0">
                <a:solidFill>
                  <a:srgbClr val="262626"/>
                </a:solidFill>
                <a:latin typeface="Open Sans"/>
                <a:ea typeface="Open Sans"/>
                <a:cs typeface="Open Sans"/>
              </a:rPr>
              <a:t>Promover el conocimiento sobre los avances de los compromisos derivados de los planes nacionales sectoriales.</a:t>
            </a:r>
          </a:p>
          <a:p>
            <a:pPr marL="171450" marR="0" lvl="0" indent="-171450" algn="l" rtl="0">
              <a:lnSpc>
                <a:spcPct val="100000"/>
              </a:lnSpc>
              <a:spcBef>
                <a:spcPts val="0"/>
              </a:spcBef>
              <a:spcAft>
                <a:spcPts val="0"/>
              </a:spcAft>
              <a:buClr>
                <a:srgbClr val="262626"/>
              </a:buClr>
              <a:buSzPts val="1200"/>
              <a:buFont typeface="Arial" panose="020B0604020202020204" pitchFamily="34" charset="0"/>
              <a:buChar char="•"/>
            </a:pPr>
            <a:r>
              <a:rPr lang="es-ES" sz="1200" dirty="0">
                <a:solidFill>
                  <a:srgbClr val="262626"/>
                </a:solidFill>
                <a:latin typeface="Open Sans"/>
                <a:ea typeface="Open Sans"/>
                <a:cs typeface="Open Sans"/>
                <a:sym typeface="Open Sans"/>
              </a:rPr>
              <a:t>Elaborar un informe de resultados de la Audiencia de Rendición de Cuentas</a:t>
            </a:r>
          </a:p>
          <a:p>
            <a:pPr marL="171450" marR="0" lvl="0" indent="-171450" algn="l" rtl="0">
              <a:lnSpc>
                <a:spcPct val="100000"/>
              </a:lnSpc>
              <a:spcBef>
                <a:spcPts val="0"/>
              </a:spcBef>
              <a:spcAft>
                <a:spcPts val="0"/>
              </a:spcAft>
              <a:buClr>
                <a:srgbClr val="262626"/>
              </a:buClr>
              <a:buSzPts val="1200"/>
              <a:buFont typeface="Arial" panose="020B0604020202020204" pitchFamily="34" charset="0"/>
              <a:buChar char="•"/>
            </a:pPr>
            <a:endParaRPr dirty="0"/>
          </a:p>
        </p:txBody>
      </p:sp>
      <p:sp>
        <p:nvSpPr>
          <p:cNvPr id="4" name="Google Shape;467;p24">
            <a:extLst>
              <a:ext uri="{FF2B5EF4-FFF2-40B4-BE49-F238E27FC236}">
                <a16:creationId xmlns:a16="http://schemas.microsoft.com/office/drawing/2014/main" id="{ADD2695B-1E00-F583-E150-7B36AB8B43CE}"/>
              </a:ext>
            </a:extLst>
          </p:cNvPr>
          <p:cNvSpPr txBox="1"/>
          <p:nvPr/>
        </p:nvSpPr>
        <p:spPr>
          <a:xfrm>
            <a:off x="6868700" y="3784350"/>
            <a:ext cx="4746622" cy="646112"/>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262626"/>
              </a:buClr>
              <a:buSzPts val="1200"/>
              <a:buFont typeface="Arial" panose="020B0604020202020204" pitchFamily="34" charset="0"/>
              <a:buChar char="•"/>
            </a:pPr>
            <a:r>
              <a:rPr lang="en-US" sz="1200" b="0" i="0" u="none" dirty="0" err="1">
                <a:solidFill>
                  <a:srgbClr val="262626"/>
                </a:solidFill>
                <a:latin typeface="Open Sans"/>
                <a:ea typeface="Open Sans"/>
                <a:cs typeface="Open Sans"/>
                <a:sym typeface="Open Sans"/>
              </a:rPr>
              <a:t>Definir</a:t>
            </a:r>
            <a:r>
              <a:rPr lang="en-US" sz="1200" b="0" i="0" u="none" dirty="0">
                <a:solidFill>
                  <a:srgbClr val="262626"/>
                </a:solidFill>
                <a:latin typeface="Open Sans"/>
                <a:ea typeface="Open Sans"/>
                <a:cs typeface="Open Sans"/>
                <a:sym typeface="Open Sans"/>
              </a:rPr>
              <a:t> </a:t>
            </a:r>
            <a:r>
              <a:rPr lang="en-US" sz="1200" b="0" i="0" u="none" dirty="0" err="1">
                <a:solidFill>
                  <a:srgbClr val="262626"/>
                </a:solidFill>
                <a:latin typeface="Open Sans"/>
                <a:ea typeface="Open Sans"/>
                <a:cs typeface="Open Sans"/>
                <a:sym typeface="Open Sans"/>
              </a:rPr>
              <a:t>el</a:t>
            </a:r>
            <a:r>
              <a:rPr lang="en-US" sz="1200" b="0" i="0" u="none" dirty="0">
                <a:solidFill>
                  <a:srgbClr val="262626"/>
                </a:solidFill>
                <a:latin typeface="Open Sans"/>
                <a:ea typeface="Open Sans"/>
                <a:cs typeface="Open Sans"/>
                <a:sym typeface="Open Sans"/>
              </a:rPr>
              <a:t> </a:t>
            </a:r>
            <a:r>
              <a:rPr lang="en-US" sz="1200" b="0" i="0" u="none" dirty="0" err="1">
                <a:solidFill>
                  <a:srgbClr val="262626"/>
                </a:solidFill>
                <a:latin typeface="Open Sans"/>
                <a:ea typeface="Open Sans"/>
                <a:cs typeface="Open Sans"/>
                <a:sym typeface="Open Sans"/>
              </a:rPr>
              <a:t>equipo</a:t>
            </a:r>
            <a:r>
              <a:rPr lang="en-US" sz="1200" b="0" i="0" u="none" dirty="0">
                <a:solidFill>
                  <a:srgbClr val="262626"/>
                </a:solidFill>
                <a:latin typeface="Open Sans"/>
                <a:ea typeface="Open Sans"/>
                <a:cs typeface="Open Sans"/>
                <a:sym typeface="Open Sans"/>
              </a:rPr>
              <a:t> de </a:t>
            </a:r>
            <a:r>
              <a:rPr lang="en-US" sz="1200" b="0" i="0" u="none" dirty="0" err="1">
                <a:solidFill>
                  <a:srgbClr val="262626"/>
                </a:solidFill>
                <a:latin typeface="Open Sans"/>
                <a:ea typeface="Open Sans"/>
                <a:cs typeface="Open Sans"/>
                <a:sym typeface="Open Sans"/>
              </a:rPr>
              <a:t>rendición</a:t>
            </a:r>
            <a:r>
              <a:rPr lang="en-US" sz="1200" b="0" i="0" u="none" dirty="0">
                <a:solidFill>
                  <a:srgbClr val="262626"/>
                </a:solidFill>
                <a:latin typeface="Open Sans"/>
                <a:ea typeface="Open Sans"/>
                <a:cs typeface="Open Sans"/>
                <a:sym typeface="Open Sans"/>
              </a:rPr>
              <a:t> de </a:t>
            </a:r>
            <a:r>
              <a:rPr lang="en-US" sz="1200" b="0" i="0" u="none" dirty="0" err="1">
                <a:solidFill>
                  <a:srgbClr val="262626"/>
                </a:solidFill>
                <a:latin typeface="Open Sans"/>
                <a:ea typeface="Open Sans"/>
                <a:cs typeface="Open Sans"/>
                <a:sym typeface="Open Sans"/>
              </a:rPr>
              <a:t>cuentas</a:t>
            </a:r>
            <a:r>
              <a:rPr lang="en-US" sz="1200" b="0" i="0" u="none" dirty="0">
                <a:solidFill>
                  <a:srgbClr val="262626"/>
                </a:solidFill>
                <a:latin typeface="Open Sans"/>
                <a:ea typeface="Open Sans"/>
                <a:cs typeface="Open Sans"/>
                <a:sym typeface="Open Sans"/>
              </a:rPr>
              <a:t>, </a:t>
            </a:r>
            <a:r>
              <a:rPr lang="en-US" sz="1200" b="0" i="0" u="none" dirty="0" err="1">
                <a:solidFill>
                  <a:srgbClr val="262626"/>
                </a:solidFill>
                <a:latin typeface="Open Sans"/>
                <a:ea typeface="Open Sans"/>
                <a:cs typeface="Open Sans"/>
                <a:sym typeface="Open Sans"/>
              </a:rPr>
              <a:t>realizar</a:t>
            </a:r>
            <a:r>
              <a:rPr lang="en-US" sz="1200" b="0" i="0" u="none" dirty="0">
                <a:solidFill>
                  <a:srgbClr val="262626"/>
                </a:solidFill>
                <a:latin typeface="Open Sans"/>
                <a:ea typeface="Open Sans"/>
                <a:cs typeface="Open Sans"/>
                <a:sym typeface="Open Sans"/>
              </a:rPr>
              <a:t> diagnostic y </a:t>
            </a:r>
            <a:r>
              <a:rPr lang="en-US" sz="1200" b="0" i="0" u="none" dirty="0" err="1">
                <a:solidFill>
                  <a:srgbClr val="262626"/>
                </a:solidFill>
                <a:latin typeface="Open Sans"/>
                <a:ea typeface="Open Sans"/>
                <a:cs typeface="Open Sans"/>
                <a:sym typeface="Open Sans"/>
              </a:rPr>
              <a:t>y</a:t>
            </a:r>
            <a:r>
              <a:rPr lang="en-US" sz="1200" b="0" i="0" u="none" dirty="0">
                <a:solidFill>
                  <a:srgbClr val="262626"/>
                </a:solidFill>
                <a:latin typeface="Open Sans"/>
                <a:ea typeface="Open Sans"/>
                <a:cs typeface="Open Sans"/>
                <a:sym typeface="Open Sans"/>
              </a:rPr>
              <a:t> </a:t>
            </a:r>
            <a:r>
              <a:rPr lang="en-US" sz="1200" b="0" i="0" u="none" dirty="0" err="1">
                <a:solidFill>
                  <a:srgbClr val="262626"/>
                </a:solidFill>
                <a:latin typeface="Open Sans"/>
                <a:ea typeface="Open Sans"/>
                <a:cs typeface="Open Sans"/>
                <a:sym typeface="Open Sans"/>
              </a:rPr>
              <a:t>logistica</a:t>
            </a:r>
            <a:r>
              <a:rPr lang="en-US" sz="1200" b="0" i="0" u="none" dirty="0">
                <a:solidFill>
                  <a:srgbClr val="262626"/>
                </a:solidFill>
                <a:latin typeface="Open Sans"/>
                <a:ea typeface="Open Sans"/>
                <a:cs typeface="Open Sans"/>
                <a:sym typeface="Open Sans"/>
              </a:rPr>
              <a:t> para </a:t>
            </a:r>
            <a:r>
              <a:rPr lang="en-US" sz="1200" b="0" i="0" u="none" dirty="0" err="1">
                <a:solidFill>
                  <a:srgbClr val="262626"/>
                </a:solidFill>
                <a:latin typeface="Open Sans"/>
                <a:ea typeface="Open Sans"/>
                <a:cs typeface="Open Sans"/>
                <a:sym typeface="Open Sans"/>
              </a:rPr>
              <a:t>promover</a:t>
            </a:r>
            <a:r>
              <a:rPr lang="en-US" sz="1200" b="0" i="0" u="none" dirty="0">
                <a:solidFill>
                  <a:srgbClr val="262626"/>
                </a:solidFill>
                <a:latin typeface="Open Sans"/>
                <a:ea typeface="Open Sans"/>
                <a:cs typeface="Open Sans"/>
                <a:sym typeface="Open Sans"/>
              </a:rPr>
              <a:t> la audiencia </a:t>
            </a:r>
            <a:r>
              <a:rPr lang="en-US" sz="1200" b="0" i="0" u="none" dirty="0" err="1">
                <a:solidFill>
                  <a:srgbClr val="262626"/>
                </a:solidFill>
                <a:latin typeface="Open Sans"/>
                <a:ea typeface="Open Sans"/>
                <a:cs typeface="Open Sans"/>
                <a:sym typeface="Open Sans"/>
              </a:rPr>
              <a:t>pública</a:t>
            </a:r>
            <a:r>
              <a:rPr lang="en-US" sz="1200" b="0" i="0" u="none" dirty="0">
                <a:solidFill>
                  <a:srgbClr val="262626"/>
                </a:solidFill>
                <a:latin typeface="Open Sans"/>
                <a:ea typeface="Open Sans"/>
                <a:cs typeface="Open Sans"/>
                <a:sym typeface="Open Sans"/>
              </a:rPr>
              <a:t>, </a:t>
            </a:r>
            <a:r>
              <a:rPr lang="en-US" sz="1200" b="0" i="0" u="none" dirty="0" err="1">
                <a:solidFill>
                  <a:srgbClr val="262626"/>
                </a:solidFill>
                <a:latin typeface="Open Sans"/>
                <a:ea typeface="Open Sans"/>
                <a:cs typeface="Open Sans"/>
                <a:sym typeface="Open Sans"/>
              </a:rPr>
              <a:t>mediante</a:t>
            </a:r>
            <a:r>
              <a:rPr lang="en-US" sz="1200" b="0" i="0" u="none" dirty="0">
                <a:solidFill>
                  <a:srgbClr val="262626"/>
                </a:solidFill>
                <a:latin typeface="Open Sans"/>
                <a:ea typeface="Open Sans"/>
                <a:cs typeface="Open Sans"/>
                <a:sym typeface="Open Sans"/>
              </a:rPr>
              <a:t> </a:t>
            </a:r>
            <a:r>
              <a:rPr lang="en-US" sz="1200" b="0" i="0" u="none" dirty="0" err="1">
                <a:solidFill>
                  <a:srgbClr val="262626"/>
                </a:solidFill>
                <a:latin typeface="Open Sans"/>
                <a:ea typeface="Open Sans"/>
                <a:cs typeface="Open Sans"/>
                <a:sym typeface="Open Sans"/>
              </a:rPr>
              <a:t>los</a:t>
            </a:r>
            <a:r>
              <a:rPr lang="en-US" sz="1200" b="0" i="0" u="none" dirty="0">
                <a:solidFill>
                  <a:srgbClr val="262626"/>
                </a:solidFill>
                <a:latin typeface="Open Sans"/>
                <a:ea typeface="Open Sans"/>
                <a:cs typeface="Open Sans"/>
                <a:sym typeface="Open Sans"/>
              </a:rPr>
              <a:t> canales de </a:t>
            </a:r>
            <a:r>
              <a:rPr lang="en-US" sz="1200" b="0" i="0" u="none" dirty="0" err="1">
                <a:solidFill>
                  <a:srgbClr val="262626"/>
                </a:solidFill>
                <a:latin typeface="Open Sans"/>
                <a:ea typeface="Open Sans"/>
                <a:cs typeface="Open Sans"/>
                <a:sym typeface="Open Sans"/>
              </a:rPr>
              <a:t>comunicación</a:t>
            </a:r>
            <a:r>
              <a:rPr lang="en-US" sz="1200" b="0" i="0" u="none" dirty="0">
                <a:solidFill>
                  <a:srgbClr val="262626"/>
                </a:solidFill>
                <a:latin typeface="Open Sans"/>
                <a:ea typeface="Open Sans"/>
                <a:cs typeface="Open Sans"/>
                <a:sym typeface="Open Sans"/>
              </a:rPr>
              <a:t> </a:t>
            </a:r>
            <a:r>
              <a:rPr lang="en-US" sz="1200" b="0" i="0" u="none" dirty="0" err="1">
                <a:solidFill>
                  <a:srgbClr val="262626"/>
                </a:solidFill>
                <a:latin typeface="Open Sans"/>
                <a:ea typeface="Open Sans"/>
                <a:cs typeface="Open Sans"/>
                <a:sym typeface="Open Sans"/>
              </a:rPr>
              <a:t>dispuestos</a:t>
            </a:r>
            <a:r>
              <a:rPr lang="en-US" sz="1200" b="0" i="0" u="none" dirty="0">
                <a:solidFill>
                  <a:srgbClr val="262626"/>
                </a:solidFill>
                <a:latin typeface="Open Sans"/>
                <a:ea typeface="Open Sans"/>
                <a:cs typeface="Open Sans"/>
                <a:sym typeface="Open Sans"/>
              </a:rPr>
              <a:t>.</a:t>
            </a:r>
          </a:p>
          <a:p>
            <a:pPr marL="171450" marR="0" lvl="0" indent="-171450" algn="l" rtl="0">
              <a:lnSpc>
                <a:spcPct val="100000"/>
              </a:lnSpc>
              <a:spcBef>
                <a:spcPts val="0"/>
              </a:spcBef>
              <a:spcAft>
                <a:spcPts val="0"/>
              </a:spcAft>
              <a:buClr>
                <a:srgbClr val="262626"/>
              </a:buClr>
              <a:buSzPts val="1200"/>
              <a:buFont typeface="Arial" panose="020B0604020202020204" pitchFamily="34" charset="0"/>
              <a:buChar char="•"/>
            </a:pPr>
            <a:r>
              <a:rPr lang="en-US" sz="1200" b="0" i="0" u="none" dirty="0" err="1">
                <a:solidFill>
                  <a:srgbClr val="262626"/>
                </a:solidFill>
                <a:latin typeface="Open Sans"/>
                <a:ea typeface="Open Sans"/>
                <a:cs typeface="Open Sans"/>
                <a:sym typeface="Open Sans"/>
              </a:rPr>
              <a:t>Divulgar</a:t>
            </a:r>
            <a:r>
              <a:rPr lang="en-US" sz="1200" b="0" i="0" u="none" dirty="0">
                <a:solidFill>
                  <a:srgbClr val="262626"/>
                </a:solidFill>
                <a:latin typeface="Open Sans"/>
                <a:ea typeface="Open Sans"/>
                <a:cs typeface="Open Sans"/>
                <a:sym typeface="Open Sans"/>
              </a:rPr>
              <a:t> </a:t>
            </a:r>
            <a:r>
              <a:rPr lang="en-US" sz="1200" b="0" i="0" u="none" dirty="0" err="1">
                <a:solidFill>
                  <a:srgbClr val="262626"/>
                </a:solidFill>
                <a:latin typeface="Open Sans"/>
                <a:ea typeface="Open Sans"/>
                <a:cs typeface="Open Sans"/>
                <a:sym typeface="Open Sans"/>
              </a:rPr>
              <a:t>espacios</a:t>
            </a:r>
            <a:r>
              <a:rPr lang="en-US" sz="1200" b="0" i="0" u="none" dirty="0">
                <a:solidFill>
                  <a:srgbClr val="262626"/>
                </a:solidFill>
                <a:latin typeface="Open Sans"/>
                <a:ea typeface="Open Sans"/>
                <a:cs typeface="Open Sans"/>
                <a:sym typeface="Open Sans"/>
              </a:rPr>
              <a:t> de </a:t>
            </a:r>
            <a:r>
              <a:rPr lang="en-US" sz="1200" b="0" i="0" u="none" dirty="0" err="1">
                <a:solidFill>
                  <a:srgbClr val="262626"/>
                </a:solidFill>
                <a:latin typeface="Open Sans"/>
                <a:ea typeface="Open Sans"/>
                <a:cs typeface="Open Sans"/>
                <a:sym typeface="Open Sans"/>
              </a:rPr>
              <a:t>diálogo</a:t>
            </a:r>
            <a:r>
              <a:rPr lang="en-US" sz="1200" b="0" i="0" u="none" dirty="0">
                <a:solidFill>
                  <a:srgbClr val="262626"/>
                </a:solidFill>
                <a:latin typeface="Open Sans"/>
                <a:ea typeface="Open Sans"/>
                <a:cs typeface="Open Sans"/>
                <a:sym typeface="Open Sans"/>
              </a:rPr>
              <a:t> y </a:t>
            </a:r>
            <a:r>
              <a:rPr lang="en-US" sz="1200" b="0" i="0" u="none" dirty="0" err="1">
                <a:solidFill>
                  <a:srgbClr val="262626"/>
                </a:solidFill>
                <a:latin typeface="Open Sans"/>
                <a:ea typeface="Open Sans"/>
                <a:cs typeface="Open Sans"/>
                <a:sym typeface="Open Sans"/>
              </a:rPr>
              <a:t>publicar</a:t>
            </a:r>
            <a:r>
              <a:rPr lang="en-US" sz="1200" b="0" i="0" u="none" dirty="0">
                <a:solidFill>
                  <a:srgbClr val="262626"/>
                </a:solidFill>
                <a:latin typeface="Open Sans"/>
                <a:ea typeface="Open Sans"/>
                <a:cs typeface="Open Sans"/>
                <a:sym typeface="Open Sans"/>
              </a:rPr>
              <a:t> </a:t>
            </a:r>
            <a:r>
              <a:rPr lang="en-US" sz="1200" b="0" i="0" u="none" dirty="0" err="1">
                <a:solidFill>
                  <a:srgbClr val="262626"/>
                </a:solidFill>
                <a:latin typeface="Open Sans"/>
                <a:ea typeface="Open Sans"/>
                <a:cs typeface="Open Sans"/>
                <a:sym typeface="Open Sans"/>
              </a:rPr>
              <a:t>preguntas</a:t>
            </a:r>
            <a:r>
              <a:rPr lang="en-US" sz="1200" b="0" i="0" u="none" dirty="0">
                <a:solidFill>
                  <a:srgbClr val="262626"/>
                </a:solidFill>
                <a:latin typeface="Open Sans"/>
                <a:ea typeface="Open Sans"/>
                <a:cs typeface="Open Sans"/>
                <a:sym typeface="Open Sans"/>
              </a:rPr>
              <a:t> y </a:t>
            </a:r>
            <a:r>
              <a:rPr lang="en-US" sz="1200" b="0" i="0" u="none" dirty="0" err="1">
                <a:solidFill>
                  <a:srgbClr val="262626"/>
                </a:solidFill>
                <a:latin typeface="Open Sans"/>
                <a:ea typeface="Open Sans"/>
                <a:cs typeface="Open Sans"/>
                <a:sym typeface="Open Sans"/>
              </a:rPr>
              <a:t>respuestas</a:t>
            </a:r>
            <a:endParaRPr lang="en-US" sz="1200" b="0" i="0" u="none" dirty="0">
              <a:solidFill>
                <a:srgbClr val="262626"/>
              </a:solidFill>
              <a:latin typeface="Open Sans"/>
              <a:ea typeface="Open Sans"/>
              <a:cs typeface="Open Sans"/>
              <a:sym typeface="Open Sans"/>
            </a:endParaRPr>
          </a:p>
          <a:p>
            <a:pPr marL="171450" marR="0" lvl="0" indent="-171450" algn="l" rtl="0">
              <a:lnSpc>
                <a:spcPct val="100000"/>
              </a:lnSpc>
              <a:spcBef>
                <a:spcPts val="0"/>
              </a:spcBef>
              <a:spcAft>
                <a:spcPts val="0"/>
              </a:spcAft>
              <a:buClr>
                <a:srgbClr val="262626"/>
              </a:buClr>
              <a:buSzPts val="1200"/>
              <a:buFont typeface="Arial" panose="020B0604020202020204" pitchFamily="34" charset="0"/>
              <a:buChar char="•"/>
            </a:pPr>
            <a:r>
              <a:rPr lang="en-US" sz="1200" dirty="0" err="1">
                <a:solidFill>
                  <a:srgbClr val="262626"/>
                </a:solidFill>
                <a:latin typeface="Open Sans"/>
                <a:ea typeface="Open Sans"/>
                <a:cs typeface="Open Sans"/>
                <a:sym typeface="Open Sans"/>
              </a:rPr>
              <a:t>Elaborar</a:t>
            </a:r>
            <a:r>
              <a:rPr lang="en-US" sz="1200" dirty="0">
                <a:solidFill>
                  <a:srgbClr val="262626"/>
                </a:solidFill>
                <a:latin typeface="Open Sans"/>
                <a:ea typeface="Open Sans"/>
                <a:cs typeface="Open Sans"/>
                <a:sym typeface="Open Sans"/>
              </a:rPr>
              <a:t> planes de </a:t>
            </a:r>
            <a:r>
              <a:rPr lang="en-US" sz="1200" dirty="0" err="1">
                <a:solidFill>
                  <a:srgbClr val="262626"/>
                </a:solidFill>
                <a:latin typeface="Open Sans"/>
                <a:ea typeface="Open Sans"/>
                <a:cs typeface="Open Sans"/>
                <a:sym typeface="Open Sans"/>
              </a:rPr>
              <a:t>mejora</a:t>
            </a:r>
            <a:endParaRPr lang="en-US" sz="1200" b="0" i="0" u="none" dirty="0">
              <a:solidFill>
                <a:srgbClr val="262626"/>
              </a:solidFill>
              <a:latin typeface="Open Sans"/>
              <a:ea typeface="Open Sans"/>
              <a:cs typeface="Open Sans"/>
              <a:sym typeface="Open Sans"/>
            </a:endParaRPr>
          </a:p>
          <a:p>
            <a:pPr marL="171450" marR="0" lvl="0" indent="-171450" algn="l" rtl="0">
              <a:lnSpc>
                <a:spcPct val="100000"/>
              </a:lnSpc>
              <a:spcBef>
                <a:spcPts val="0"/>
              </a:spcBef>
              <a:spcAft>
                <a:spcPts val="0"/>
              </a:spcAft>
              <a:buClr>
                <a:srgbClr val="262626"/>
              </a:buClr>
              <a:buSzPts val="1200"/>
              <a:buFont typeface="Arial" panose="020B0604020202020204" pitchFamily="34" charset="0"/>
              <a:buChar char="•"/>
            </a:pPr>
            <a:endParaRPr dirty="0"/>
          </a:p>
        </p:txBody>
      </p:sp>
      <p:sp>
        <p:nvSpPr>
          <p:cNvPr id="5" name="Google Shape;468;p24">
            <a:extLst>
              <a:ext uri="{FF2B5EF4-FFF2-40B4-BE49-F238E27FC236}">
                <a16:creationId xmlns:a16="http://schemas.microsoft.com/office/drawing/2014/main" id="{0E149111-1FE7-3535-F926-43C866ED82FA}"/>
              </a:ext>
            </a:extLst>
          </p:cNvPr>
          <p:cNvSpPr txBox="1"/>
          <p:nvPr/>
        </p:nvSpPr>
        <p:spPr>
          <a:xfrm>
            <a:off x="6896458" y="5808413"/>
            <a:ext cx="4718862" cy="646112"/>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262626"/>
              </a:buClr>
              <a:buSzPts val="1200"/>
              <a:buFont typeface="Arial" panose="020B0604020202020204" pitchFamily="34" charset="0"/>
              <a:buChar char="•"/>
            </a:pPr>
            <a:r>
              <a:rPr lang="es-ES" sz="1200" b="0" i="0" u="none" dirty="0">
                <a:solidFill>
                  <a:srgbClr val="262626"/>
                </a:solidFill>
                <a:latin typeface="Open Sans"/>
                <a:ea typeface="Open Sans"/>
                <a:cs typeface="Open Sans"/>
                <a:sym typeface="Open Sans"/>
              </a:rPr>
              <a:t>Promover el conocimiento sobre rendición de cuentas.</a:t>
            </a:r>
          </a:p>
          <a:p>
            <a:pPr marL="171450" marR="0" lvl="0" indent="-171450" algn="l" rtl="0">
              <a:lnSpc>
                <a:spcPct val="100000"/>
              </a:lnSpc>
              <a:spcBef>
                <a:spcPts val="0"/>
              </a:spcBef>
              <a:spcAft>
                <a:spcPts val="0"/>
              </a:spcAft>
              <a:buClr>
                <a:srgbClr val="262626"/>
              </a:buClr>
              <a:buSzPts val="1200"/>
              <a:buFont typeface="Arial" panose="020B0604020202020204" pitchFamily="34" charset="0"/>
              <a:buChar char="•"/>
            </a:pPr>
            <a:r>
              <a:rPr lang="es-ES" sz="1200" b="0" i="0" u="none" dirty="0">
                <a:solidFill>
                  <a:srgbClr val="262626"/>
                </a:solidFill>
                <a:latin typeface="Open Sans"/>
                <a:ea typeface="Open Sans"/>
                <a:cs typeface="Open Sans"/>
                <a:sym typeface="Open Sans"/>
              </a:rPr>
              <a:t>Promover el conocimiento sobre los avances de los compromisos derivados de los planes nacionales sectoriales</a:t>
            </a:r>
          </a:p>
          <a:p>
            <a:pPr marL="171450" marR="0" lvl="0" indent="-171450" algn="l" rtl="0">
              <a:lnSpc>
                <a:spcPct val="100000"/>
              </a:lnSpc>
              <a:spcBef>
                <a:spcPts val="0"/>
              </a:spcBef>
              <a:spcAft>
                <a:spcPts val="0"/>
              </a:spcAft>
              <a:buClr>
                <a:srgbClr val="262626"/>
              </a:buClr>
              <a:buSzPts val="1200"/>
              <a:buFont typeface="Arial" panose="020B0604020202020204" pitchFamily="34" charset="0"/>
              <a:buChar char="•"/>
            </a:pPr>
            <a:r>
              <a:rPr lang="es-ES" sz="1200" b="0" i="0" u="none" dirty="0">
                <a:solidFill>
                  <a:srgbClr val="262626"/>
                </a:solidFill>
                <a:latin typeface="Open Sans"/>
                <a:ea typeface="Open Sans"/>
                <a:cs typeface="Open Sans"/>
                <a:sym typeface="Open Sans"/>
              </a:rPr>
              <a:t>Evaluar Audiencia Pública</a:t>
            </a:r>
            <a:endParaRPr dirty="0"/>
          </a:p>
        </p:txBody>
      </p:sp>
      <p:sp>
        <p:nvSpPr>
          <p:cNvPr id="7" name="Google Shape;469;p24">
            <a:extLst>
              <a:ext uri="{FF2B5EF4-FFF2-40B4-BE49-F238E27FC236}">
                <a16:creationId xmlns:a16="http://schemas.microsoft.com/office/drawing/2014/main" id="{1C378383-0FF9-6210-13F0-6BA2EC452E8F}"/>
              </a:ext>
            </a:extLst>
          </p:cNvPr>
          <p:cNvSpPr txBox="1"/>
          <p:nvPr/>
        </p:nvSpPr>
        <p:spPr>
          <a:xfrm>
            <a:off x="6896458" y="3173162"/>
            <a:ext cx="3404936" cy="460375"/>
          </a:xfrm>
          <a:prstGeom prst="rect">
            <a:avLst/>
          </a:prstGeom>
          <a:noFill/>
          <a:ln>
            <a:noFill/>
          </a:ln>
        </p:spPr>
        <p:txBody>
          <a:bodyPr spcFirstLastPara="1" wrap="square" lIns="0" tIns="0" rIns="0" bIns="0" anchor="t" anchorCtr="0">
            <a:noAutofit/>
          </a:bodyPr>
          <a:lstStyle/>
          <a:p>
            <a:pPr>
              <a:buClr>
                <a:srgbClr val="282828"/>
              </a:buClr>
              <a:buSzPts val="2200"/>
            </a:pPr>
            <a:r>
              <a:rPr lang="es-ES" sz="1400" b="1" dirty="0">
                <a:solidFill>
                  <a:srgbClr val="95782F"/>
                </a:solidFill>
                <a:latin typeface="Open Sans SemiBold"/>
                <a:ea typeface="Open Sans SemiBold"/>
                <a:cs typeface="Open Sans SemiBold"/>
                <a:sym typeface="Open Sans SemiBold"/>
              </a:rPr>
              <a:t>DIÁLOGO DE DOBLE VÍA CON LA CIUDADANÍA Y SUS ORGANIZACIONES</a:t>
            </a:r>
            <a:endParaRPr lang="es-ES" sz="1400" b="1" dirty="0">
              <a:solidFill>
                <a:srgbClr val="95782F"/>
              </a:solidFill>
              <a:latin typeface="Open Sans SemiBold"/>
              <a:ea typeface="Open Sans SemiBold"/>
              <a:cs typeface="Open Sans SemiBold"/>
            </a:endParaRPr>
          </a:p>
        </p:txBody>
      </p:sp>
      <p:sp>
        <p:nvSpPr>
          <p:cNvPr id="8" name="Google Shape;470;p24">
            <a:extLst>
              <a:ext uri="{FF2B5EF4-FFF2-40B4-BE49-F238E27FC236}">
                <a16:creationId xmlns:a16="http://schemas.microsoft.com/office/drawing/2014/main" id="{01959012-0A29-31B2-73A2-9EFC38B7B373}"/>
              </a:ext>
            </a:extLst>
          </p:cNvPr>
          <p:cNvSpPr txBox="1"/>
          <p:nvPr/>
        </p:nvSpPr>
        <p:spPr>
          <a:xfrm>
            <a:off x="6944476" y="5506788"/>
            <a:ext cx="2813050" cy="460375"/>
          </a:xfrm>
          <a:prstGeom prst="rect">
            <a:avLst/>
          </a:prstGeom>
          <a:noFill/>
          <a:ln>
            <a:noFill/>
          </a:ln>
        </p:spPr>
        <p:txBody>
          <a:bodyPr spcFirstLastPara="1" wrap="square" lIns="0" tIns="0" rIns="0" bIns="0" anchor="t" anchorCtr="0">
            <a:noAutofit/>
          </a:bodyPr>
          <a:lstStyle/>
          <a:p>
            <a:pPr marR="0" lvl="0" indent="0">
              <a:lnSpc>
                <a:spcPct val="100000"/>
              </a:lnSpc>
              <a:spcBef>
                <a:spcPts val="0"/>
              </a:spcBef>
              <a:spcAft>
                <a:spcPts val="0"/>
              </a:spcAft>
              <a:buClr>
                <a:srgbClr val="282828"/>
              </a:buClr>
              <a:buSzPts val="2200"/>
              <a:buFont typeface="Open Sans SemiBold"/>
              <a:buNone/>
            </a:pPr>
            <a:r>
              <a:rPr lang="en-US" sz="1400" b="1" dirty="0">
                <a:solidFill>
                  <a:srgbClr val="FFC000"/>
                </a:solidFill>
                <a:latin typeface="Open Sans SemiBold"/>
                <a:ea typeface="Open Sans SemiBold"/>
                <a:cs typeface="Open Sans SemiBold"/>
                <a:sym typeface="Open Sans SemiBold"/>
              </a:rPr>
              <a:t>RESPONSABILIDAD</a:t>
            </a:r>
            <a:endParaRPr sz="1400" b="1" dirty="0">
              <a:solidFill>
                <a:srgbClr val="FFC000"/>
              </a:solidFill>
              <a:latin typeface="Open Sans SemiBold"/>
              <a:ea typeface="Open Sans SemiBold"/>
              <a:cs typeface="Open Sans SemiBold"/>
            </a:endParaRPr>
          </a:p>
        </p:txBody>
      </p:sp>
      <p:sp>
        <p:nvSpPr>
          <p:cNvPr id="10" name="Google Shape;471;p24">
            <a:extLst>
              <a:ext uri="{FF2B5EF4-FFF2-40B4-BE49-F238E27FC236}">
                <a16:creationId xmlns:a16="http://schemas.microsoft.com/office/drawing/2014/main" id="{AA4B7CD7-1458-E33B-69E5-5C67A8C8E0C0}"/>
              </a:ext>
            </a:extLst>
          </p:cNvPr>
          <p:cNvSpPr txBox="1"/>
          <p:nvPr/>
        </p:nvSpPr>
        <p:spPr>
          <a:xfrm>
            <a:off x="6822900" y="1252899"/>
            <a:ext cx="3478494" cy="4603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82828"/>
              </a:buClr>
              <a:buSzPts val="2200"/>
              <a:buFont typeface="Open Sans SemiBold"/>
              <a:buNone/>
            </a:pPr>
            <a:r>
              <a:rPr lang="es-ES" sz="1400" b="1" i="0" u="none" dirty="0">
                <a:solidFill>
                  <a:srgbClr val="FF9900"/>
                </a:solidFill>
                <a:latin typeface="Open Sans SemiBold"/>
                <a:ea typeface="Open Sans SemiBold"/>
                <a:cs typeface="Open Sans SemiBold"/>
                <a:sym typeface="Open Sans SemiBold"/>
              </a:rPr>
              <a:t>INFORMACIÓN DE CALIDAD Y EN LENGUAJE COMPRENSIBLE</a:t>
            </a:r>
            <a:endParaRPr lang="es-ES" sz="1400" dirty="0">
              <a:solidFill>
                <a:srgbClr val="FF9900"/>
              </a:solidFill>
            </a:endParaRPr>
          </a:p>
        </p:txBody>
      </p:sp>
      <p:sp>
        <p:nvSpPr>
          <p:cNvPr id="13" name="Google Shape;472;p24">
            <a:extLst>
              <a:ext uri="{FF2B5EF4-FFF2-40B4-BE49-F238E27FC236}">
                <a16:creationId xmlns:a16="http://schemas.microsoft.com/office/drawing/2014/main" id="{33EFF23F-C702-2575-F75D-A7B3EBCB6733}"/>
              </a:ext>
            </a:extLst>
          </p:cNvPr>
          <p:cNvSpPr/>
          <p:nvPr/>
        </p:nvSpPr>
        <p:spPr>
          <a:xfrm>
            <a:off x="5767309" y="3125289"/>
            <a:ext cx="892175" cy="893762"/>
          </a:xfrm>
          <a:prstGeom prst="ellipse">
            <a:avLst/>
          </a:prstGeom>
          <a:solidFill>
            <a:srgbClr val="C49E4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 name="Google Shape;473;p24">
            <a:extLst>
              <a:ext uri="{FF2B5EF4-FFF2-40B4-BE49-F238E27FC236}">
                <a16:creationId xmlns:a16="http://schemas.microsoft.com/office/drawing/2014/main" id="{608FCF53-BF3E-CB01-4F87-B2382B2DC958}"/>
              </a:ext>
            </a:extLst>
          </p:cNvPr>
          <p:cNvSpPr/>
          <p:nvPr/>
        </p:nvSpPr>
        <p:spPr>
          <a:xfrm>
            <a:off x="5741323" y="5272966"/>
            <a:ext cx="889000" cy="890587"/>
          </a:xfrm>
          <a:prstGeom prst="ellipse">
            <a:avLst/>
          </a:prstGeom>
          <a:solidFill>
            <a:srgbClr val="FFC000"/>
          </a:solidFill>
          <a:ln>
            <a:noFill/>
          </a:ln>
        </p:spPr>
        <p:txBody>
          <a:bodyPr spcFirstLastPara="1" wrap="square" lIns="91425" tIns="45700" rIns="91425" bIns="45700" anchor="t" anchorCtr="0">
            <a:noAutofit/>
          </a:bodyPr>
          <a:lstStyle/>
          <a:p>
            <a:pPr>
              <a:buClr>
                <a:srgbClr val="FFFFFF"/>
              </a:buClr>
              <a:buSzPts val="4400"/>
            </a:pPr>
            <a:r>
              <a:rPr lang="en-US" sz="4400" dirty="0">
                <a:solidFill>
                  <a:srgbClr val="FFFFFF"/>
                </a:solidFill>
                <a:latin typeface="Montserrat"/>
                <a:sym typeface="Montserrat"/>
              </a:rPr>
              <a:t>3</a:t>
            </a:r>
            <a:endParaRPr lang="en-US" sz="4400" dirty="0">
              <a:solidFill>
                <a:srgbClr val="FFFFFF"/>
              </a:solidFill>
              <a:latin typeface="Montserrat"/>
            </a:endParaRPr>
          </a:p>
        </p:txBody>
      </p:sp>
      <p:sp>
        <p:nvSpPr>
          <p:cNvPr id="16" name="Google Shape;474;p24">
            <a:extLst>
              <a:ext uri="{FF2B5EF4-FFF2-40B4-BE49-F238E27FC236}">
                <a16:creationId xmlns:a16="http://schemas.microsoft.com/office/drawing/2014/main" id="{BF6ECB9F-7277-5E3D-9145-5149D1C96FE3}"/>
              </a:ext>
            </a:extLst>
          </p:cNvPr>
          <p:cNvSpPr/>
          <p:nvPr/>
        </p:nvSpPr>
        <p:spPr>
          <a:xfrm>
            <a:off x="5761415" y="1147316"/>
            <a:ext cx="889000" cy="893762"/>
          </a:xfrm>
          <a:prstGeom prst="ellipse">
            <a:avLst/>
          </a:prstGeom>
          <a:solidFill>
            <a:srgbClr val="FF99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 name="Google Shape;475;p24">
            <a:extLst>
              <a:ext uri="{FF2B5EF4-FFF2-40B4-BE49-F238E27FC236}">
                <a16:creationId xmlns:a16="http://schemas.microsoft.com/office/drawing/2014/main" id="{8EA2FD11-CFED-E741-550E-638EAB898B73}"/>
              </a:ext>
            </a:extLst>
          </p:cNvPr>
          <p:cNvSpPr txBox="1"/>
          <p:nvPr/>
        </p:nvSpPr>
        <p:spPr>
          <a:xfrm>
            <a:off x="6087398" y="1226648"/>
            <a:ext cx="542925" cy="8239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400"/>
              <a:buFont typeface="Montserrat"/>
              <a:buNone/>
            </a:pPr>
            <a:r>
              <a:rPr lang="en-US" sz="4400" b="0" i="0" u="none" dirty="0">
                <a:solidFill>
                  <a:srgbClr val="FFFFFF"/>
                </a:solidFill>
                <a:latin typeface="Montserrat"/>
                <a:ea typeface="Montserrat"/>
                <a:cs typeface="Montserrat"/>
                <a:sym typeface="Montserrat"/>
              </a:rPr>
              <a:t>1</a:t>
            </a:r>
            <a:endParaRPr dirty="0"/>
          </a:p>
        </p:txBody>
      </p:sp>
      <p:sp>
        <p:nvSpPr>
          <p:cNvPr id="24" name="Google Shape;476;p24">
            <a:extLst>
              <a:ext uri="{FF2B5EF4-FFF2-40B4-BE49-F238E27FC236}">
                <a16:creationId xmlns:a16="http://schemas.microsoft.com/office/drawing/2014/main" id="{5B142552-9EF5-062D-FA89-1ED6A476AA72}"/>
              </a:ext>
            </a:extLst>
          </p:cNvPr>
          <p:cNvSpPr txBox="1"/>
          <p:nvPr/>
        </p:nvSpPr>
        <p:spPr>
          <a:xfrm>
            <a:off x="6056734" y="3236498"/>
            <a:ext cx="658812" cy="8239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400"/>
              <a:buFont typeface="Montserrat"/>
              <a:buNone/>
            </a:pPr>
            <a:r>
              <a:rPr lang="en-US" sz="4400" b="0" i="0" u="none" dirty="0">
                <a:solidFill>
                  <a:srgbClr val="FFFFFF"/>
                </a:solidFill>
                <a:latin typeface="Montserrat"/>
                <a:ea typeface="Montserrat"/>
                <a:cs typeface="Montserrat"/>
                <a:sym typeface="Montserrat"/>
              </a:rPr>
              <a:t>2</a:t>
            </a:r>
            <a:endParaRPr dirty="0"/>
          </a:p>
        </p:txBody>
      </p:sp>
      <p:sp>
        <p:nvSpPr>
          <p:cNvPr id="25" name="Google Shape;477;p24">
            <a:extLst>
              <a:ext uri="{FF2B5EF4-FFF2-40B4-BE49-F238E27FC236}">
                <a16:creationId xmlns:a16="http://schemas.microsoft.com/office/drawing/2014/main" id="{26BCF868-8F4D-F9E0-E0BB-8D80A48A8217}"/>
              </a:ext>
            </a:extLst>
          </p:cNvPr>
          <p:cNvSpPr txBox="1"/>
          <p:nvPr/>
        </p:nvSpPr>
        <p:spPr>
          <a:xfrm>
            <a:off x="4742366" y="5624263"/>
            <a:ext cx="654050" cy="8239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400"/>
              <a:buFont typeface="Montserrat"/>
              <a:buNone/>
            </a:pPr>
            <a:r>
              <a:rPr lang="en-US" sz="4400" b="0" i="0" u="none">
                <a:solidFill>
                  <a:srgbClr val="FFFFFF"/>
                </a:solidFill>
                <a:latin typeface="Montserrat"/>
                <a:ea typeface="Montserrat"/>
                <a:cs typeface="Montserrat"/>
                <a:sym typeface="Montserrat"/>
              </a:rPr>
              <a:t>3</a:t>
            </a:r>
            <a:endParaRPr/>
          </a:p>
        </p:txBody>
      </p:sp>
      <p:sp>
        <p:nvSpPr>
          <p:cNvPr id="37" name="CuadroTexto 36">
            <a:extLst>
              <a:ext uri="{FF2B5EF4-FFF2-40B4-BE49-F238E27FC236}">
                <a16:creationId xmlns:a16="http://schemas.microsoft.com/office/drawing/2014/main" id="{13A93B72-E800-2F02-5D68-1432D51C1B60}"/>
              </a:ext>
            </a:extLst>
          </p:cNvPr>
          <p:cNvSpPr txBox="1"/>
          <p:nvPr/>
        </p:nvSpPr>
        <p:spPr>
          <a:xfrm>
            <a:off x="2626688" y="3210090"/>
            <a:ext cx="884320" cy="769441"/>
          </a:xfrm>
          <a:prstGeom prst="rect">
            <a:avLst/>
          </a:prstGeom>
          <a:noFill/>
        </p:spPr>
        <p:txBody>
          <a:bodyPr wrap="square" rtlCol="0">
            <a:spAutoFit/>
          </a:bodyPr>
          <a:lstStyle/>
          <a:p>
            <a:r>
              <a:rPr lang="es-CO" sz="4400" b="1" dirty="0">
                <a:solidFill>
                  <a:schemeClr val="accent4"/>
                </a:solidFill>
                <a:latin typeface="ADLaM Display" panose="02010000000000000000" pitchFamily="2" charset="0"/>
                <a:ea typeface="ADLaM Display" panose="02010000000000000000" pitchFamily="2" charset="0"/>
                <a:cs typeface="ADLaM Display" panose="02010000000000000000" pitchFamily="2" charset="0"/>
              </a:rPr>
              <a:t>24</a:t>
            </a:r>
          </a:p>
        </p:txBody>
      </p:sp>
      <p:sp>
        <p:nvSpPr>
          <p:cNvPr id="39" name="CuadroTexto 38">
            <a:extLst>
              <a:ext uri="{FF2B5EF4-FFF2-40B4-BE49-F238E27FC236}">
                <a16:creationId xmlns:a16="http://schemas.microsoft.com/office/drawing/2014/main" id="{297644CB-39C2-E8EE-9F35-EA97B6986791}"/>
              </a:ext>
            </a:extLst>
          </p:cNvPr>
          <p:cNvSpPr txBox="1"/>
          <p:nvPr/>
        </p:nvSpPr>
        <p:spPr>
          <a:xfrm>
            <a:off x="2255401" y="3947587"/>
            <a:ext cx="1758031" cy="369332"/>
          </a:xfrm>
          <a:prstGeom prst="rect">
            <a:avLst/>
          </a:prstGeom>
          <a:noFill/>
        </p:spPr>
        <p:txBody>
          <a:bodyPr wrap="square">
            <a:spAutoFit/>
          </a:bodyPr>
          <a:lstStyle/>
          <a:p>
            <a:r>
              <a:rPr lang="es-CO" b="1" dirty="0">
                <a:solidFill>
                  <a:srgbClr val="FFC000"/>
                </a:solidFill>
                <a:latin typeface="ADLaM Display" panose="02010000000000000000" pitchFamily="2" charset="0"/>
                <a:ea typeface="ADLaM Display" panose="02010000000000000000" pitchFamily="2" charset="0"/>
                <a:cs typeface="ADLaM Display" panose="02010000000000000000" pitchFamily="2" charset="0"/>
              </a:rPr>
              <a:t>A</a:t>
            </a:r>
            <a:r>
              <a:rPr lang="es-CO" sz="1800" b="1" dirty="0">
                <a:solidFill>
                  <a:srgbClr val="FFC000"/>
                </a:solidFill>
                <a:latin typeface="ADLaM Display" panose="02010000000000000000" pitchFamily="2" charset="0"/>
                <a:ea typeface="ADLaM Display" panose="02010000000000000000" pitchFamily="2" charset="0"/>
                <a:cs typeface="ADLaM Display" panose="02010000000000000000" pitchFamily="2" charset="0"/>
              </a:rPr>
              <a:t>ctividades</a:t>
            </a:r>
            <a:endParaRPr lang="es-CO" dirty="0">
              <a:solidFill>
                <a:srgbClr val="FFC000"/>
              </a:solidFill>
            </a:endParaRPr>
          </a:p>
        </p:txBody>
      </p:sp>
      <p:sp>
        <p:nvSpPr>
          <p:cNvPr id="40" name="CuadroTexto 39">
            <a:extLst>
              <a:ext uri="{FF2B5EF4-FFF2-40B4-BE49-F238E27FC236}">
                <a16:creationId xmlns:a16="http://schemas.microsoft.com/office/drawing/2014/main" id="{0FB78CDE-4601-4A4F-D6E1-7D3EBD1E5CED}"/>
              </a:ext>
            </a:extLst>
          </p:cNvPr>
          <p:cNvSpPr txBox="1"/>
          <p:nvPr/>
        </p:nvSpPr>
        <p:spPr>
          <a:xfrm>
            <a:off x="10341578" y="1231670"/>
            <a:ext cx="2055800" cy="276999"/>
          </a:xfrm>
          <a:prstGeom prst="rect">
            <a:avLst/>
          </a:prstGeom>
          <a:noFill/>
        </p:spPr>
        <p:txBody>
          <a:bodyPr wrap="square" rtlCol="0">
            <a:spAutoFit/>
          </a:bodyPr>
          <a:lstStyle/>
          <a:p>
            <a:r>
              <a:rPr lang="es-CO" sz="1200" b="1" i="1" dirty="0">
                <a:solidFill>
                  <a:srgbClr val="FF9900"/>
                </a:solidFill>
              </a:rPr>
              <a:t>(8 ACTIVIDADES)</a:t>
            </a:r>
          </a:p>
        </p:txBody>
      </p:sp>
      <p:sp>
        <p:nvSpPr>
          <p:cNvPr id="41" name="CuadroTexto 40">
            <a:extLst>
              <a:ext uri="{FF2B5EF4-FFF2-40B4-BE49-F238E27FC236}">
                <a16:creationId xmlns:a16="http://schemas.microsoft.com/office/drawing/2014/main" id="{42B7AF3F-3312-4C42-2911-9D47FA919D4D}"/>
              </a:ext>
            </a:extLst>
          </p:cNvPr>
          <p:cNvSpPr txBox="1"/>
          <p:nvPr/>
        </p:nvSpPr>
        <p:spPr>
          <a:xfrm>
            <a:off x="10301394" y="3183501"/>
            <a:ext cx="2055800" cy="276999"/>
          </a:xfrm>
          <a:prstGeom prst="rect">
            <a:avLst/>
          </a:prstGeom>
          <a:noFill/>
        </p:spPr>
        <p:txBody>
          <a:bodyPr wrap="square" rtlCol="0">
            <a:spAutoFit/>
          </a:bodyPr>
          <a:lstStyle/>
          <a:p>
            <a:r>
              <a:rPr lang="es-CO" sz="1200" b="1" i="1" dirty="0">
                <a:solidFill>
                  <a:srgbClr val="95782F"/>
                </a:solidFill>
              </a:rPr>
              <a:t>(11 ACTIVIDADES)</a:t>
            </a:r>
          </a:p>
        </p:txBody>
      </p:sp>
      <p:sp>
        <p:nvSpPr>
          <p:cNvPr id="42" name="CuadroTexto 41">
            <a:extLst>
              <a:ext uri="{FF2B5EF4-FFF2-40B4-BE49-F238E27FC236}">
                <a16:creationId xmlns:a16="http://schemas.microsoft.com/office/drawing/2014/main" id="{0D0D51B3-E59E-EBC3-F79A-2AE388A469CA}"/>
              </a:ext>
            </a:extLst>
          </p:cNvPr>
          <p:cNvSpPr txBox="1"/>
          <p:nvPr/>
        </p:nvSpPr>
        <p:spPr>
          <a:xfrm>
            <a:off x="10331068" y="5497262"/>
            <a:ext cx="2055800" cy="276999"/>
          </a:xfrm>
          <a:prstGeom prst="rect">
            <a:avLst/>
          </a:prstGeom>
          <a:noFill/>
        </p:spPr>
        <p:txBody>
          <a:bodyPr wrap="square" rtlCol="0">
            <a:spAutoFit/>
          </a:bodyPr>
          <a:lstStyle/>
          <a:p>
            <a:r>
              <a:rPr lang="es-CO" sz="1200" b="1" i="1" dirty="0">
                <a:solidFill>
                  <a:schemeClr val="accent4"/>
                </a:solidFill>
              </a:rPr>
              <a:t>(3 ACTIVIDADES)</a:t>
            </a:r>
          </a:p>
        </p:txBody>
      </p:sp>
      <p:sp>
        <p:nvSpPr>
          <p:cNvPr id="43" name="Google Shape;252;p17">
            <a:extLst>
              <a:ext uri="{FF2B5EF4-FFF2-40B4-BE49-F238E27FC236}">
                <a16:creationId xmlns:a16="http://schemas.microsoft.com/office/drawing/2014/main" id="{930127E7-1541-4457-06A0-AB27523CE4FC}"/>
              </a:ext>
            </a:extLst>
          </p:cNvPr>
          <p:cNvSpPr/>
          <p:nvPr/>
        </p:nvSpPr>
        <p:spPr>
          <a:xfrm>
            <a:off x="3538956" y="3559175"/>
            <a:ext cx="2220912" cy="2198687"/>
          </a:xfrm>
          <a:custGeom>
            <a:avLst/>
            <a:gdLst/>
            <a:ahLst/>
            <a:cxnLst/>
            <a:rect l="l" t="t" r="r" b="b"/>
            <a:pathLst>
              <a:path w="566" h="560" extrusionOk="0">
                <a:moveTo>
                  <a:pt x="0" y="557"/>
                </a:moveTo>
                <a:cubicBezTo>
                  <a:pt x="5" y="558"/>
                  <a:pt x="9" y="558"/>
                  <a:pt x="14" y="558"/>
                </a:cubicBezTo>
                <a:cubicBezTo>
                  <a:pt x="220" y="559"/>
                  <a:pt x="220" y="559"/>
                  <a:pt x="220" y="559"/>
                </a:cubicBezTo>
                <a:cubicBezTo>
                  <a:pt x="480" y="560"/>
                  <a:pt x="480" y="560"/>
                  <a:pt x="480" y="560"/>
                </a:cubicBezTo>
                <a:cubicBezTo>
                  <a:pt x="533" y="560"/>
                  <a:pt x="566" y="503"/>
                  <a:pt x="540" y="457"/>
                </a:cubicBezTo>
                <a:cubicBezTo>
                  <a:pt x="409" y="232"/>
                  <a:pt x="409" y="232"/>
                  <a:pt x="409" y="232"/>
                </a:cubicBezTo>
                <a:cubicBezTo>
                  <a:pt x="306" y="54"/>
                  <a:pt x="306" y="54"/>
                  <a:pt x="306" y="54"/>
                </a:cubicBezTo>
                <a:cubicBezTo>
                  <a:pt x="274" y="0"/>
                  <a:pt x="193" y="12"/>
                  <a:pt x="179" y="72"/>
                </a:cubicBezTo>
                <a:cubicBezTo>
                  <a:pt x="133" y="268"/>
                  <a:pt x="133" y="268"/>
                  <a:pt x="133" y="268"/>
                </a:cubicBezTo>
                <a:cubicBezTo>
                  <a:pt x="132" y="270"/>
                  <a:pt x="132" y="272"/>
                  <a:pt x="131" y="274"/>
                </a:cubicBezTo>
                <a:cubicBezTo>
                  <a:pt x="73" y="505"/>
                  <a:pt x="73" y="505"/>
                  <a:pt x="73" y="505"/>
                </a:cubicBezTo>
                <a:cubicBezTo>
                  <a:pt x="64" y="540"/>
                  <a:pt x="32" y="560"/>
                  <a:pt x="0" y="557"/>
                </a:cubicBezTo>
                <a:close/>
              </a:path>
            </a:pathLst>
          </a:custGeom>
          <a:solidFill>
            <a:srgbClr val="C49E4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4" name="Google Shape;253;p17">
            <a:extLst>
              <a:ext uri="{FF2B5EF4-FFF2-40B4-BE49-F238E27FC236}">
                <a16:creationId xmlns:a16="http://schemas.microsoft.com/office/drawing/2014/main" id="{0FCD73CF-BC88-61D8-ECEC-A8915D6BBDA3}"/>
              </a:ext>
            </a:extLst>
          </p:cNvPr>
          <p:cNvSpPr/>
          <p:nvPr/>
        </p:nvSpPr>
        <p:spPr>
          <a:xfrm>
            <a:off x="3245268" y="4635500"/>
            <a:ext cx="808037" cy="1122362"/>
          </a:xfrm>
          <a:custGeom>
            <a:avLst/>
            <a:gdLst/>
            <a:ahLst/>
            <a:cxnLst/>
            <a:rect l="l" t="t" r="r" b="b"/>
            <a:pathLst>
              <a:path w="206" h="286" extrusionOk="0">
                <a:moveTo>
                  <a:pt x="148" y="231"/>
                </a:moveTo>
                <a:cubicBezTo>
                  <a:pt x="206" y="0"/>
                  <a:pt x="206" y="0"/>
                  <a:pt x="206" y="0"/>
                </a:cubicBezTo>
                <a:cubicBezTo>
                  <a:pt x="202" y="10"/>
                  <a:pt x="196" y="20"/>
                  <a:pt x="188" y="28"/>
                </a:cubicBezTo>
                <a:cubicBezTo>
                  <a:pt x="42" y="166"/>
                  <a:pt x="42" y="166"/>
                  <a:pt x="42" y="166"/>
                </a:cubicBezTo>
                <a:cubicBezTo>
                  <a:pt x="0" y="205"/>
                  <a:pt x="23" y="272"/>
                  <a:pt x="75" y="283"/>
                </a:cubicBezTo>
                <a:cubicBezTo>
                  <a:pt x="107" y="286"/>
                  <a:pt x="139" y="266"/>
                  <a:pt x="148" y="231"/>
                </a:cubicBezTo>
                <a:close/>
              </a:path>
            </a:pathLst>
          </a:custGeom>
          <a:solidFill>
            <a:srgbClr val="95782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5" name="Google Shape;254;p17">
            <a:extLst>
              <a:ext uri="{FF2B5EF4-FFF2-40B4-BE49-F238E27FC236}">
                <a16:creationId xmlns:a16="http://schemas.microsoft.com/office/drawing/2014/main" id="{986418ED-B150-34C9-C82B-95E911E06441}"/>
              </a:ext>
            </a:extLst>
          </p:cNvPr>
          <p:cNvSpPr/>
          <p:nvPr/>
        </p:nvSpPr>
        <p:spPr>
          <a:xfrm>
            <a:off x="344906" y="3713162"/>
            <a:ext cx="2527300" cy="2033587"/>
          </a:xfrm>
          <a:custGeom>
            <a:avLst/>
            <a:gdLst/>
            <a:ahLst/>
            <a:cxnLst/>
            <a:rect l="l" t="t" r="r" b="b"/>
            <a:pathLst>
              <a:path w="644" h="518" extrusionOk="0">
                <a:moveTo>
                  <a:pt x="269" y="0"/>
                </a:moveTo>
                <a:cubicBezTo>
                  <a:pt x="266" y="4"/>
                  <a:pt x="263" y="8"/>
                  <a:pt x="260" y="12"/>
                </a:cubicBezTo>
                <a:cubicBezTo>
                  <a:pt x="157" y="190"/>
                  <a:pt x="157" y="190"/>
                  <a:pt x="157" y="190"/>
                </a:cubicBezTo>
                <a:cubicBezTo>
                  <a:pt x="26" y="415"/>
                  <a:pt x="26" y="415"/>
                  <a:pt x="26" y="415"/>
                </a:cubicBezTo>
                <a:cubicBezTo>
                  <a:pt x="0" y="461"/>
                  <a:pt x="33" y="518"/>
                  <a:pt x="86" y="518"/>
                </a:cubicBezTo>
                <a:cubicBezTo>
                  <a:pt x="346" y="517"/>
                  <a:pt x="346" y="517"/>
                  <a:pt x="346" y="517"/>
                </a:cubicBezTo>
                <a:cubicBezTo>
                  <a:pt x="552" y="516"/>
                  <a:pt x="552" y="516"/>
                  <a:pt x="552" y="516"/>
                </a:cubicBezTo>
                <a:cubicBezTo>
                  <a:pt x="614" y="516"/>
                  <a:pt x="644" y="440"/>
                  <a:pt x="599" y="397"/>
                </a:cubicBezTo>
                <a:cubicBezTo>
                  <a:pt x="453" y="260"/>
                  <a:pt x="453" y="260"/>
                  <a:pt x="453" y="260"/>
                </a:cubicBezTo>
                <a:cubicBezTo>
                  <a:pt x="451" y="258"/>
                  <a:pt x="450" y="257"/>
                  <a:pt x="448" y="255"/>
                </a:cubicBezTo>
                <a:cubicBezTo>
                  <a:pt x="277" y="89"/>
                  <a:pt x="277" y="89"/>
                  <a:pt x="277" y="89"/>
                </a:cubicBezTo>
                <a:cubicBezTo>
                  <a:pt x="251" y="64"/>
                  <a:pt x="250" y="26"/>
                  <a:pt x="269" y="0"/>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6" name="Google Shape;255;p17">
            <a:extLst>
              <a:ext uri="{FF2B5EF4-FFF2-40B4-BE49-F238E27FC236}">
                <a16:creationId xmlns:a16="http://schemas.microsoft.com/office/drawing/2014/main" id="{0848FB69-99C0-591E-538B-6BEF34E9223E}"/>
              </a:ext>
            </a:extLst>
          </p:cNvPr>
          <p:cNvSpPr/>
          <p:nvPr/>
        </p:nvSpPr>
        <p:spPr>
          <a:xfrm>
            <a:off x="1325981" y="3556000"/>
            <a:ext cx="776287" cy="1157287"/>
          </a:xfrm>
          <a:custGeom>
            <a:avLst/>
            <a:gdLst/>
            <a:ahLst/>
            <a:cxnLst/>
            <a:rect l="l" t="t" r="r" b="b"/>
            <a:pathLst>
              <a:path w="198" h="295" extrusionOk="0">
                <a:moveTo>
                  <a:pt x="27" y="129"/>
                </a:moveTo>
                <a:cubicBezTo>
                  <a:pt x="198" y="295"/>
                  <a:pt x="198" y="295"/>
                  <a:pt x="198" y="295"/>
                </a:cubicBezTo>
                <a:cubicBezTo>
                  <a:pt x="191" y="287"/>
                  <a:pt x="186" y="277"/>
                  <a:pt x="183" y="266"/>
                </a:cubicBezTo>
                <a:cubicBezTo>
                  <a:pt x="137" y="70"/>
                  <a:pt x="137" y="70"/>
                  <a:pt x="137" y="70"/>
                </a:cubicBezTo>
                <a:cubicBezTo>
                  <a:pt x="124" y="14"/>
                  <a:pt x="54" y="0"/>
                  <a:pt x="19" y="40"/>
                </a:cubicBezTo>
                <a:cubicBezTo>
                  <a:pt x="0" y="66"/>
                  <a:pt x="1" y="104"/>
                  <a:pt x="27" y="129"/>
                </a:cubicBezTo>
                <a:close/>
              </a:path>
            </a:pathLst>
          </a:custGeom>
          <a:solidFill>
            <a:schemeClr val="accent4">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7" name="Google Shape;256;p17">
            <a:extLst>
              <a:ext uri="{FF2B5EF4-FFF2-40B4-BE49-F238E27FC236}">
                <a16:creationId xmlns:a16="http://schemas.microsoft.com/office/drawing/2014/main" id="{E5CFA370-E08E-B4C2-53AE-2EC5F6299813}"/>
              </a:ext>
            </a:extLst>
          </p:cNvPr>
          <p:cNvSpPr/>
          <p:nvPr/>
        </p:nvSpPr>
        <p:spPr>
          <a:xfrm>
            <a:off x="1797468" y="1054100"/>
            <a:ext cx="2432050" cy="2233612"/>
          </a:xfrm>
          <a:custGeom>
            <a:avLst/>
            <a:gdLst/>
            <a:ahLst/>
            <a:cxnLst/>
            <a:rect l="l" t="t" r="r" b="b"/>
            <a:pathLst>
              <a:path w="620" h="569" extrusionOk="0">
                <a:moveTo>
                  <a:pt x="620" y="464"/>
                </a:moveTo>
                <a:cubicBezTo>
                  <a:pt x="618" y="459"/>
                  <a:pt x="616" y="455"/>
                  <a:pt x="614" y="451"/>
                </a:cubicBezTo>
                <a:cubicBezTo>
                  <a:pt x="511" y="272"/>
                  <a:pt x="511" y="272"/>
                  <a:pt x="511" y="272"/>
                </a:cubicBezTo>
                <a:cubicBezTo>
                  <a:pt x="382" y="47"/>
                  <a:pt x="382" y="47"/>
                  <a:pt x="382" y="47"/>
                </a:cubicBezTo>
                <a:cubicBezTo>
                  <a:pt x="356" y="0"/>
                  <a:pt x="290" y="0"/>
                  <a:pt x="263" y="47"/>
                </a:cubicBezTo>
                <a:cubicBezTo>
                  <a:pt x="134" y="272"/>
                  <a:pt x="134" y="272"/>
                  <a:pt x="134" y="272"/>
                </a:cubicBezTo>
                <a:cubicBezTo>
                  <a:pt x="31" y="451"/>
                  <a:pt x="31" y="451"/>
                  <a:pt x="31" y="451"/>
                </a:cubicBezTo>
                <a:cubicBezTo>
                  <a:pt x="0" y="505"/>
                  <a:pt x="51" y="569"/>
                  <a:pt x="111" y="551"/>
                </a:cubicBezTo>
                <a:cubicBezTo>
                  <a:pt x="303" y="493"/>
                  <a:pt x="303" y="493"/>
                  <a:pt x="303" y="493"/>
                </a:cubicBezTo>
                <a:cubicBezTo>
                  <a:pt x="305" y="493"/>
                  <a:pt x="307" y="492"/>
                  <a:pt x="309" y="492"/>
                </a:cubicBezTo>
                <a:cubicBezTo>
                  <a:pt x="539" y="426"/>
                  <a:pt x="539" y="426"/>
                  <a:pt x="539" y="426"/>
                </a:cubicBezTo>
                <a:cubicBezTo>
                  <a:pt x="573" y="417"/>
                  <a:pt x="606" y="435"/>
                  <a:pt x="620" y="4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8" name="Google Shape;257;p17">
            <a:extLst>
              <a:ext uri="{FF2B5EF4-FFF2-40B4-BE49-F238E27FC236}">
                <a16:creationId xmlns:a16="http://schemas.microsoft.com/office/drawing/2014/main" id="{0E48DBC2-41D1-8BD5-3502-20727AA99F90}"/>
              </a:ext>
            </a:extLst>
          </p:cNvPr>
          <p:cNvSpPr/>
          <p:nvPr/>
        </p:nvSpPr>
        <p:spPr>
          <a:xfrm>
            <a:off x="3008731" y="2684462"/>
            <a:ext cx="1287462" cy="593725"/>
          </a:xfrm>
          <a:custGeom>
            <a:avLst/>
            <a:gdLst/>
            <a:ahLst/>
            <a:cxnLst/>
            <a:rect l="l" t="t" r="r" b="b"/>
            <a:pathLst>
              <a:path w="328" h="151" extrusionOk="0">
                <a:moveTo>
                  <a:pt x="230" y="9"/>
                </a:moveTo>
                <a:cubicBezTo>
                  <a:pt x="0" y="75"/>
                  <a:pt x="0" y="75"/>
                  <a:pt x="0" y="75"/>
                </a:cubicBezTo>
                <a:cubicBezTo>
                  <a:pt x="11" y="73"/>
                  <a:pt x="23" y="73"/>
                  <a:pt x="33" y="76"/>
                </a:cubicBezTo>
                <a:cubicBezTo>
                  <a:pt x="226" y="134"/>
                  <a:pt x="226" y="134"/>
                  <a:pt x="226" y="134"/>
                </a:cubicBezTo>
                <a:cubicBezTo>
                  <a:pt x="281" y="151"/>
                  <a:pt x="328" y="98"/>
                  <a:pt x="311" y="47"/>
                </a:cubicBezTo>
                <a:cubicBezTo>
                  <a:pt x="297" y="18"/>
                  <a:pt x="264" y="0"/>
                  <a:pt x="230" y="9"/>
                </a:cubicBezTo>
                <a:close/>
              </a:path>
            </a:pathLst>
          </a:custGeom>
          <a:solidFill>
            <a:schemeClr val="accent2">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9" name="Google Shape;258;p17">
            <a:extLst>
              <a:ext uri="{FF2B5EF4-FFF2-40B4-BE49-F238E27FC236}">
                <a16:creationId xmlns:a16="http://schemas.microsoft.com/office/drawing/2014/main" id="{7ECD73A9-710E-8A33-DF9C-D652360B4266}"/>
              </a:ext>
            </a:extLst>
          </p:cNvPr>
          <p:cNvSpPr/>
          <p:nvPr/>
        </p:nvSpPr>
        <p:spPr>
          <a:xfrm>
            <a:off x="878306" y="4795837"/>
            <a:ext cx="1314450" cy="668337"/>
          </a:xfrm>
          <a:custGeom>
            <a:avLst/>
            <a:gdLst/>
            <a:ahLst/>
            <a:cxnLst/>
            <a:rect l="l" t="t" r="r" b="b"/>
            <a:pathLst>
              <a:path w="335" h="170" extrusionOk="0">
                <a:moveTo>
                  <a:pt x="171" y="170"/>
                </a:moveTo>
                <a:cubicBezTo>
                  <a:pt x="151" y="169"/>
                  <a:pt x="135" y="169"/>
                  <a:pt x="119" y="165"/>
                </a:cubicBezTo>
                <a:cubicBezTo>
                  <a:pt x="114" y="163"/>
                  <a:pt x="109" y="162"/>
                  <a:pt x="104" y="160"/>
                </a:cubicBezTo>
                <a:cubicBezTo>
                  <a:pt x="95" y="155"/>
                  <a:pt x="92" y="149"/>
                  <a:pt x="91" y="145"/>
                </a:cubicBezTo>
                <a:cubicBezTo>
                  <a:pt x="90" y="139"/>
                  <a:pt x="92" y="133"/>
                  <a:pt x="97" y="128"/>
                </a:cubicBezTo>
                <a:cubicBezTo>
                  <a:pt x="105" y="120"/>
                  <a:pt x="114" y="114"/>
                  <a:pt x="127" y="108"/>
                </a:cubicBezTo>
                <a:cubicBezTo>
                  <a:pt x="131" y="106"/>
                  <a:pt x="135" y="105"/>
                  <a:pt x="139" y="103"/>
                </a:cubicBezTo>
                <a:cubicBezTo>
                  <a:pt x="142" y="102"/>
                  <a:pt x="142" y="102"/>
                  <a:pt x="142" y="102"/>
                </a:cubicBezTo>
                <a:cubicBezTo>
                  <a:pt x="145" y="101"/>
                  <a:pt x="147" y="99"/>
                  <a:pt x="147" y="97"/>
                </a:cubicBezTo>
                <a:cubicBezTo>
                  <a:pt x="148" y="95"/>
                  <a:pt x="147" y="92"/>
                  <a:pt x="145" y="91"/>
                </a:cubicBezTo>
                <a:cubicBezTo>
                  <a:pt x="131" y="77"/>
                  <a:pt x="125" y="60"/>
                  <a:pt x="126" y="39"/>
                </a:cubicBezTo>
                <a:cubicBezTo>
                  <a:pt x="127" y="19"/>
                  <a:pt x="138" y="7"/>
                  <a:pt x="159" y="1"/>
                </a:cubicBezTo>
                <a:cubicBezTo>
                  <a:pt x="163" y="0"/>
                  <a:pt x="167" y="0"/>
                  <a:pt x="171" y="0"/>
                </a:cubicBezTo>
                <a:cubicBezTo>
                  <a:pt x="175" y="0"/>
                  <a:pt x="179" y="0"/>
                  <a:pt x="183" y="1"/>
                </a:cubicBezTo>
                <a:cubicBezTo>
                  <a:pt x="204" y="7"/>
                  <a:pt x="215" y="19"/>
                  <a:pt x="216" y="39"/>
                </a:cubicBezTo>
                <a:cubicBezTo>
                  <a:pt x="217" y="60"/>
                  <a:pt x="211" y="77"/>
                  <a:pt x="197" y="91"/>
                </a:cubicBezTo>
                <a:cubicBezTo>
                  <a:pt x="195" y="92"/>
                  <a:pt x="194" y="94"/>
                  <a:pt x="195" y="97"/>
                </a:cubicBezTo>
                <a:cubicBezTo>
                  <a:pt x="195" y="99"/>
                  <a:pt x="197" y="101"/>
                  <a:pt x="200" y="102"/>
                </a:cubicBezTo>
                <a:cubicBezTo>
                  <a:pt x="203" y="103"/>
                  <a:pt x="203" y="103"/>
                  <a:pt x="203" y="103"/>
                </a:cubicBezTo>
                <a:cubicBezTo>
                  <a:pt x="207" y="105"/>
                  <a:pt x="211" y="106"/>
                  <a:pt x="215" y="108"/>
                </a:cubicBezTo>
                <a:cubicBezTo>
                  <a:pt x="228" y="114"/>
                  <a:pt x="237" y="120"/>
                  <a:pt x="245" y="128"/>
                </a:cubicBezTo>
                <a:cubicBezTo>
                  <a:pt x="249" y="132"/>
                  <a:pt x="251" y="139"/>
                  <a:pt x="250" y="145"/>
                </a:cubicBezTo>
                <a:cubicBezTo>
                  <a:pt x="249" y="151"/>
                  <a:pt x="244" y="156"/>
                  <a:pt x="238" y="160"/>
                </a:cubicBezTo>
                <a:cubicBezTo>
                  <a:pt x="238" y="160"/>
                  <a:pt x="238" y="160"/>
                  <a:pt x="238" y="160"/>
                </a:cubicBezTo>
                <a:cubicBezTo>
                  <a:pt x="233" y="162"/>
                  <a:pt x="228" y="163"/>
                  <a:pt x="223" y="165"/>
                </a:cubicBezTo>
                <a:cubicBezTo>
                  <a:pt x="207" y="169"/>
                  <a:pt x="191" y="169"/>
                  <a:pt x="171" y="170"/>
                </a:cubicBezTo>
                <a:close/>
                <a:moveTo>
                  <a:pt x="171" y="9"/>
                </a:moveTo>
                <a:cubicBezTo>
                  <a:pt x="168" y="9"/>
                  <a:pt x="164" y="9"/>
                  <a:pt x="161" y="10"/>
                </a:cubicBezTo>
                <a:cubicBezTo>
                  <a:pt x="144" y="15"/>
                  <a:pt x="136" y="24"/>
                  <a:pt x="135" y="40"/>
                </a:cubicBezTo>
                <a:cubicBezTo>
                  <a:pt x="134" y="58"/>
                  <a:pt x="140" y="72"/>
                  <a:pt x="151" y="84"/>
                </a:cubicBezTo>
                <a:cubicBezTo>
                  <a:pt x="156" y="88"/>
                  <a:pt x="157" y="93"/>
                  <a:pt x="156" y="99"/>
                </a:cubicBezTo>
                <a:cubicBezTo>
                  <a:pt x="155" y="104"/>
                  <a:pt x="151" y="108"/>
                  <a:pt x="145" y="111"/>
                </a:cubicBezTo>
                <a:cubicBezTo>
                  <a:pt x="142" y="112"/>
                  <a:pt x="142" y="112"/>
                  <a:pt x="142" y="112"/>
                </a:cubicBezTo>
                <a:cubicBezTo>
                  <a:pt x="138" y="113"/>
                  <a:pt x="135" y="115"/>
                  <a:pt x="131" y="116"/>
                </a:cubicBezTo>
                <a:cubicBezTo>
                  <a:pt x="119" y="122"/>
                  <a:pt x="111" y="128"/>
                  <a:pt x="104" y="134"/>
                </a:cubicBezTo>
                <a:cubicBezTo>
                  <a:pt x="101" y="137"/>
                  <a:pt x="100" y="140"/>
                  <a:pt x="100" y="143"/>
                </a:cubicBezTo>
                <a:cubicBezTo>
                  <a:pt x="101" y="146"/>
                  <a:pt x="104" y="149"/>
                  <a:pt x="108" y="151"/>
                </a:cubicBezTo>
                <a:cubicBezTo>
                  <a:pt x="112" y="153"/>
                  <a:pt x="117" y="155"/>
                  <a:pt x="121" y="156"/>
                </a:cubicBezTo>
                <a:cubicBezTo>
                  <a:pt x="137" y="159"/>
                  <a:pt x="152" y="160"/>
                  <a:pt x="171" y="160"/>
                </a:cubicBezTo>
                <a:cubicBezTo>
                  <a:pt x="190" y="160"/>
                  <a:pt x="205" y="159"/>
                  <a:pt x="221" y="156"/>
                </a:cubicBezTo>
                <a:cubicBezTo>
                  <a:pt x="225" y="155"/>
                  <a:pt x="230" y="153"/>
                  <a:pt x="234" y="151"/>
                </a:cubicBezTo>
                <a:cubicBezTo>
                  <a:pt x="238" y="149"/>
                  <a:pt x="240" y="147"/>
                  <a:pt x="241" y="143"/>
                </a:cubicBezTo>
                <a:cubicBezTo>
                  <a:pt x="241" y="140"/>
                  <a:pt x="240" y="136"/>
                  <a:pt x="238" y="134"/>
                </a:cubicBezTo>
                <a:cubicBezTo>
                  <a:pt x="232" y="128"/>
                  <a:pt x="223" y="122"/>
                  <a:pt x="211" y="116"/>
                </a:cubicBezTo>
                <a:cubicBezTo>
                  <a:pt x="207" y="115"/>
                  <a:pt x="204" y="113"/>
                  <a:pt x="200" y="112"/>
                </a:cubicBezTo>
                <a:cubicBezTo>
                  <a:pt x="197" y="111"/>
                  <a:pt x="197" y="111"/>
                  <a:pt x="197" y="111"/>
                </a:cubicBezTo>
                <a:cubicBezTo>
                  <a:pt x="191" y="108"/>
                  <a:pt x="187" y="104"/>
                  <a:pt x="186" y="98"/>
                </a:cubicBezTo>
                <a:cubicBezTo>
                  <a:pt x="185" y="93"/>
                  <a:pt x="186" y="88"/>
                  <a:pt x="191" y="84"/>
                </a:cubicBezTo>
                <a:cubicBezTo>
                  <a:pt x="202" y="72"/>
                  <a:pt x="208" y="58"/>
                  <a:pt x="207" y="40"/>
                </a:cubicBezTo>
                <a:cubicBezTo>
                  <a:pt x="206" y="24"/>
                  <a:pt x="198" y="15"/>
                  <a:pt x="181" y="10"/>
                </a:cubicBezTo>
                <a:cubicBezTo>
                  <a:pt x="178" y="9"/>
                  <a:pt x="174" y="9"/>
                  <a:pt x="171" y="9"/>
                </a:cubicBezTo>
                <a:close/>
                <a:moveTo>
                  <a:pt x="236" y="155"/>
                </a:moveTo>
                <a:cubicBezTo>
                  <a:pt x="236" y="155"/>
                  <a:pt x="236" y="155"/>
                  <a:pt x="236" y="155"/>
                </a:cubicBezTo>
                <a:close/>
                <a:moveTo>
                  <a:pt x="279" y="170"/>
                </a:moveTo>
                <a:cubicBezTo>
                  <a:pt x="276" y="169"/>
                  <a:pt x="276" y="169"/>
                  <a:pt x="276" y="169"/>
                </a:cubicBezTo>
                <a:cubicBezTo>
                  <a:pt x="266" y="169"/>
                  <a:pt x="263" y="169"/>
                  <a:pt x="254" y="168"/>
                </a:cubicBezTo>
                <a:cubicBezTo>
                  <a:pt x="251" y="168"/>
                  <a:pt x="249" y="166"/>
                  <a:pt x="250" y="163"/>
                </a:cubicBezTo>
                <a:cubicBezTo>
                  <a:pt x="250" y="161"/>
                  <a:pt x="252" y="159"/>
                  <a:pt x="255" y="159"/>
                </a:cubicBezTo>
                <a:cubicBezTo>
                  <a:pt x="264" y="160"/>
                  <a:pt x="267" y="160"/>
                  <a:pt x="276" y="160"/>
                </a:cubicBezTo>
                <a:cubicBezTo>
                  <a:pt x="279" y="160"/>
                  <a:pt x="279" y="160"/>
                  <a:pt x="279" y="160"/>
                </a:cubicBezTo>
                <a:cubicBezTo>
                  <a:pt x="291" y="160"/>
                  <a:pt x="302" y="160"/>
                  <a:pt x="313" y="157"/>
                </a:cubicBezTo>
                <a:cubicBezTo>
                  <a:pt x="316" y="156"/>
                  <a:pt x="319" y="155"/>
                  <a:pt x="321" y="154"/>
                </a:cubicBezTo>
                <a:cubicBezTo>
                  <a:pt x="324" y="153"/>
                  <a:pt x="325" y="151"/>
                  <a:pt x="326" y="149"/>
                </a:cubicBezTo>
                <a:cubicBezTo>
                  <a:pt x="326" y="148"/>
                  <a:pt x="325" y="145"/>
                  <a:pt x="324" y="145"/>
                </a:cubicBezTo>
                <a:cubicBezTo>
                  <a:pt x="320" y="140"/>
                  <a:pt x="314" y="136"/>
                  <a:pt x="306" y="132"/>
                </a:cubicBezTo>
                <a:cubicBezTo>
                  <a:pt x="303" y="131"/>
                  <a:pt x="301" y="130"/>
                  <a:pt x="298" y="129"/>
                </a:cubicBezTo>
                <a:cubicBezTo>
                  <a:pt x="296" y="129"/>
                  <a:pt x="296" y="129"/>
                  <a:pt x="296" y="129"/>
                </a:cubicBezTo>
                <a:cubicBezTo>
                  <a:pt x="291" y="127"/>
                  <a:pt x="288" y="123"/>
                  <a:pt x="287" y="119"/>
                </a:cubicBezTo>
                <a:cubicBezTo>
                  <a:pt x="286" y="115"/>
                  <a:pt x="288" y="111"/>
                  <a:pt x="291" y="108"/>
                </a:cubicBezTo>
                <a:cubicBezTo>
                  <a:pt x="299" y="100"/>
                  <a:pt x="303" y="90"/>
                  <a:pt x="302" y="78"/>
                </a:cubicBezTo>
                <a:cubicBezTo>
                  <a:pt x="302" y="68"/>
                  <a:pt x="296" y="61"/>
                  <a:pt x="285" y="59"/>
                </a:cubicBezTo>
                <a:cubicBezTo>
                  <a:pt x="283" y="58"/>
                  <a:pt x="281" y="58"/>
                  <a:pt x="278" y="58"/>
                </a:cubicBezTo>
                <a:cubicBezTo>
                  <a:pt x="276" y="58"/>
                  <a:pt x="274" y="58"/>
                  <a:pt x="272" y="59"/>
                </a:cubicBezTo>
                <a:cubicBezTo>
                  <a:pt x="261" y="61"/>
                  <a:pt x="255" y="68"/>
                  <a:pt x="255" y="78"/>
                </a:cubicBezTo>
                <a:cubicBezTo>
                  <a:pt x="254" y="90"/>
                  <a:pt x="258" y="100"/>
                  <a:pt x="266" y="108"/>
                </a:cubicBezTo>
                <a:cubicBezTo>
                  <a:pt x="269" y="111"/>
                  <a:pt x="271" y="116"/>
                  <a:pt x="270" y="119"/>
                </a:cubicBezTo>
                <a:cubicBezTo>
                  <a:pt x="269" y="123"/>
                  <a:pt x="267" y="126"/>
                  <a:pt x="263" y="128"/>
                </a:cubicBezTo>
                <a:cubicBezTo>
                  <a:pt x="262" y="128"/>
                  <a:pt x="262" y="128"/>
                  <a:pt x="262" y="128"/>
                </a:cubicBezTo>
                <a:cubicBezTo>
                  <a:pt x="259" y="129"/>
                  <a:pt x="257" y="128"/>
                  <a:pt x="256" y="125"/>
                </a:cubicBezTo>
                <a:cubicBezTo>
                  <a:pt x="255" y="123"/>
                  <a:pt x="256" y="120"/>
                  <a:pt x="258" y="119"/>
                </a:cubicBezTo>
                <a:cubicBezTo>
                  <a:pt x="259" y="119"/>
                  <a:pt x="259" y="119"/>
                  <a:pt x="259" y="119"/>
                </a:cubicBezTo>
                <a:cubicBezTo>
                  <a:pt x="260" y="119"/>
                  <a:pt x="261" y="118"/>
                  <a:pt x="261" y="118"/>
                </a:cubicBezTo>
                <a:cubicBezTo>
                  <a:pt x="261" y="117"/>
                  <a:pt x="261" y="116"/>
                  <a:pt x="259" y="114"/>
                </a:cubicBezTo>
                <a:cubicBezTo>
                  <a:pt x="250" y="104"/>
                  <a:pt x="245" y="92"/>
                  <a:pt x="246" y="77"/>
                </a:cubicBezTo>
                <a:cubicBezTo>
                  <a:pt x="246" y="67"/>
                  <a:pt x="250" y="54"/>
                  <a:pt x="270" y="50"/>
                </a:cubicBezTo>
                <a:cubicBezTo>
                  <a:pt x="273" y="49"/>
                  <a:pt x="275" y="49"/>
                  <a:pt x="278" y="49"/>
                </a:cubicBezTo>
                <a:cubicBezTo>
                  <a:pt x="281" y="49"/>
                  <a:pt x="284" y="49"/>
                  <a:pt x="287" y="50"/>
                </a:cubicBezTo>
                <a:cubicBezTo>
                  <a:pt x="306" y="54"/>
                  <a:pt x="311" y="67"/>
                  <a:pt x="311" y="77"/>
                </a:cubicBezTo>
                <a:cubicBezTo>
                  <a:pt x="312" y="92"/>
                  <a:pt x="307" y="105"/>
                  <a:pt x="298" y="114"/>
                </a:cubicBezTo>
                <a:cubicBezTo>
                  <a:pt x="297" y="115"/>
                  <a:pt x="296" y="116"/>
                  <a:pt x="296" y="117"/>
                </a:cubicBezTo>
                <a:cubicBezTo>
                  <a:pt x="297" y="118"/>
                  <a:pt x="298" y="119"/>
                  <a:pt x="299" y="120"/>
                </a:cubicBezTo>
                <a:cubicBezTo>
                  <a:pt x="301" y="121"/>
                  <a:pt x="301" y="121"/>
                  <a:pt x="301" y="121"/>
                </a:cubicBezTo>
                <a:cubicBezTo>
                  <a:pt x="304" y="122"/>
                  <a:pt x="307" y="123"/>
                  <a:pt x="310" y="124"/>
                </a:cubicBezTo>
                <a:cubicBezTo>
                  <a:pt x="319" y="128"/>
                  <a:pt x="325" y="133"/>
                  <a:pt x="331" y="138"/>
                </a:cubicBezTo>
                <a:cubicBezTo>
                  <a:pt x="334" y="141"/>
                  <a:pt x="335" y="146"/>
                  <a:pt x="335" y="151"/>
                </a:cubicBezTo>
                <a:cubicBezTo>
                  <a:pt x="334" y="156"/>
                  <a:pt x="330" y="160"/>
                  <a:pt x="325" y="163"/>
                </a:cubicBezTo>
                <a:cubicBezTo>
                  <a:pt x="322" y="164"/>
                  <a:pt x="319" y="165"/>
                  <a:pt x="315" y="166"/>
                </a:cubicBezTo>
                <a:cubicBezTo>
                  <a:pt x="303" y="169"/>
                  <a:pt x="292" y="169"/>
                  <a:pt x="279" y="170"/>
                </a:cubicBezTo>
                <a:close/>
                <a:moveTo>
                  <a:pt x="63" y="170"/>
                </a:moveTo>
                <a:cubicBezTo>
                  <a:pt x="48" y="169"/>
                  <a:pt x="35" y="169"/>
                  <a:pt x="23" y="166"/>
                </a:cubicBezTo>
                <a:cubicBezTo>
                  <a:pt x="19" y="165"/>
                  <a:pt x="15" y="163"/>
                  <a:pt x="11" y="162"/>
                </a:cubicBezTo>
                <a:cubicBezTo>
                  <a:pt x="5" y="159"/>
                  <a:pt x="1" y="155"/>
                  <a:pt x="0" y="149"/>
                </a:cubicBezTo>
                <a:cubicBezTo>
                  <a:pt x="0" y="145"/>
                  <a:pt x="1" y="140"/>
                  <a:pt x="5" y="136"/>
                </a:cubicBezTo>
                <a:cubicBezTo>
                  <a:pt x="11" y="130"/>
                  <a:pt x="18" y="125"/>
                  <a:pt x="29" y="120"/>
                </a:cubicBezTo>
                <a:cubicBezTo>
                  <a:pt x="32" y="119"/>
                  <a:pt x="35" y="118"/>
                  <a:pt x="38" y="116"/>
                </a:cubicBezTo>
                <a:cubicBezTo>
                  <a:pt x="40" y="116"/>
                  <a:pt x="40" y="116"/>
                  <a:pt x="40" y="116"/>
                </a:cubicBezTo>
                <a:cubicBezTo>
                  <a:pt x="42" y="115"/>
                  <a:pt x="43" y="114"/>
                  <a:pt x="44" y="112"/>
                </a:cubicBezTo>
                <a:cubicBezTo>
                  <a:pt x="44" y="111"/>
                  <a:pt x="43" y="109"/>
                  <a:pt x="42" y="108"/>
                </a:cubicBezTo>
                <a:cubicBezTo>
                  <a:pt x="31" y="98"/>
                  <a:pt x="26" y="84"/>
                  <a:pt x="27" y="68"/>
                </a:cubicBezTo>
                <a:cubicBezTo>
                  <a:pt x="27" y="57"/>
                  <a:pt x="32" y="43"/>
                  <a:pt x="53" y="38"/>
                </a:cubicBezTo>
                <a:cubicBezTo>
                  <a:pt x="56" y="37"/>
                  <a:pt x="60" y="37"/>
                  <a:pt x="63" y="37"/>
                </a:cubicBezTo>
                <a:cubicBezTo>
                  <a:pt x="66" y="37"/>
                  <a:pt x="69" y="37"/>
                  <a:pt x="73" y="38"/>
                </a:cubicBezTo>
                <a:cubicBezTo>
                  <a:pt x="94" y="43"/>
                  <a:pt x="98" y="57"/>
                  <a:pt x="99" y="68"/>
                </a:cubicBezTo>
                <a:cubicBezTo>
                  <a:pt x="99" y="84"/>
                  <a:pt x="94" y="98"/>
                  <a:pt x="84" y="108"/>
                </a:cubicBezTo>
                <a:cubicBezTo>
                  <a:pt x="83" y="109"/>
                  <a:pt x="82" y="111"/>
                  <a:pt x="82" y="112"/>
                </a:cubicBezTo>
                <a:cubicBezTo>
                  <a:pt x="83" y="113"/>
                  <a:pt x="84" y="115"/>
                  <a:pt x="86" y="116"/>
                </a:cubicBezTo>
                <a:cubicBezTo>
                  <a:pt x="88" y="116"/>
                  <a:pt x="88" y="116"/>
                  <a:pt x="88" y="116"/>
                </a:cubicBezTo>
                <a:cubicBezTo>
                  <a:pt x="91" y="117"/>
                  <a:pt x="92" y="120"/>
                  <a:pt x="91" y="122"/>
                </a:cubicBezTo>
                <a:cubicBezTo>
                  <a:pt x="90" y="125"/>
                  <a:pt x="87" y="126"/>
                  <a:pt x="85" y="125"/>
                </a:cubicBezTo>
                <a:cubicBezTo>
                  <a:pt x="83" y="124"/>
                  <a:pt x="83" y="124"/>
                  <a:pt x="83" y="124"/>
                </a:cubicBezTo>
                <a:cubicBezTo>
                  <a:pt x="78" y="122"/>
                  <a:pt x="74" y="118"/>
                  <a:pt x="73" y="114"/>
                </a:cubicBezTo>
                <a:cubicBezTo>
                  <a:pt x="72" y="110"/>
                  <a:pt x="74" y="105"/>
                  <a:pt x="77" y="102"/>
                </a:cubicBezTo>
                <a:cubicBezTo>
                  <a:pt x="86" y="93"/>
                  <a:pt x="90" y="82"/>
                  <a:pt x="90" y="68"/>
                </a:cubicBezTo>
                <a:cubicBezTo>
                  <a:pt x="89" y="57"/>
                  <a:pt x="83" y="50"/>
                  <a:pt x="70" y="47"/>
                </a:cubicBezTo>
                <a:cubicBezTo>
                  <a:pt x="68" y="46"/>
                  <a:pt x="65" y="46"/>
                  <a:pt x="63" y="46"/>
                </a:cubicBezTo>
                <a:cubicBezTo>
                  <a:pt x="61" y="46"/>
                  <a:pt x="58" y="46"/>
                  <a:pt x="55" y="47"/>
                </a:cubicBezTo>
                <a:cubicBezTo>
                  <a:pt x="43" y="50"/>
                  <a:pt x="37" y="57"/>
                  <a:pt x="36" y="68"/>
                </a:cubicBezTo>
                <a:cubicBezTo>
                  <a:pt x="36" y="82"/>
                  <a:pt x="40" y="93"/>
                  <a:pt x="49" y="102"/>
                </a:cubicBezTo>
                <a:cubicBezTo>
                  <a:pt x="52" y="105"/>
                  <a:pt x="54" y="110"/>
                  <a:pt x="53" y="114"/>
                </a:cubicBezTo>
                <a:cubicBezTo>
                  <a:pt x="52" y="119"/>
                  <a:pt x="48" y="122"/>
                  <a:pt x="43" y="124"/>
                </a:cubicBezTo>
                <a:cubicBezTo>
                  <a:pt x="41" y="125"/>
                  <a:pt x="41" y="125"/>
                  <a:pt x="41" y="125"/>
                </a:cubicBezTo>
                <a:cubicBezTo>
                  <a:pt x="38" y="126"/>
                  <a:pt x="35" y="127"/>
                  <a:pt x="33" y="129"/>
                </a:cubicBezTo>
                <a:cubicBezTo>
                  <a:pt x="23" y="133"/>
                  <a:pt x="17" y="137"/>
                  <a:pt x="12" y="142"/>
                </a:cubicBezTo>
                <a:cubicBezTo>
                  <a:pt x="10" y="144"/>
                  <a:pt x="9" y="146"/>
                  <a:pt x="10" y="148"/>
                </a:cubicBezTo>
                <a:cubicBezTo>
                  <a:pt x="10" y="150"/>
                  <a:pt x="12" y="152"/>
                  <a:pt x="15" y="153"/>
                </a:cubicBezTo>
                <a:cubicBezTo>
                  <a:pt x="18" y="155"/>
                  <a:pt x="21" y="156"/>
                  <a:pt x="25" y="157"/>
                </a:cubicBezTo>
                <a:cubicBezTo>
                  <a:pt x="37" y="160"/>
                  <a:pt x="49" y="160"/>
                  <a:pt x="63" y="160"/>
                </a:cubicBezTo>
                <a:cubicBezTo>
                  <a:pt x="72" y="160"/>
                  <a:pt x="79" y="160"/>
                  <a:pt x="86" y="159"/>
                </a:cubicBezTo>
                <a:cubicBezTo>
                  <a:pt x="88" y="159"/>
                  <a:pt x="90" y="161"/>
                  <a:pt x="91" y="163"/>
                </a:cubicBezTo>
                <a:cubicBezTo>
                  <a:pt x="91" y="166"/>
                  <a:pt x="89" y="168"/>
                  <a:pt x="86" y="168"/>
                </a:cubicBezTo>
                <a:cubicBezTo>
                  <a:pt x="79" y="169"/>
                  <a:pt x="72" y="169"/>
                  <a:pt x="63" y="17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0" name="Google Shape;259;p17">
            <a:extLst>
              <a:ext uri="{FF2B5EF4-FFF2-40B4-BE49-F238E27FC236}">
                <a16:creationId xmlns:a16="http://schemas.microsoft.com/office/drawing/2014/main" id="{76374210-D386-6730-35A6-9C5EF195FF1A}"/>
              </a:ext>
            </a:extLst>
          </p:cNvPr>
          <p:cNvSpPr/>
          <p:nvPr/>
        </p:nvSpPr>
        <p:spPr>
          <a:xfrm>
            <a:off x="4315243" y="4718050"/>
            <a:ext cx="839787" cy="757237"/>
          </a:xfrm>
          <a:custGeom>
            <a:avLst/>
            <a:gdLst/>
            <a:ahLst/>
            <a:cxnLst/>
            <a:rect l="l" t="t" r="r" b="b"/>
            <a:pathLst>
              <a:path w="214" h="193" extrusionOk="0">
                <a:moveTo>
                  <a:pt x="46" y="88"/>
                </a:moveTo>
                <a:cubicBezTo>
                  <a:pt x="40" y="88"/>
                  <a:pt x="34" y="93"/>
                  <a:pt x="34" y="100"/>
                </a:cubicBezTo>
                <a:cubicBezTo>
                  <a:pt x="34" y="149"/>
                  <a:pt x="34" y="149"/>
                  <a:pt x="34" y="149"/>
                </a:cubicBezTo>
                <a:cubicBezTo>
                  <a:pt x="34" y="155"/>
                  <a:pt x="40" y="161"/>
                  <a:pt x="46" y="161"/>
                </a:cubicBezTo>
                <a:cubicBezTo>
                  <a:pt x="58" y="161"/>
                  <a:pt x="58" y="161"/>
                  <a:pt x="58" y="161"/>
                </a:cubicBezTo>
                <a:cubicBezTo>
                  <a:pt x="65" y="161"/>
                  <a:pt x="70" y="155"/>
                  <a:pt x="70" y="149"/>
                </a:cubicBezTo>
                <a:cubicBezTo>
                  <a:pt x="70" y="100"/>
                  <a:pt x="70" y="100"/>
                  <a:pt x="70" y="100"/>
                </a:cubicBezTo>
                <a:cubicBezTo>
                  <a:pt x="70" y="93"/>
                  <a:pt x="65" y="88"/>
                  <a:pt x="58" y="88"/>
                </a:cubicBezTo>
                <a:lnTo>
                  <a:pt x="46" y="88"/>
                </a:lnTo>
                <a:close/>
                <a:moveTo>
                  <a:pt x="61" y="100"/>
                </a:moveTo>
                <a:cubicBezTo>
                  <a:pt x="61" y="149"/>
                  <a:pt x="61" y="149"/>
                  <a:pt x="61" y="149"/>
                </a:cubicBezTo>
                <a:cubicBezTo>
                  <a:pt x="61" y="150"/>
                  <a:pt x="59" y="152"/>
                  <a:pt x="58" y="152"/>
                </a:cubicBezTo>
                <a:cubicBezTo>
                  <a:pt x="46" y="152"/>
                  <a:pt x="46" y="152"/>
                  <a:pt x="46" y="152"/>
                </a:cubicBezTo>
                <a:cubicBezTo>
                  <a:pt x="45" y="152"/>
                  <a:pt x="43" y="150"/>
                  <a:pt x="43" y="149"/>
                </a:cubicBezTo>
                <a:cubicBezTo>
                  <a:pt x="43" y="100"/>
                  <a:pt x="43" y="100"/>
                  <a:pt x="43" y="100"/>
                </a:cubicBezTo>
                <a:cubicBezTo>
                  <a:pt x="43" y="98"/>
                  <a:pt x="45" y="97"/>
                  <a:pt x="46" y="97"/>
                </a:cubicBezTo>
                <a:cubicBezTo>
                  <a:pt x="58" y="97"/>
                  <a:pt x="58" y="97"/>
                  <a:pt x="58" y="97"/>
                </a:cubicBezTo>
                <a:cubicBezTo>
                  <a:pt x="59" y="97"/>
                  <a:pt x="61" y="98"/>
                  <a:pt x="61" y="100"/>
                </a:cubicBezTo>
                <a:close/>
                <a:moveTo>
                  <a:pt x="90" y="71"/>
                </a:moveTo>
                <a:cubicBezTo>
                  <a:pt x="83" y="71"/>
                  <a:pt x="78" y="76"/>
                  <a:pt x="78" y="82"/>
                </a:cubicBezTo>
                <a:cubicBezTo>
                  <a:pt x="78" y="149"/>
                  <a:pt x="78" y="149"/>
                  <a:pt x="78" y="149"/>
                </a:cubicBezTo>
                <a:cubicBezTo>
                  <a:pt x="78" y="155"/>
                  <a:pt x="83" y="161"/>
                  <a:pt x="90" y="161"/>
                </a:cubicBezTo>
                <a:cubicBezTo>
                  <a:pt x="102" y="161"/>
                  <a:pt x="102" y="161"/>
                  <a:pt x="102" y="161"/>
                </a:cubicBezTo>
                <a:cubicBezTo>
                  <a:pt x="108" y="161"/>
                  <a:pt x="113" y="155"/>
                  <a:pt x="113" y="149"/>
                </a:cubicBezTo>
                <a:cubicBezTo>
                  <a:pt x="113" y="82"/>
                  <a:pt x="113" y="82"/>
                  <a:pt x="113" y="82"/>
                </a:cubicBezTo>
                <a:cubicBezTo>
                  <a:pt x="113" y="76"/>
                  <a:pt x="108" y="71"/>
                  <a:pt x="102" y="71"/>
                </a:cubicBezTo>
                <a:lnTo>
                  <a:pt x="90" y="71"/>
                </a:lnTo>
                <a:close/>
                <a:moveTo>
                  <a:pt x="104" y="82"/>
                </a:moveTo>
                <a:cubicBezTo>
                  <a:pt x="104" y="149"/>
                  <a:pt x="104" y="149"/>
                  <a:pt x="104" y="149"/>
                </a:cubicBezTo>
                <a:cubicBezTo>
                  <a:pt x="104" y="150"/>
                  <a:pt x="103" y="152"/>
                  <a:pt x="102" y="152"/>
                </a:cubicBezTo>
                <a:cubicBezTo>
                  <a:pt x="90" y="152"/>
                  <a:pt x="90" y="152"/>
                  <a:pt x="90" y="152"/>
                </a:cubicBezTo>
                <a:cubicBezTo>
                  <a:pt x="88" y="152"/>
                  <a:pt x="87" y="150"/>
                  <a:pt x="87" y="149"/>
                </a:cubicBezTo>
                <a:cubicBezTo>
                  <a:pt x="87" y="82"/>
                  <a:pt x="87" y="82"/>
                  <a:pt x="87" y="82"/>
                </a:cubicBezTo>
                <a:cubicBezTo>
                  <a:pt x="87" y="81"/>
                  <a:pt x="88" y="80"/>
                  <a:pt x="90" y="80"/>
                </a:cubicBezTo>
                <a:cubicBezTo>
                  <a:pt x="102" y="80"/>
                  <a:pt x="102" y="80"/>
                  <a:pt x="102" y="80"/>
                </a:cubicBezTo>
                <a:cubicBezTo>
                  <a:pt x="103" y="80"/>
                  <a:pt x="104" y="81"/>
                  <a:pt x="104" y="82"/>
                </a:cubicBezTo>
                <a:close/>
                <a:moveTo>
                  <a:pt x="133" y="56"/>
                </a:moveTo>
                <a:cubicBezTo>
                  <a:pt x="127" y="56"/>
                  <a:pt x="122" y="61"/>
                  <a:pt x="122" y="67"/>
                </a:cubicBezTo>
                <a:cubicBezTo>
                  <a:pt x="122" y="149"/>
                  <a:pt x="122" y="149"/>
                  <a:pt x="122" y="149"/>
                </a:cubicBezTo>
                <a:cubicBezTo>
                  <a:pt x="122" y="155"/>
                  <a:pt x="127" y="161"/>
                  <a:pt x="133" y="161"/>
                </a:cubicBezTo>
                <a:cubicBezTo>
                  <a:pt x="145" y="161"/>
                  <a:pt x="145" y="161"/>
                  <a:pt x="145" y="161"/>
                </a:cubicBezTo>
                <a:cubicBezTo>
                  <a:pt x="152" y="161"/>
                  <a:pt x="157" y="155"/>
                  <a:pt x="157" y="149"/>
                </a:cubicBezTo>
                <a:cubicBezTo>
                  <a:pt x="157" y="67"/>
                  <a:pt x="157" y="67"/>
                  <a:pt x="157" y="67"/>
                </a:cubicBezTo>
                <a:cubicBezTo>
                  <a:pt x="157" y="61"/>
                  <a:pt x="152" y="56"/>
                  <a:pt x="145" y="56"/>
                </a:cubicBezTo>
                <a:lnTo>
                  <a:pt x="133" y="56"/>
                </a:lnTo>
                <a:close/>
                <a:moveTo>
                  <a:pt x="148" y="67"/>
                </a:moveTo>
                <a:cubicBezTo>
                  <a:pt x="148" y="149"/>
                  <a:pt x="148" y="149"/>
                  <a:pt x="148" y="149"/>
                </a:cubicBezTo>
                <a:cubicBezTo>
                  <a:pt x="148" y="150"/>
                  <a:pt x="147" y="152"/>
                  <a:pt x="145" y="152"/>
                </a:cubicBezTo>
                <a:cubicBezTo>
                  <a:pt x="133" y="152"/>
                  <a:pt x="133" y="152"/>
                  <a:pt x="133" y="152"/>
                </a:cubicBezTo>
                <a:cubicBezTo>
                  <a:pt x="132" y="152"/>
                  <a:pt x="131" y="150"/>
                  <a:pt x="131" y="149"/>
                </a:cubicBezTo>
                <a:cubicBezTo>
                  <a:pt x="131" y="67"/>
                  <a:pt x="131" y="67"/>
                  <a:pt x="131" y="67"/>
                </a:cubicBezTo>
                <a:cubicBezTo>
                  <a:pt x="131" y="66"/>
                  <a:pt x="132" y="65"/>
                  <a:pt x="133" y="65"/>
                </a:cubicBezTo>
                <a:cubicBezTo>
                  <a:pt x="145" y="65"/>
                  <a:pt x="145" y="65"/>
                  <a:pt x="145" y="65"/>
                </a:cubicBezTo>
                <a:cubicBezTo>
                  <a:pt x="147" y="65"/>
                  <a:pt x="148" y="66"/>
                  <a:pt x="148" y="67"/>
                </a:cubicBezTo>
                <a:close/>
                <a:moveTo>
                  <a:pt x="165" y="52"/>
                </a:moveTo>
                <a:cubicBezTo>
                  <a:pt x="165" y="149"/>
                  <a:pt x="165" y="149"/>
                  <a:pt x="165" y="149"/>
                </a:cubicBezTo>
                <a:cubicBezTo>
                  <a:pt x="165" y="155"/>
                  <a:pt x="171" y="161"/>
                  <a:pt x="177" y="161"/>
                </a:cubicBezTo>
                <a:cubicBezTo>
                  <a:pt x="189" y="161"/>
                  <a:pt x="189" y="161"/>
                  <a:pt x="189" y="161"/>
                </a:cubicBezTo>
                <a:cubicBezTo>
                  <a:pt x="196" y="161"/>
                  <a:pt x="201" y="155"/>
                  <a:pt x="201" y="149"/>
                </a:cubicBezTo>
                <a:cubicBezTo>
                  <a:pt x="201" y="52"/>
                  <a:pt x="201" y="52"/>
                  <a:pt x="201" y="52"/>
                </a:cubicBezTo>
                <a:cubicBezTo>
                  <a:pt x="201" y="45"/>
                  <a:pt x="196" y="40"/>
                  <a:pt x="189" y="40"/>
                </a:cubicBezTo>
                <a:cubicBezTo>
                  <a:pt x="177" y="40"/>
                  <a:pt x="177" y="40"/>
                  <a:pt x="177" y="40"/>
                </a:cubicBezTo>
                <a:cubicBezTo>
                  <a:pt x="171" y="40"/>
                  <a:pt x="165" y="45"/>
                  <a:pt x="165" y="52"/>
                </a:cubicBezTo>
                <a:close/>
                <a:moveTo>
                  <a:pt x="192" y="52"/>
                </a:moveTo>
                <a:cubicBezTo>
                  <a:pt x="192" y="149"/>
                  <a:pt x="192" y="149"/>
                  <a:pt x="192" y="149"/>
                </a:cubicBezTo>
                <a:cubicBezTo>
                  <a:pt x="192" y="150"/>
                  <a:pt x="190" y="152"/>
                  <a:pt x="189" y="152"/>
                </a:cubicBezTo>
                <a:cubicBezTo>
                  <a:pt x="177" y="152"/>
                  <a:pt x="177" y="152"/>
                  <a:pt x="177" y="152"/>
                </a:cubicBezTo>
                <a:cubicBezTo>
                  <a:pt x="176" y="152"/>
                  <a:pt x="174" y="150"/>
                  <a:pt x="174" y="149"/>
                </a:cubicBezTo>
                <a:cubicBezTo>
                  <a:pt x="174" y="52"/>
                  <a:pt x="174" y="52"/>
                  <a:pt x="174" y="52"/>
                </a:cubicBezTo>
                <a:cubicBezTo>
                  <a:pt x="174" y="50"/>
                  <a:pt x="176" y="49"/>
                  <a:pt x="177" y="49"/>
                </a:cubicBezTo>
                <a:cubicBezTo>
                  <a:pt x="189" y="49"/>
                  <a:pt x="189" y="49"/>
                  <a:pt x="189" y="49"/>
                </a:cubicBezTo>
                <a:cubicBezTo>
                  <a:pt x="190" y="49"/>
                  <a:pt x="192" y="50"/>
                  <a:pt x="192" y="52"/>
                </a:cubicBezTo>
                <a:close/>
                <a:moveTo>
                  <a:pt x="110" y="39"/>
                </a:moveTo>
                <a:cubicBezTo>
                  <a:pt x="139" y="28"/>
                  <a:pt x="167" y="11"/>
                  <a:pt x="168" y="11"/>
                </a:cubicBezTo>
                <a:cubicBezTo>
                  <a:pt x="162" y="0"/>
                  <a:pt x="162" y="0"/>
                  <a:pt x="162" y="0"/>
                </a:cubicBezTo>
                <a:cubicBezTo>
                  <a:pt x="172" y="5"/>
                  <a:pt x="172" y="5"/>
                  <a:pt x="172" y="5"/>
                </a:cubicBezTo>
                <a:cubicBezTo>
                  <a:pt x="182" y="9"/>
                  <a:pt x="182" y="9"/>
                  <a:pt x="182" y="9"/>
                </a:cubicBezTo>
                <a:cubicBezTo>
                  <a:pt x="179" y="19"/>
                  <a:pt x="179" y="19"/>
                  <a:pt x="179" y="19"/>
                </a:cubicBezTo>
                <a:cubicBezTo>
                  <a:pt x="177" y="29"/>
                  <a:pt x="177" y="29"/>
                  <a:pt x="177" y="29"/>
                </a:cubicBezTo>
                <a:cubicBezTo>
                  <a:pt x="172" y="19"/>
                  <a:pt x="172" y="19"/>
                  <a:pt x="172" y="19"/>
                </a:cubicBezTo>
                <a:cubicBezTo>
                  <a:pt x="167" y="22"/>
                  <a:pt x="141" y="37"/>
                  <a:pt x="114" y="47"/>
                </a:cubicBezTo>
                <a:cubicBezTo>
                  <a:pt x="82" y="60"/>
                  <a:pt x="41" y="68"/>
                  <a:pt x="41" y="68"/>
                </a:cubicBezTo>
                <a:cubicBezTo>
                  <a:pt x="41" y="68"/>
                  <a:pt x="40" y="68"/>
                  <a:pt x="40" y="68"/>
                </a:cubicBezTo>
                <a:cubicBezTo>
                  <a:pt x="38" y="68"/>
                  <a:pt x="36" y="67"/>
                  <a:pt x="36" y="64"/>
                </a:cubicBezTo>
                <a:cubicBezTo>
                  <a:pt x="35" y="62"/>
                  <a:pt x="37" y="59"/>
                  <a:pt x="39" y="59"/>
                </a:cubicBezTo>
                <a:cubicBezTo>
                  <a:pt x="40" y="59"/>
                  <a:pt x="79" y="51"/>
                  <a:pt x="110" y="39"/>
                </a:cubicBezTo>
                <a:close/>
                <a:moveTo>
                  <a:pt x="214" y="177"/>
                </a:moveTo>
                <a:cubicBezTo>
                  <a:pt x="207" y="185"/>
                  <a:pt x="207" y="185"/>
                  <a:pt x="207" y="185"/>
                </a:cubicBezTo>
                <a:cubicBezTo>
                  <a:pt x="200" y="193"/>
                  <a:pt x="200" y="193"/>
                  <a:pt x="200" y="193"/>
                </a:cubicBezTo>
                <a:cubicBezTo>
                  <a:pt x="200" y="182"/>
                  <a:pt x="200" y="182"/>
                  <a:pt x="200" y="182"/>
                </a:cubicBezTo>
                <a:cubicBezTo>
                  <a:pt x="18" y="182"/>
                  <a:pt x="18" y="182"/>
                  <a:pt x="18" y="182"/>
                </a:cubicBezTo>
                <a:cubicBezTo>
                  <a:pt x="15" y="182"/>
                  <a:pt x="13" y="180"/>
                  <a:pt x="13" y="177"/>
                </a:cubicBezTo>
                <a:cubicBezTo>
                  <a:pt x="13" y="31"/>
                  <a:pt x="13" y="31"/>
                  <a:pt x="13" y="31"/>
                </a:cubicBezTo>
                <a:cubicBezTo>
                  <a:pt x="0" y="31"/>
                  <a:pt x="0" y="31"/>
                  <a:pt x="0" y="31"/>
                </a:cubicBezTo>
                <a:cubicBezTo>
                  <a:pt x="9" y="23"/>
                  <a:pt x="9" y="23"/>
                  <a:pt x="9" y="23"/>
                </a:cubicBezTo>
                <a:cubicBezTo>
                  <a:pt x="18" y="15"/>
                  <a:pt x="18" y="15"/>
                  <a:pt x="18" y="15"/>
                </a:cubicBezTo>
                <a:cubicBezTo>
                  <a:pt x="27" y="23"/>
                  <a:pt x="27" y="23"/>
                  <a:pt x="27" y="23"/>
                </a:cubicBezTo>
                <a:cubicBezTo>
                  <a:pt x="36" y="31"/>
                  <a:pt x="36" y="31"/>
                  <a:pt x="36" y="31"/>
                </a:cubicBezTo>
                <a:cubicBezTo>
                  <a:pt x="22" y="31"/>
                  <a:pt x="22" y="31"/>
                  <a:pt x="22" y="31"/>
                </a:cubicBezTo>
                <a:cubicBezTo>
                  <a:pt x="22" y="173"/>
                  <a:pt x="22" y="173"/>
                  <a:pt x="22" y="173"/>
                </a:cubicBezTo>
                <a:cubicBezTo>
                  <a:pt x="200" y="173"/>
                  <a:pt x="200" y="173"/>
                  <a:pt x="200" y="173"/>
                </a:cubicBezTo>
                <a:cubicBezTo>
                  <a:pt x="200" y="162"/>
                  <a:pt x="200" y="162"/>
                  <a:pt x="200" y="162"/>
                </a:cubicBezTo>
                <a:cubicBezTo>
                  <a:pt x="207" y="169"/>
                  <a:pt x="207" y="169"/>
                  <a:pt x="207" y="169"/>
                </a:cubicBezTo>
                <a:lnTo>
                  <a:pt x="214" y="17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1" name="Google Shape;260;p17">
            <a:extLst>
              <a:ext uri="{FF2B5EF4-FFF2-40B4-BE49-F238E27FC236}">
                <a16:creationId xmlns:a16="http://schemas.microsoft.com/office/drawing/2014/main" id="{9D685ABC-E7F9-7276-37E5-8B651C7FE91D}"/>
              </a:ext>
            </a:extLst>
          </p:cNvPr>
          <p:cNvSpPr/>
          <p:nvPr/>
        </p:nvSpPr>
        <p:spPr>
          <a:xfrm>
            <a:off x="2675356" y="1717675"/>
            <a:ext cx="781050" cy="914400"/>
          </a:xfrm>
          <a:custGeom>
            <a:avLst/>
            <a:gdLst/>
            <a:ahLst/>
            <a:cxnLst/>
            <a:rect l="l" t="t" r="r" b="b"/>
            <a:pathLst>
              <a:path w="199" h="233" extrusionOk="0">
                <a:moveTo>
                  <a:pt x="114" y="233"/>
                </a:moveTo>
                <a:cubicBezTo>
                  <a:pt x="82" y="233"/>
                  <a:pt x="82" y="233"/>
                  <a:pt x="82" y="233"/>
                </a:cubicBezTo>
                <a:cubicBezTo>
                  <a:pt x="79" y="233"/>
                  <a:pt x="77" y="231"/>
                  <a:pt x="77" y="229"/>
                </a:cubicBezTo>
                <a:cubicBezTo>
                  <a:pt x="77" y="226"/>
                  <a:pt x="79" y="224"/>
                  <a:pt x="82" y="224"/>
                </a:cubicBezTo>
                <a:cubicBezTo>
                  <a:pt x="114" y="224"/>
                  <a:pt x="114" y="224"/>
                  <a:pt x="114" y="224"/>
                </a:cubicBezTo>
                <a:cubicBezTo>
                  <a:pt x="116" y="224"/>
                  <a:pt x="118" y="226"/>
                  <a:pt x="118" y="229"/>
                </a:cubicBezTo>
                <a:cubicBezTo>
                  <a:pt x="118" y="231"/>
                  <a:pt x="116" y="233"/>
                  <a:pt x="114" y="233"/>
                </a:cubicBezTo>
                <a:close/>
                <a:moveTo>
                  <a:pt x="123" y="218"/>
                </a:moveTo>
                <a:cubicBezTo>
                  <a:pt x="73" y="218"/>
                  <a:pt x="73" y="218"/>
                  <a:pt x="73" y="218"/>
                </a:cubicBezTo>
                <a:cubicBezTo>
                  <a:pt x="70" y="218"/>
                  <a:pt x="68" y="216"/>
                  <a:pt x="68" y="214"/>
                </a:cubicBezTo>
                <a:cubicBezTo>
                  <a:pt x="68" y="211"/>
                  <a:pt x="70" y="209"/>
                  <a:pt x="73" y="209"/>
                </a:cubicBezTo>
                <a:cubicBezTo>
                  <a:pt x="123" y="209"/>
                  <a:pt x="123" y="209"/>
                  <a:pt x="123" y="209"/>
                </a:cubicBezTo>
                <a:cubicBezTo>
                  <a:pt x="125" y="209"/>
                  <a:pt x="127" y="211"/>
                  <a:pt x="127" y="214"/>
                </a:cubicBezTo>
                <a:cubicBezTo>
                  <a:pt x="127" y="216"/>
                  <a:pt x="125" y="218"/>
                  <a:pt x="123" y="218"/>
                </a:cubicBezTo>
                <a:close/>
                <a:moveTo>
                  <a:pt x="98" y="202"/>
                </a:moveTo>
                <a:cubicBezTo>
                  <a:pt x="88" y="202"/>
                  <a:pt x="79" y="202"/>
                  <a:pt x="78" y="202"/>
                </a:cubicBezTo>
                <a:cubicBezTo>
                  <a:pt x="78" y="202"/>
                  <a:pt x="78" y="202"/>
                  <a:pt x="78" y="202"/>
                </a:cubicBezTo>
                <a:cubicBezTo>
                  <a:pt x="69" y="202"/>
                  <a:pt x="65" y="199"/>
                  <a:pt x="63" y="191"/>
                </a:cubicBezTo>
                <a:cubicBezTo>
                  <a:pt x="63" y="187"/>
                  <a:pt x="62" y="184"/>
                  <a:pt x="62" y="181"/>
                </a:cubicBezTo>
                <a:cubicBezTo>
                  <a:pt x="62" y="176"/>
                  <a:pt x="62" y="172"/>
                  <a:pt x="60" y="169"/>
                </a:cubicBezTo>
                <a:cubicBezTo>
                  <a:pt x="53" y="156"/>
                  <a:pt x="49" y="148"/>
                  <a:pt x="42" y="135"/>
                </a:cubicBezTo>
                <a:cubicBezTo>
                  <a:pt x="36" y="123"/>
                  <a:pt x="29" y="104"/>
                  <a:pt x="34" y="86"/>
                </a:cubicBezTo>
                <a:cubicBezTo>
                  <a:pt x="39" y="64"/>
                  <a:pt x="63" y="42"/>
                  <a:pt x="97" y="42"/>
                </a:cubicBezTo>
                <a:cubicBezTo>
                  <a:pt x="132" y="42"/>
                  <a:pt x="155" y="64"/>
                  <a:pt x="161" y="86"/>
                </a:cubicBezTo>
                <a:cubicBezTo>
                  <a:pt x="165" y="104"/>
                  <a:pt x="159" y="123"/>
                  <a:pt x="152" y="135"/>
                </a:cubicBezTo>
                <a:cubicBezTo>
                  <a:pt x="146" y="148"/>
                  <a:pt x="141" y="156"/>
                  <a:pt x="134" y="169"/>
                </a:cubicBezTo>
                <a:cubicBezTo>
                  <a:pt x="132" y="172"/>
                  <a:pt x="132" y="176"/>
                  <a:pt x="132" y="181"/>
                </a:cubicBezTo>
                <a:cubicBezTo>
                  <a:pt x="132" y="184"/>
                  <a:pt x="132" y="187"/>
                  <a:pt x="131" y="191"/>
                </a:cubicBezTo>
                <a:cubicBezTo>
                  <a:pt x="129" y="199"/>
                  <a:pt x="125" y="202"/>
                  <a:pt x="116" y="202"/>
                </a:cubicBezTo>
                <a:cubicBezTo>
                  <a:pt x="116" y="202"/>
                  <a:pt x="107" y="202"/>
                  <a:pt x="98" y="202"/>
                </a:cubicBezTo>
                <a:close/>
                <a:moveTo>
                  <a:pt x="78" y="193"/>
                </a:moveTo>
                <a:cubicBezTo>
                  <a:pt x="79" y="193"/>
                  <a:pt x="115" y="193"/>
                  <a:pt x="116" y="193"/>
                </a:cubicBezTo>
                <a:cubicBezTo>
                  <a:pt x="122" y="193"/>
                  <a:pt x="122" y="192"/>
                  <a:pt x="123" y="189"/>
                </a:cubicBezTo>
                <a:cubicBezTo>
                  <a:pt x="123" y="186"/>
                  <a:pt x="123" y="183"/>
                  <a:pt x="123" y="180"/>
                </a:cubicBezTo>
                <a:cubicBezTo>
                  <a:pt x="124" y="175"/>
                  <a:pt x="124" y="169"/>
                  <a:pt x="127" y="164"/>
                </a:cubicBezTo>
                <a:cubicBezTo>
                  <a:pt x="133" y="152"/>
                  <a:pt x="138" y="144"/>
                  <a:pt x="144" y="131"/>
                </a:cubicBezTo>
                <a:cubicBezTo>
                  <a:pt x="149" y="122"/>
                  <a:pt x="156" y="104"/>
                  <a:pt x="152" y="89"/>
                </a:cubicBezTo>
                <a:cubicBezTo>
                  <a:pt x="148" y="70"/>
                  <a:pt x="127" y="51"/>
                  <a:pt x="97" y="50"/>
                </a:cubicBezTo>
                <a:cubicBezTo>
                  <a:pt x="68" y="51"/>
                  <a:pt x="47" y="70"/>
                  <a:pt x="42" y="89"/>
                </a:cubicBezTo>
                <a:cubicBezTo>
                  <a:pt x="38" y="104"/>
                  <a:pt x="45" y="122"/>
                  <a:pt x="50" y="131"/>
                </a:cubicBezTo>
                <a:cubicBezTo>
                  <a:pt x="57" y="144"/>
                  <a:pt x="61" y="152"/>
                  <a:pt x="68" y="164"/>
                </a:cubicBezTo>
                <a:cubicBezTo>
                  <a:pt x="71" y="169"/>
                  <a:pt x="71" y="175"/>
                  <a:pt x="71" y="180"/>
                </a:cubicBezTo>
                <a:cubicBezTo>
                  <a:pt x="71" y="183"/>
                  <a:pt x="71" y="186"/>
                  <a:pt x="72" y="189"/>
                </a:cubicBezTo>
                <a:cubicBezTo>
                  <a:pt x="73" y="192"/>
                  <a:pt x="73" y="193"/>
                  <a:pt x="78" y="193"/>
                </a:cubicBezTo>
                <a:cubicBezTo>
                  <a:pt x="78" y="193"/>
                  <a:pt x="78" y="193"/>
                  <a:pt x="78" y="193"/>
                </a:cubicBezTo>
                <a:close/>
                <a:moveTo>
                  <a:pt x="21" y="107"/>
                </a:moveTo>
                <a:cubicBezTo>
                  <a:pt x="4" y="107"/>
                  <a:pt x="4" y="107"/>
                  <a:pt x="4" y="107"/>
                </a:cubicBezTo>
                <a:cubicBezTo>
                  <a:pt x="2" y="107"/>
                  <a:pt x="0" y="105"/>
                  <a:pt x="0" y="103"/>
                </a:cubicBezTo>
                <a:cubicBezTo>
                  <a:pt x="0" y="100"/>
                  <a:pt x="2" y="98"/>
                  <a:pt x="4" y="98"/>
                </a:cubicBezTo>
                <a:cubicBezTo>
                  <a:pt x="21" y="98"/>
                  <a:pt x="21" y="98"/>
                  <a:pt x="21" y="98"/>
                </a:cubicBezTo>
                <a:cubicBezTo>
                  <a:pt x="23" y="98"/>
                  <a:pt x="25" y="100"/>
                  <a:pt x="25" y="103"/>
                </a:cubicBezTo>
                <a:cubicBezTo>
                  <a:pt x="25" y="105"/>
                  <a:pt x="23" y="107"/>
                  <a:pt x="21" y="107"/>
                </a:cubicBezTo>
                <a:close/>
                <a:moveTo>
                  <a:pt x="194" y="104"/>
                </a:moveTo>
                <a:cubicBezTo>
                  <a:pt x="174" y="104"/>
                  <a:pt x="174" y="104"/>
                  <a:pt x="174" y="104"/>
                </a:cubicBezTo>
                <a:cubicBezTo>
                  <a:pt x="171" y="104"/>
                  <a:pt x="169" y="102"/>
                  <a:pt x="169" y="100"/>
                </a:cubicBezTo>
                <a:cubicBezTo>
                  <a:pt x="169" y="97"/>
                  <a:pt x="171" y="95"/>
                  <a:pt x="174" y="95"/>
                </a:cubicBezTo>
                <a:cubicBezTo>
                  <a:pt x="194" y="95"/>
                  <a:pt x="194" y="95"/>
                  <a:pt x="194" y="95"/>
                </a:cubicBezTo>
                <a:cubicBezTo>
                  <a:pt x="197" y="95"/>
                  <a:pt x="199" y="97"/>
                  <a:pt x="199" y="100"/>
                </a:cubicBezTo>
                <a:cubicBezTo>
                  <a:pt x="199" y="102"/>
                  <a:pt x="197" y="104"/>
                  <a:pt x="194" y="104"/>
                </a:cubicBezTo>
                <a:close/>
                <a:moveTo>
                  <a:pt x="58" y="100"/>
                </a:moveTo>
                <a:cubicBezTo>
                  <a:pt x="58" y="100"/>
                  <a:pt x="58" y="100"/>
                  <a:pt x="57" y="100"/>
                </a:cubicBezTo>
                <a:cubicBezTo>
                  <a:pt x="55" y="100"/>
                  <a:pt x="53" y="97"/>
                  <a:pt x="54" y="95"/>
                </a:cubicBezTo>
                <a:cubicBezTo>
                  <a:pt x="58" y="79"/>
                  <a:pt x="75" y="63"/>
                  <a:pt x="100" y="63"/>
                </a:cubicBezTo>
                <a:cubicBezTo>
                  <a:pt x="100" y="63"/>
                  <a:pt x="100" y="63"/>
                  <a:pt x="100" y="63"/>
                </a:cubicBezTo>
                <a:cubicBezTo>
                  <a:pt x="102" y="63"/>
                  <a:pt x="104" y="65"/>
                  <a:pt x="104" y="67"/>
                </a:cubicBezTo>
                <a:cubicBezTo>
                  <a:pt x="104" y="70"/>
                  <a:pt x="102" y="72"/>
                  <a:pt x="100" y="72"/>
                </a:cubicBezTo>
                <a:cubicBezTo>
                  <a:pt x="80" y="72"/>
                  <a:pt x="66" y="85"/>
                  <a:pt x="62" y="97"/>
                </a:cubicBezTo>
                <a:cubicBezTo>
                  <a:pt x="62" y="99"/>
                  <a:pt x="60" y="100"/>
                  <a:pt x="58" y="100"/>
                </a:cubicBezTo>
                <a:close/>
                <a:moveTo>
                  <a:pt x="153" y="53"/>
                </a:moveTo>
                <a:cubicBezTo>
                  <a:pt x="152" y="53"/>
                  <a:pt x="151" y="53"/>
                  <a:pt x="150" y="52"/>
                </a:cubicBezTo>
                <a:cubicBezTo>
                  <a:pt x="148" y="50"/>
                  <a:pt x="148" y="47"/>
                  <a:pt x="150" y="46"/>
                </a:cubicBezTo>
                <a:cubicBezTo>
                  <a:pt x="164" y="31"/>
                  <a:pt x="164" y="31"/>
                  <a:pt x="164" y="31"/>
                </a:cubicBezTo>
                <a:cubicBezTo>
                  <a:pt x="166" y="29"/>
                  <a:pt x="169" y="29"/>
                  <a:pt x="171" y="31"/>
                </a:cubicBezTo>
                <a:cubicBezTo>
                  <a:pt x="172" y="33"/>
                  <a:pt x="172" y="35"/>
                  <a:pt x="171" y="37"/>
                </a:cubicBezTo>
                <a:cubicBezTo>
                  <a:pt x="156" y="52"/>
                  <a:pt x="156" y="52"/>
                  <a:pt x="156" y="52"/>
                </a:cubicBezTo>
                <a:cubicBezTo>
                  <a:pt x="155" y="53"/>
                  <a:pt x="154" y="53"/>
                  <a:pt x="153" y="53"/>
                </a:cubicBezTo>
                <a:close/>
                <a:moveTo>
                  <a:pt x="43" y="53"/>
                </a:moveTo>
                <a:cubicBezTo>
                  <a:pt x="42" y="53"/>
                  <a:pt x="41" y="53"/>
                  <a:pt x="40" y="52"/>
                </a:cubicBezTo>
                <a:cubicBezTo>
                  <a:pt x="25" y="37"/>
                  <a:pt x="25" y="37"/>
                  <a:pt x="25" y="37"/>
                </a:cubicBezTo>
                <a:cubicBezTo>
                  <a:pt x="23" y="35"/>
                  <a:pt x="23" y="33"/>
                  <a:pt x="25" y="31"/>
                </a:cubicBezTo>
                <a:cubicBezTo>
                  <a:pt x="27" y="29"/>
                  <a:pt x="30" y="29"/>
                  <a:pt x="31" y="31"/>
                </a:cubicBezTo>
                <a:cubicBezTo>
                  <a:pt x="46" y="46"/>
                  <a:pt x="46" y="46"/>
                  <a:pt x="46" y="46"/>
                </a:cubicBezTo>
                <a:cubicBezTo>
                  <a:pt x="48" y="47"/>
                  <a:pt x="48" y="50"/>
                  <a:pt x="46" y="52"/>
                </a:cubicBezTo>
                <a:cubicBezTo>
                  <a:pt x="45" y="53"/>
                  <a:pt x="44" y="53"/>
                  <a:pt x="43" y="53"/>
                </a:cubicBezTo>
                <a:close/>
                <a:moveTo>
                  <a:pt x="97" y="33"/>
                </a:moveTo>
                <a:cubicBezTo>
                  <a:pt x="95" y="33"/>
                  <a:pt x="93" y="31"/>
                  <a:pt x="93" y="29"/>
                </a:cubicBezTo>
                <a:cubicBezTo>
                  <a:pt x="93" y="5"/>
                  <a:pt x="93" y="5"/>
                  <a:pt x="93" y="5"/>
                </a:cubicBezTo>
                <a:cubicBezTo>
                  <a:pt x="93" y="2"/>
                  <a:pt x="95" y="0"/>
                  <a:pt x="97" y="0"/>
                </a:cubicBezTo>
                <a:cubicBezTo>
                  <a:pt x="100" y="0"/>
                  <a:pt x="102" y="2"/>
                  <a:pt x="102" y="5"/>
                </a:cubicBezTo>
                <a:cubicBezTo>
                  <a:pt x="102" y="29"/>
                  <a:pt x="102" y="29"/>
                  <a:pt x="102" y="29"/>
                </a:cubicBezTo>
                <a:cubicBezTo>
                  <a:pt x="102" y="31"/>
                  <a:pt x="100" y="33"/>
                  <a:pt x="97" y="3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9625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adroTexto 57">
            <a:extLst>
              <a:ext uri="{FF2B5EF4-FFF2-40B4-BE49-F238E27FC236}">
                <a16:creationId xmlns:a16="http://schemas.microsoft.com/office/drawing/2014/main" id="{14829D9B-74CA-BAEE-CCDC-8C1D325FA7A8}"/>
              </a:ext>
            </a:extLst>
          </p:cNvPr>
          <p:cNvSpPr txBox="1"/>
          <p:nvPr/>
        </p:nvSpPr>
        <p:spPr>
          <a:xfrm>
            <a:off x="2095131" y="443588"/>
            <a:ext cx="8646850" cy="830997"/>
          </a:xfrm>
          <a:prstGeom prst="rect">
            <a:avLst/>
          </a:prstGeom>
          <a:noFill/>
        </p:spPr>
        <p:txBody>
          <a:bodyPr wrap="square">
            <a:spAutoFit/>
          </a:bodyPr>
          <a:lstStyle/>
          <a:p>
            <a:r>
              <a:rPr lang="es-CO" sz="2400" b="1" u="sng" dirty="0">
                <a:solidFill>
                  <a:srgbClr val="FF9900"/>
                </a:solidFill>
                <a:latin typeface="Open Sans" panose="020B0606030504020204" pitchFamily="34" charset="0"/>
                <a:cs typeface="Open Sans" panose="020B0606030504020204" pitchFamily="34" charset="0"/>
              </a:rPr>
              <a:t>COMPONENTE 4. </a:t>
            </a:r>
            <a:r>
              <a:rPr lang="es-CO" sz="2400" b="1" dirty="0">
                <a:solidFill>
                  <a:srgbClr val="FF9900"/>
                </a:solidFill>
                <a:latin typeface="Open Sans" panose="020B0606030504020204" pitchFamily="34" charset="0"/>
                <a:cs typeface="Open Sans" panose="020B0606030504020204" pitchFamily="34" charset="0"/>
              </a:rPr>
              <a:t>Mecanismos de Servicio al Ciudadano</a:t>
            </a:r>
          </a:p>
          <a:p>
            <a:endParaRPr lang="es-CO" sz="2400" b="1" dirty="0">
              <a:solidFill>
                <a:srgbClr val="C49E41"/>
              </a:solidFill>
              <a:latin typeface="Franklin Gothic Medium Cond" panose="020B0606030402020204" pitchFamily="34" charset="0"/>
            </a:endParaRPr>
          </a:p>
        </p:txBody>
      </p:sp>
      <p:sp>
        <p:nvSpPr>
          <p:cNvPr id="22" name="Google Shape;475;p24">
            <a:extLst>
              <a:ext uri="{FF2B5EF4-FFF2-40B4-BE49-F238E27FC236}">
                <a16:creationId xmlns:a16="http://schemas.microsoft.com/office/drawing/2014/main" id="{8EA2FD11-CFED-E741-550E-638EAB898B73}"/>
              </a:ext>
            </a:extLst>
          </p:cNvPr>
          <p:cNvSpPr txBox="1"/>
          <p:nvPr/>
        </p:nvSpPr>
        <p:spPr>
          <a:xfrm>
            <a:off x="8282409" y="1469775"/>
            <a:ext cx="542925" cy="8239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400"/>
              <a:buFont typeface="Montserrat"/>
              <a:buNone/>
            </a:pPr>
            <a:r>
              <a:rPr lang="en-US" sz="4400" b="0" i="0" u="none">
                <a:solidFill>
                  <a:srgbClr val="FFFFFF"/>
                </a:solidFill>
                <a:latin typeface="Montserrat"/>
                <a:ea typeface="Montserrat"/>
                <a:cs typeface="Montserrat"/>
                <a:sym typeface="Montserrat"/>
              </a:rPr>
              <a:t>1</a:t>
            </a:r>
            <a:endParaRPr/>
          </a:p>
        </p:txBody>
      </p:sp>
      <p:sp>
        <p:nvSpPr>
          <p:cNvPr id="24" name="Google Shape;476;p24">
            <a:extLst>
              <a:ext uri="{FF2B5EF4-FFF2-40B4-BE49-F238E27FC236}">
                <a16:creationId xmlns:a16="http://schemas.microsoft.com/office/drawing/2014/main" id="{5B142552-9EF5-062D-FA89-1ED6A476AA72}"/>
              </a:ext>
            </a:extLst>
          </p:cNvPr>
          <p:cNvSpPr txBox="1"/>
          <p:nvPr/>
        </p:nvSpPr>
        <p:spPr>
          <a:xfrm>
            <a:off x="8592739" y="3212466"/>
            <a:ext cx="3378213" cy="823912"/>
          </a:xfrm>
          <a:prstGeom prst="rect">
            <a:avLst/>
          </a:prstGeom>
          <a:noFill/>
          <a:ln>
            <a:noFill/>
          </a:ln>
        </p:spPr>
        <p:txBody>
          <a:bodyPr spcFirstLastPara="1" wrap="square" lIns="0" tIns="0" rIns="0" bIns="0" anchor="t" anchorCtr="0">
            <a:noAutofit/>
          </a:bodyPr>
          <a:lstStyle/>
          <a:p>
            <a:r>
              <a:rPr lang="es-ES" sz="1600" b="1" dirty="0">
                <a:solidFill>
                  <a:srgbClr val="C49E41"/>
                </a:solidFill>
                <a:latin typeface="Arial" panose="020B0604020202020204" pitchFamily="34" charset="0"/>
                <a:cs typeface="Arial" panose="020B0604020202020204" pitchFamily="34" charset="0"/>
              </a:rPr>
              <a:t>Subcomponente 4 </a:t>
            </a:r>
            <a:r>
              <a:rPr lang="es-ES" sz="1400" i="1" dirty="0">
                <a:latin typeface="Arial" panose="020B0604020202020204" pitchFamily="34" charset="0"/>
                <a:cs typeface="Arial" panose="020B0604020202020204" pitchFamily="34" charset="0"/>
              </a:rPr>
              <a:t>Normativo y procedimental</a:t>
            </a:r>
          </a:p>
          <a:p>
            <a:r>
              <a:rPr lang="es-ES" sz="1400" dirty="0">
                <a:latin typeface="Arial" panose="020B0604020202020204" pitchFamily="34" charset="0"/>
                <a:cs typeface="Arial" panose="020B0604020202020204" pitchFamily="34" charset="0"/>
              </a:rPr>
              <a:t>Solicitar a la ARL la evaluación del punto de atención referente al cumplimiento de la señalización de la oficina para personas con discapacidad</a:t>
            </a:r>
          </a:p>
          <a:p>
            <a:endParaRPr lang="es-ES" dirty="0">
              <a:latin typeface="Arial" panose="020B0604020202020204" pitchFamily="34" charset="0"/>
              <a:cs typeface="Arial" panose="020B0604020202020204" pitchFamily="34" charset="0"/>
            </a:endParaRPr>
          </a:p>
        </p:txBody>
      </p:sp>
      <p:sp>
        <p:nvSpPr>
          <p:cNvPr id="25" name="Google Shape;477;p24">
            <a:extLst>
              <a:ext uri="{FF2B5EF4-FFF2-40B4-BE49-F238E27FC236}">
                <a16:creationId xmlns:a16="http://schemas.microsoft.com/office/drawing/2014/main" id="{26BCF868-8F4D-F9E0-E0BB-8D80A48A8217}"/>
              </a:ext>
            </a:extLst>
          </p:cNvPr>
          <p:cNvSpPr txBox="1"/>
          <p:nvPr/>
        </p:nvSpPr>
        <p:spPr>
          <a:xfrm>
            <a:off x="8239546" y="5624263"/>
            <a:ext cx="654050" cy="8239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4400"/>
              <a:buFont typeface="Montserrat"/>
              <a:buNone/>
            </a:pPr>
            <a:r>
              <a:rPr lang="en-US" sz="4400" b="0" i="0" u="none">
                <a:solidFill>
                  <a:srgbClr val="FFFFFF"/>
                </a:solidFill>
                <a:latin typeface="Montserrat"/>
                <a:ea typeface="Montserrat"/>
                <a:cs typeface="Montserrat"/>
                <a:sym typeface="Montserrat"/>
              </a:rPr>
              <a:t>3</a:t>
            </a:r>
            <a:endParaRPr/>
          </a:p>
        </p:txBody>
      </p:sp>
      <p:sp>
        <p:nvSpPr>
          <p:cNvPr id="2" name="Google Shape;514;p26">
            <a:extLst>
              <a:ext uri="{FF2B5EF4-FFF2-40B4-BE49-F238E27FC236}">
                <a16:creationId xmlns:a16="http://schemas.microsoft.com/office/drawing/2014/main" id="{21B1B765-D2BC-F1A8-0E72-74C96DFE148E}"/>
              </a:ext>
            </a:extLst>
          </p:cNvPr>
          <p:cNvSpPr/>
          <p:nvPr/>
        </p:nvSpPr>
        <p:spPr>
          <a:xfrm>
            <a:off x="3290976" y="2754896"/>
            <a:ext cx="1801812" cy="2917825"/>
          </a:xfrm>
          <a:custGeom>
            <a:avLst/>
            <a:gdLst/>
            <a:ahLst/>
            <a:cxnLst/>
            <a:rect l="l" t="t" r="r" b="b"/>
            <a:pathLst>
              <a:path w="405" h="655" extrusionOk="0">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rgbClr val="6666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 name="Google Shape;515;p26">
            <a:extLst>
              <a:ext uri="{FF2B5EF4-FFF2-40B4-BE49-F238E27FC236}">
                <a16:creationId xmlns:a16="http://schemas.microsoft.com/office/drawing/2014/main" id="{89181C34-6980-6228-5418-5C39E28307C1}"/>
              </a:ext>
            </a:extLst>
          </p:cNvPr>
          <p:cNvSpPr/>
          <p:nvPr/>
        </p:nvSpPr>
        <p:spPr>
          <a:xfrm>
            <a:off x="4376826" y="4612271"/>
            <a:ext cx="2865437" cy="1617662"/>
          </a:xfrm>
          <a:custGeom>
            <a:avLst/>
            <a:gdLst/>
            <a:ahLst/>
            <a:cxnLst/>
            <a:rect l="l" t="t" r="r" b="b"/>
            <a:pathLst>
              <a:path w="644" h="363" extrusionOk="0">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rgbClr val="F25F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 name="Google Shape;516;p26">
            <a:extLst>
              <a:ext uri="{FF2B5EF4-FFF2-40B4-BE49-F238E27FC236}">
                <a16:creationId xmlns:a16="http://schemas.microsoft.com/office/drawing/2014/main" id="{EB286333-FB0A-8040-9661-0610F5090BE2}"/>
              </a:ext>
            </a:extLst>
          </p:cNvPr>
          <p:cNvSpPr/>
          <p:nvPr/>
        </p:nvSpPr>
        <p:spPr>
          <a:xfrm>
            <a:off x="6535826" y="2999371"/>
            <a:ext cx="1851025" cy="2717800"/>
          </a:xfrm>
          <a:custGeom>
            <a:avLst/>
            <a:gdLst/>
            <a:ahLst/>
            <a:cxnLst/>
            <a:rect l="l" t="t" r="r" b="b"/>
            <a:pathLst>
              <a:path w="416" h="610" extrusionOk="0">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rgbClr val="C49E4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 name="Google Shape;517;p26">
            <a:extLst>
              <a:ext uri="{FF2B5EF4-FFF2-40B4-BE49-F238E27FC236}">
                <a16:creationId xmlns:a16="http://schemas.microsoft.com/office/drawing/2014/main" id="{E748709C-C590-BF49-E43F-CA6D7B143338}"/>
              </a:ext>
            </a:extLst>
          </p:cNvPr>
          <p:cNvSpPr/>
          <p:nvPr/>
        </p:nvSpPr>
        <p:spPr>
          <a:xfrm>
            <a:off x="5951626" y="1134058"/>
            <a:ext cx="2297112" cy="2333625"/>
          </a:xfrm>
          <a:custGeom>
            <a:avLst/>
            <a:gdLst/>
            <a:ahLst/>
            <a:cxnLst/>
            <a:rect l="l" t="t" r="r" b="b"/>
            <a:pathLst>
              <a:path w="516" h="524" extrusionOk="0">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 name="Google Shape;518;p26">
            <a:extLst>
              <a:ext uri="{FF2B5EF4-FFF2-40B4-BE49-F238E27FC236}">
                <a16:creationId xmlns:a16="http://schemas.microsoft.com/office/drawing/2014/main" id="{42BB9D4E-724E-C1E2-8567-4D410F80621E}"/>
              </a:ext>
            </a:extLst>
          </p:cNvPr>
          <p:cNvSpPr/>
          <p:nvPr/>
        </p:nvSpPr>
        <p:spPr>
          <a:xfrm>
            <a:off x="3456076" y="1129296"/>
            <a:ext cx="2759075" cy="2097087"/>
          </a:xfrm>
          <a:custGeom>
            <a:avLst/>
            <a:gdLst/>
            <a:ahLst/>
            <a:cxnLst/>
            <a:rect l="l" t="t" r="r" b="b"/>
            <a:pathLst>
              <a:path w="620" h="471" extrusionOk="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rgbClr val="D5D9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 name="Google Shape;519;p26">
            <a:extLst>
              <a:ext uri="{FF2B5EF4-FFF2-40B4-BE49-F238E27FC236}">
                <a16:creationId xmlns:a16="http://schemas.microsoft.com/office/drawing/2014/main" id="{7EF90060-7518-FA83-64BE-F02D5C420036}"/>
              </a:ext>
            </a:extLst>
          </p:cNvPr>
          <p:cNvSpPr/>
          <p:nvPr/>
        </p:nvSpPr>
        <p:spPr>
          <a:xfrm>
            <a:off x="7131138" y="4091571"/>
            <a:ext cx="708025" cy="846137"/>
          </a:xfrm>
          <a:custGeom>
            <a:avLst/>
            <a:gdLst/>
            <a:ahLst/>
            <a:cxnLst/>
            <a:rect l="l" t="t" r="r" b="b"/>
            <a:pathLst>
              <a:path w="159" h="190" extrusionOk="0">
                <a:moveTo>
                  <a:pt x="107" y="184"/>
                </a:moveTo>
                <a:cubicBezTo>
                  <a:pt x="107" y="187"/>
                  <a:pt x="104" y="190"/>
                  <a:pt x="100" y="190"/>
                </a:cubicBezTo>
                <a:cubicBezTo>
                  <a:pt x="60" y="190"/>
                  <a:pt x="60" y="190"/>
                  <a:pt x="60" y="190"/>
                </a:cubicBezTo>
                <a:cubicBezTo>
                  <a:pt x="56" y="190"/>
                  <a:pt x="53" y="187"/>
                  <a:pt x="53" y="184"/>
                </a:cubicBezTo>
                <a:cubicBezTo>
                  <a:pt x="53" y="184"/>
                  <a:pt x="53" y="184"/>
                  <a:pt x="53" y="184"/>
                </a:cubicBezTo>
                <a:cubicBezTo>
                  <a:pt x="53" y="180"/>
                  <a:pt x="56" y="177"/>
                  <a:pt x="60" y="177"/>
                </a:cubicBezTo>
                <a:cubicBezTo>
                  <a:pt x="100" y="177"/>
                  <a:pt x="100" y="177"/>
                  <a:pt x="100" y="177"/>
                </a:cubicBezTo>
                <a:cubicBezTo>
                  <a:pt x="104" y="177"/>
                  <a:pt x="107" y="180"/>
                  <a:pt x="107" y="184"/>
                </a:cubicBezTo>
                <a:close/>
                <a:moveTo>
                  <a:pt x="107" y="166"/>
                </a:moveTo>
                <a:cubicBezTo>
                  <a:pt x="107" y="163"/>
                  <a:pt x="104" y="160"/>
                  <a:pt x="100" y="160"/>
                </a:cubicBezTo>
                <a:cubicBezTo>
                  <a:pt x="60" y="160"/>
                  <a:pt x="60" y="160"/>
                  <a:pt x="60" y="160"/>
                </a:cubicBezTo>
                <a:cubicBezTo>
                  <a:pt x="56" y="160"/>
                  <a:pt x="53" y="163"/>
                  <a:pt x="53" y="166"/>
                </a:cubicBezTo>
                <a:cubicBezTo>
                  <a:pt x="53" y="166"/>
                  <a:pt x="53" y="166"/>
                  <a:pt x="53" y="166"/>
                </a:cubicBezTo>
                <a:cubicBezTo>
                  <a:pt x="53" y="170"/>
                  <a:pt x="56" y="173"/>
                  <a:pt x="60" y="173"/>
                </a:cubicBezTo>
                <a:cubicBezTo>
                  <a:pt x="100" y="173"/>
                  <a:pt x="100" y="173"/>
                  <a:pt x="100" y="173"/>
                </a:cubicBezTo>
                <a:cubicBezTo>
                  <a:pt x="104" y="173"/>
                  <a:pt x="107" y="170"/>
                  <a:pt x="107" y="166"/>
                </a:cubicBezTo>
                <a:close/>
                <a:moveTo>
                  <a:pt x="86" y="94"/>
                </a:moveTo>
                <a:cubicBezTo>
                  <a:pt x="78" y="94"/>
                  <a:pt x="78" y="94"/>
                  <a:pt x="78" y="94"/>
                </a:cubicBezTo>
                <a:cubicBezTo>
                  <a:pt x="74" y="94"/>
                  <a:pt x="74" y="94"/>
                  <a:pt x="74" y="94"/>
                </a:cubicBezTo>
                <a:cubicBezTo>
                  <a:pt x="74" y="156"/>
                  <a:pt x="74" y="156"/>
                  <a:pt x="74" y="156"/>
                </a:cubicBezTo>
                <a:cubicBezTo>
                  <a:pt x="76" y="156"/>
                  <a:pt x="78" y="156"/>
                  <a:pt x="80" y="156"/>
                </a:cubicBezTo>
                <a:cubicBezTo>
                  <a:pt x="80" y="156"/>
                  <a:pt x="80" y="156"/>
                  <a:pt x="80" y="156"/>
                </a:cubicBezTo>
                <a:cubicBezTo>
                  <a:pt x="80" y="156"/>
                  <a:pt x="80" y="156"/>
                  <a:pt x="80" y="156"/>
                </a:cubicBezTo>
                <a:cubicBezTo>
                  <a:pt x="80" y="156"/>
                  <a:pt x="80" y="156"/>
                  <a:pt x="80" y="156"/>
                </a:cubicBezTo>
                <a:cubicBezTo>
                  <a:pt x="80" y="156"/>
                  <a:pt x="80" y="156"/>
                  <a:pt x="80" y="156"/>
                </a:cubicBezTo>
                <a:cubicBezTo>
                  <a:pt x="82" y="156"/>
                  <a:pt x="84" y="156"/>
                  <a:pt x="86" y="156"/>
                </a:cubicBezTo>
                <a:lnTo>
                  <a:pt x="86" y="94"/>
                </a:lnTo>
                <a:close/>
                <a:moveTo>
                  <a:pt x="58" y="68"/>
                </a:moveTo>
                <a:cubicBezTo>
                  <a:pt x="53" y="68"/>
                  <a:pt x="48" y="73"/>
                  <a:pt x="48" y="78"/>
                </a:cubicBezTo>
                <a:cubicBezTo>
                  <a:pt x="48" y="83"/>
                  <a:pt x="53" y="87"/>
                  <a:pt x="58" y="87"/>
                </a:cubicBezTo>
                <a:cubicBezTo>
                  <a:pt x="68" y="87"/>
                  <a:pt x="68" y="87"/>
                  <a:pt x="68" y="87"/>
                </a:cubicBezTo>
                <a:cubicBezTo>
                  <a:pt x="68" y="78"/>
                  <a:pt x="68" y="78"/>
                  <a:pt x="68" y="78"/>
                </a:cubicBezTo>
                <a:cubicBezTo>
                  <a:pt x="68" y="73"/>
                  <a:pt x="63" y="68"/>
                  <a:pt x="58" y="68"/>
                </a:cubicBezTo>
                <a:close/>
                <a:moveTo>
                  <a:pt x="112" y="78"/>
                </a:moveTo>
                <a:cubicBezTo>
                  <a:pt x="112" y="73"/>
                  <a:pt x="107" y="68"/>
                  <a:pt x="102" y="68"/>
                </a:cubicBezTo>
                <a:cubicBezTo>
                  <a:pt x="97" y="68"/>
                  <a:pt x="93" y="73"/>
                  <a:pt x="93" y="78"/>
                </a:cubicBezTo>
                <a:cubicBezTo>
                  <a:pt x="93" y="87"/>
                  <a:pt x="93" y="87"/>
                  <a:pt x="93" y="87"/>
                </a:cubicBezTo>
                <a:cubicBezTo>
                  <a:pt x="102" y="87"/>
                  <a:pt x="102" y="87"/>
                  <a:pt x="102" y="87"/>
                </a:cubicBezTo>
                <a:cubicBezTo>
                  <a:pt x="107" y="87"/>
                  <a:pt x="112" y="83"/>
                  <a:pt x="112" y="78"/>
                </a:cubicBezTo>
                <a:close/>
                <a:moveTo>
                  <a:pt x="133" y="60"/>
                </a:moveTo>
                <a:cubicBezTo>
                  <a:pt x="128" y="44"/>
                  <a:pt x="108" y="25"/>
                  <a:pt x="80" y="25"/>
                </a:cubicBezTo>
                <a:cubicBezTo>
                  <a:pt x="52" y="25"/>
                  <a:pt x="32" y="44"/>
                  <a:pt x="27" y="60"/>
                </a:cubicBezTo>
                <a:cubicBezTo>
                  <a:pt x="24" y="73"/>
                  <a:pt x="27" y="86"/>
                  <a:pt x="33" y="98"/>
                </a:cubicBezTo>
                <a:cubicBezTo>
                  <a:pt x="39" y="108"/>
                  <a:pt x="45" y="117"/>
                  <a:pt x="49" y="128"/>
                </a:cubicBezTo>
                <a:cubicBezTo>
                  <a:pt x="52" y="134"/>
                  <a:pt x="53" y="143"/>
                  <a:pt x="54" y="149"/>
                </a:cubicBezTo>
                <a:cubicBezTo>
                  <a:pt x="56" y="154"/>
                  <a:pt x="58" y="156"/>
                  <a:pt x="64" y="156"/>
                </a:cubicBezTo>
                <a:cubicBezTo>
                  <a:pt x="65" y="156"/>
                  <a:pt x="66" y="156"/>
                  <a:pt x="68" y="156"/>
                </a:cubicBezTo>
                <a:cubicBezTo>
                  <a:pt x="68" y="94"/>
                  <a:pt x="68" y="94"/>
                  <a:pt x="68" y="94"/>
                </a:cubicBezTo>
                <a:cubicBezTo>
                  <a:pt x="58" y="94"/>
                  <a:pt x="58" y="94"/>
                  <a:pt x="58" y="94"/>
                </a:cubicBezTo>
                <a:cubicBezTo>
                  <a:pt x="54" y="94"/>
                  <a:pt x="50" y="92"/>
                  <a:pt x="47" y="89"/>
                </a:cubicBezTo>
                <a:cubicBezTo>
                  <a:pt x="44" y="86"/>
                  <a:pt x="42" y="82"/>
                  <a:pt x="42" y="78"/>
                </a:cubicBezTo>
                <a:cubicBezTo>
                  <a:pt x="42" y="74"/>
                  <a:pt x="44" y="70"/>
                  <a:pt x="47" y="67"/>
                </a:cubicBezTo>
                <a:cubicBezTo>
                  <a:pt x="50" y="64"/>
                  <a:pt x="54" y="62"/>
                  <a:pt x="58" y="62"/>
                </a:cubicBezTo>
                <a:cubicBezTo>
                  <a:pt x="67" y="62"/>
                  <a:pt x="74" y="69"/>
                  <a:pt x="74" y="78"/>
                </a:cubicBezTo>
                <a:cubicBezTo>
                  <a:pt x="74" y="78"/>
                  <a:pt x="74" y="78"/>
                  <a:pt x="74" y="78"/>
                </a:cubicBezTo>
                <a:cubicBezTo>
                  <a:pt x="74" y="87"/>
                  <a:pt x="74" y="87"/>
                  <a:pt x="74" y="87"/>
                </a:cubicBezTo>
                <a:cubicBezTo>
                  <a:pt x="78" y="87"/>
                  <a:pt x="78" y="87"/>
                  <a:pt x="78" y="87"/>
                </a:cubicBezTo>
                <a:cubicBezTo>
                  <a:pt x="86" y="87"/>
                  <a:pt x="86" y="87"/>
                  <a:pt x="86" y="87"/>
                </a:cubicBezTo>
                <a:cubicBezTo>
                  <a:pt x="86" y="78"/>
                  <a:pt x="86" y="78"/>
                  <a:pt x="86" y="78"/>
                </a:cubicBezTo>
                <a:cubicBezTo>
                  <a:pt x="86" y="78"/>
                  <a:pt x="86" y="78"/>
                  <a:pt x="86" y="78"/>
                </a:cubicBezTo>
                <a:cubicBezTo>
                  <a:pt x="86" y="73"/>
                  <a:pt x="88" y="70"/>
                  <a:pt x="91" y="67"/>
                </a:cubicBezTo>
                <a:cubicBezTo>
                  <a:pt x="94" y="64"/>
                  <a:pt x="98" y="62"/>
                  <a:pt x="102" y="62"/>
                </a:cubicBezTo>
                <a:cubicBezTo>
                  <a:pt x="106" y="62"/>
                  <a:pt x="110" y="64"/>
                  <a:pt x="113" y="67"/>
                </a:cubicBezTo>
                <a:cubicBezTo>
                  <a:pt x="116" y="70"/>
                  <a:pt x="118" y="74"/>
                  <a:pt x="118" y="78"/>
                </a:cubicBezTo>
                <a:cubicBezTo>
                  <a:pt x="118" y="82"/>
                  <a:pt x="116" y="86"/>
                  <a:pt x="113" y="89"/>
                </a:cubicBezTo>
                <a:cubicBezTo>
                  <a:pt x="110" y="92"/>
                  <a:pt x="106" y="94"/>
                  <a:pt x="102" y="94"/>
                </a:cubicBezTo>
                <a:cubicBezTo>
                  <a:pt x="93" y="94"/>
                  <a:pt x="93" y="94"/>
                  <a:pt x="93" y="94"/>
                </a:cubicBezTo>
                <a:cubicBezTo>
                  <a:pt x="93" y="156"/>
                  <a:pt x="93" y="156"/>
                  <a:pt x="93" y="156"/>
                </a:cubicBezTo>
                <a:cubicBezTo>
                  <a:pt x="94" y="156"/>
                  <a:pt x="95" y="156"/>
                  <a:pt x="96" y="156"/>
                </a:cubicBezTo>
                <a:cubicBezTo>
                  <a:pt x="103" y="156"/>
                  <a:pt x="105" y="154"/>
                  <a:pt x="106" y="149"/>
                </a:cubicBezTo>
                <a:cubicBezTo>
                  <a:pt x="107" y="143"/>
                  <a:pt x="108" y="134"/>
                  <a:pt x="111" y="128"/>
                </a:cubicBezTo>
                <a:cubicBezTo>
                  <a:pt x="116" y="117"/>
                  <a:pt x="121" y="108"/>
                  <a:pt x="127" y="98"/>
                </a:cubicBezTo>
                <a:cubicBezTo>
                  <a:pt x="133" y="86"/>
                  <a:pt x="136" y="73"/>
                  <a:pt x="133" y="60"/>
                </a:cubicBezTo>
                <a:close/>
                <a:moveTo>
                  <a:pt x="86" y="6"/>
                </a:moveTo>
                <a:cubicBezTo>
                  <a:pt x="86" y="2"/>
                  <a:pt x="83" y="0"/>
                  <a:pt x="80" y="0"/>
                </a:cubicBezTo>
                <a:cubicBezTo>
                  <a:pt x="80" y="0"/>
                  <a:pt x="80" y="0"/>
                  <a:pt x="80" y="0"/>
                </a:cubicBezTo>
                <a:cubicBezTo>
                  <a:pt x="77" y="0"/>
                  <a:pt x="74" y="2"/>
                  <a:pt x="74" y="6"/>
                </a:cubicBezTo>
                <a:cubicBezTo>
                  <a:pt x="74" y="16"/>
                  <a:pt x="74" y="16"/>
                  <a:pt x="74" y="16"/>
                </a:cubicBezTo>
                <a:cubicBezTo>
                  <a:pt x="74" y="19"/>
                  <a:pt x="77" y="22"/>
                  <a:pt x="80" y="22"/>
                </a:cubicBezTo>
                <a:cubicBezTo>
                  <a:pt x="80" y="22"/>
                  <a:pt x="80" y="22"/>
                  <a:pt x="80" y="22"/>
                </a:cubicBezTo>
                <a:cubicBezTo>
                  <a:pt x="83" y="22"/>
                  <a:pt x="86" y="19"/>
                  <a:pt x="86" y="16"/>
                </a:cubicBezTo>
                <a:lnTo>
                  <a:pt x="86" y="6"/>
                </a:lnTo>
                <a:close/>
                <a:moveTo>
                  <a:pt x="118" y="15"/>
                </a:moveTo>
                <a:cubicBezTo>
                  <a:pt x="120" y="12"/>
                  <a:pt x="119" y="9"/>
                  <a:pt x="116" y="7"/>
                </a:cubicBezTo>
                <a:cubicBezTo>
                  <a:pt x="116" y="7"/>
                  <a:pt x="116" y="7"/>
                  <a:pt x="116" y="7"/>
                </a:cubicBezTo>
                <a:cubicBezTo>
                  <a:pt x="113" y="6"/>
                  <a:pt x="109" y="7"/>
                  <a:pt x="108" y="9"/>
                </a:cubicBezTo>
                <a:cubicBezTo>
                  <a:pt x="103" y="19"/>
                  <a:pt x="103" y="19"/>
                  <a:pt x="103" y="19"/>
                </a:cubicBezTo>
                <a:cubicBezTo>
                  <a:pt x="101" y="22"/>
                  <a:pt x="102" y="25"/>
                  <a:pt x="105" y="27"/>
                </a:cubicBezTo>
                <a:cubicBezTo>
                  <a:pt x="105" y="27"/>
                  <a:pt x="105" y="27"/>
                  <a:pt x="105" y="27"/>
                </a:cubicBezTo>
                <a:cubicBezTo>
                  <a:pt x="108" y="28"/>
                  <a:pt x="111" y="27"/>
                  <a:pt x="113" y="24"/>
                </a:cubicBezTo>
                <a:lnTo>
                  <a:pt x="118" y="15"/>
                </a:lnTo>
                <a:close/>
                <a:moveTo>
                  <a:pt x="142" y="34"/>
                </a:moveTo>
                <a:cubicBezTo>
                  <a:pt x="144" y="32"/>
                  <a:pt x="144" y="28"/>
                  <a:pt x="142" y="26"/>
                </a:cubicBezTo>
                <a:cubicBezTo>
                  <a:pt x="142" y="26"/>
                  <a:pt x="142" y="26"/>
                  <a:pt x="142" y="26"/>
                </a:cubicBezTo>
                <a:cubicBezTo>
                  <a:pt x="140" y="23"/>
                  <a:pt x="136" y="23"/>
                  <a:pt x="134" y="25"/>
                </a:cubicBezTo>
                <a:cubicBezTo>
                  <a:pt x="126" y="32"/>
                  <a:pt x="126" y="32"/>
                  <a:pt x="126" y="32"/>
                </a:cubicBezTo>
                <a:cubicBezTo>
                  <a:pt x="124" y="34"/>
                  <a:pt x="123" y="38"/>
                  <a:pt x="126" y="40"/>
                </a:cubicBezTo>
                <a:cubicBezTo>
                  <a:pt x="126" y="40"/>
                  <a:pt x="126" y="40"/>
                  <a:pt x="126" y="40"/>
                </a:cubicBezTo>
                <a:cubicBezTo>
                  <a:pt x="128" y="43"/>
                  <a:pt x="131" y="43"/>
                  <a:pt x="134" y="41"/>
                </a:cubicBezTo>
                <a:lnTo>
                  <a:pt x="142" y="34"/>
                </a:lnTo>
                <a:close/>
                <a:moveTo>
                  <a:pt x="154" y="62"/>
                </a:moveTo>
                <a:cubicBezTo>
                  <a:pt x="157" y="62"/>
                  <a:pt x="159" y="59"/>
                  <a:pt x="159" y="55"/>
                </a:cubicBezTo>
                <a:cubicBezTo>
                  <a:pt x="159" y="55"/>
                  <a:pt x="159" y="55"/>
                  <a:pt x="159" y="55"/>
                </a:cubicBezTo>
                <a:cubicBezTo>
                  <a:pt x="158" y="52"/>
                  <a:pt x="155" y="50"/>
                  <a:pt x="152" y="51"/>
                </a:cubicBezTo>
                <a:cubicBezTo>
                  <a:pt x="142" y="53"/>
                  <a:pt x="142" y="53"/>
                  <a:pt x="142" y="53"/>
                </a:cubicBezTo>
                <a:cubicBezTo>
                  <a:pt x="138" y="53"/>
                  <a:pt x="136" y="56"/>
                  <a:pt x="137" y="59"/>
                </a:cubicBezTo>
                <a:cubicBezTo>
                  <a:pt x="137" y="59"/>
                  <a:pt x="137" y="59"/>
                  <a:pt x="137" y="59"/>
                </a:cubicBezTo>
                <a:cubicBezTo>
                  <a:pt x="138" y="63"/>
                  <a:pt x="141" y="65"/>
                  <a:pt x="144" y="64"/>
                </a:cubicBezTo>
                <a:lnTo>
                  <a:pt x="154" y="62"/>
                </a:lnTo>
                <a:close/>
                <a:moveTo>
                  <a:pt x="152" y="93"/>
                </a:moveTo>
                <a:cubicBezTo>
                  <a:pt x="155" y="94"/>
                  <a:pt x="158" y="92"/>
                  <a:pt x="158" y="89"/>
                </a:cubicBezTo>
                <a:cubicBezTo>
                  <a:pt x="158" y="89"/>
                  <a:pt x="158" y="89"/>
                  <a:pt x="158" y="89"/>
                </a:cubicBezTo>
                <a:cubicBezTo>
                  <a:pt x="159" y="86"/>
                  <a:pt x="157" y="82"/>
                  <a:pt x="154" y="82"/>
                </a:cubicBezTo>
                <a:cubicBezTo>
                  <a:pt x="143" y="80"/>
                  <a:pt x="143" y="80"/>
                  <a:pt x="143" y="80"/>
                </a:cubicBezTo>
                <a:cubicBezTo>
                  <a:pt x="140" y="79"/>
                  <a:pt x="137" y="81"/>
                  <a:pt x="137" y="84"/>
                </a:cubicBezTo>
                <a:cubicBezTo>
                  <a:pt x="137" y="84"/>
                  <a:pt x="137" y="84"/>
                  <a:pt x="137" y="84"/>
                </a:cubicBezTo>
                <a:cubicBezTo>
                  <a:pt x="136" y="87"/>
                  <a:pt x="138" y="90"/>
                  <a:pt x="141" y="91"/>
                </a:cubicBezTo>
                <a:lnTo>
                  <a:pt x="152" y="93"/>
                </a:lnTo>
                <a:close/>
                <a:moveTo>
                  <a:pt x="46" y="24"/>
                </a:moveTo>
                <a:cubicBezTo>
                  <a:pt x="48" y="27"/>
                  <a:pt x="51" y="28"/>
                  <a:pt x="54" y="27"/>
                </a:cubicBezTo>
                <a:cubicBezTo>
                  <a:pt x="54" y="27"/>
                  <a:pt x="54" y="27"/>
                  <a:pt x="54" y="27"/>
                </a:cubicBezTo>
                <a:cubicBezTo>
                  <a:pt x="57" y="25"/>
                  <a:pt x="58" y="22"/>
                  <a:pt x="57" y="19"/>
                </a:cubicBezTo>
                <a:cubicBezTo>
                  <a:pt x="52" y="9"/>
                  <a:pt x="52" y="9"/>
                  <a:pt x="52" y="9"/>
                </a:cubicBezTo>
                <a:cubicBezTo>
                  <a:pt x="50" y="7"/>
                  <a:pt x="47" y="6"/>
                  <a:pt x="44" y="7"/>
                </a:cubicBezTo>
                <a:cubicBezTo>
                  <a:pt x="44" y="7"/>
                  <a:pt x="44" y="7"/>
                  <a:pt x="44" y="7"/>
                </a:cubicBezTo>
                <a:cubicBezTo>
                  <a:pt x="41" y="9"/>
                  <a:pt x="40" y="12"/>
                  <a:pt x="41" y="15"/>
                </a:cubicBezTo>
                <a:lnTo>
                  <a:pt x="46" y="24"/>
                </a:lnTo>
                <a:close/>
                <a:moveTo>
                  <a:pt x="26" y="41"/>
                </a:moveTo>
                <a:cubicBezTo>
                  <a:pt x="28" y="43"/>
                  <a:pt x="32" y="43"/>
                  <a:pt x="34" y="40"/>
                </a:cubicBezTo>
                <a:cubicBezTo>
                  <a:pt x="34" y="40"/>
                  <a:pt x="34" y="40"/>
                  <a:pt x="34" y="40"/>
                </a:cubicBezTo>
                <a:cubicBezTo>
                  <a:pt x="36" y="38"/>
                  <a:pt x="36" y="34"/>
                  <a:pt x="33" y="32"/>
                </a:cubicBezTo>
                <a:cubicBezTo>
                  <a:pt x="25" y="25"/>
                  <a:pt x="25" y="25"/>
                  <a:pt x="25" y="25"/>
                </a:cubicBezTo>
                <a:cubicBezTo>
                  <a:pt x="23" y="23"/>
                  <a:pt x="19" y="23"/>
                  <a:pt x="17" y="26"/>
                </a:cubicBezTo>
                <a:cubicBezTo>
                  <a:pt x="17" y="26"/>
                  <a:pt x="17" y="26"/>
                  <a:pt x="17" y="26"/>
                </a:cubicBezTo>
                <a:cubicBezTo>
                  <a:pt x="15" y="28"/>
                  <a:pt x="15" y="32"/>
                  <a:pt x="18" y="34"/>
                </a:cubicBezTo>
                <a:lnTo>
                  <a:pt x="26" y="41"/>
                </a:lnTo>
                <a:close/>
                <a:moveTo>
                  <a:pt x="16" y="64"/>
                </a:moveTo>
                <a:cubicBezTo>
                  <a:pt x="19" y="65"/>
                  <a:pt x="22" y="63"/>
                  <a:pt x="22" y="59"/>
                </a:cubicBezTo>
                <a:cubicBezTo>
                  <a:pt x="22" y="59"/>
                  <a:pt x="22" y="59"/>
                  <a:pt x="22" y="59"/>
                </a:cubicBezTo>
                <a:cubicBezTo>
                  <a:pt x="23" y="56"/>
                  <a:pt x="21" y="53"/>
                  <a:pt x="18" y="53"/>
                </a:cubicBezTo>
                <a:cubicBezTo>
                  <a:pt x="7" y="51"/>
                  <a:pt x="7" y="51"/>
                  <a:pt x="7" y="51"/>
                </a:cubicBezTo>
                <a:cubicBezTo>
                  <a:pt x="4" y="50"/>
                  <a:pt x="1" y="52"/>
                  <a:pt x="0" y="55"/>
                </a:cubicBezTo>
                <a:cubicBezTo>
                  <a:pt x="0" y="55"/>
                  <a:pt x="0" y="55"/>
                  <a:pt x="0" y="55"/>
                </a:cubicBezTo>
                <a:cubicBezTo>
                  <a:pt x="0" y="59"/>
                  <a:pt x="2" y="62"/>
                  <a:pt x="5" y="62"/>
                </a:cubicBezTo>
                <a:lnTo>
                  <a:pt x="16" y="64"/>
                </a:lnTo>
                <a:close/>
                <a:moveTo>
                  <a:pt x="18" y="91"/>
                </a:moveTo>
                <a:cubicBezTo>
                  <a:pt x="21" y="90"/>
                  <a:pt x="23" y="87"/>
                  <a:pt x="23" y="84"/>
                </a:cubicBezTo>
                <a:cubicBezTo>
                  <a:pt x="23" y="84"/>
                  <a:pt x="23" y="84"/>
                  <a:pt x="23" y="84"/>
                </a:cubicBezTo>
                <a:cubicBezTo>
                  <a:pt x="22" y="81"/>
                  <a:pt x="19" y="79"/>
                  <a:pt x="16" y="80"/>
                </a:cubicBezTo>
                <a:cubicBezTo>
                  <a:pt x="5" y="82"/>
                  <a:pt x="5" y="82"/>
                  <a:pt x="5" y="82"/>
                </a:cubicBezTo>
                <a:cubicBezTo>
                  <a:pt x="2" y="82"/>
                  <a:pt x="0" y="86"/>
                  <a:pt x="1" y="89"/>
                </a:cubicBezTo>
                <a:cubicBezTo>
                  <a:pt x="1" y="89"/>
                  <a:pt x="1" y="89"/>
                  <a:pt x="1" y="89"/>
                </a:cubicBezTo>
                <a:cubicBezTo>
                  <a:pt x="2" y="92"/>
                  <a:pt x="5" y="94"/>
                  <a:pt x="8" y="93"/>
                </a:cubicBezTo>
                <a:lnTo>
                  <a:pt x="18" y="9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 name="Google Shape;520;p26">
            <a:extLst>
              <a:ext uri="{FF2B5EF4-FFF2-40B4-BE49-F238E27FC236}">
                <a16:creationId xmlns:a16="http://schemas.microsoft.com/office/drawing/2014/main" id="{00DC5C60-E393-6A74-C4F3-9D23B1AB3778}"/>
              </a:ext>
            </a:extLst>
          </p:cNvPr>
          <p:cNvSpPr/>
          <p:nvPr/>
        </p:nvSpPr>
        <p:spPr>
          <a:xfrm>
            <a:off x="3789451" y="3524833"/>
            <a:ext cx="547687" cy="798512"/>
          </a:xfrm>
          <a:custGeom>
            <a:avLst/>
            <a:gdLst/>
            <a:ahLst/>
            <a:cxnLst/>
            <a:rect l="l" t="t" r="r" b="b"/>
            <a:pathLst>
              <a:path w="123" h="179" extrusionOk="0">
                <a:moveTo>
                  <a:pt x="74" y="159"/>
                </a:moveTo>
                <a:cubicBezTo>
                  <a:pt x="74" y="173"/>
                  <a:pt x="74" y="173"/>
                  <a:pt x="74" y="173"/>
                </a:cubicBezTo>
                <a:cubicBezTo>
                  <a:pt x="74" y="177"/>
                  <a:pt x="71" y="179"/>
                  <a:pt x="66" y="179"/>
                </a:cubicBezTo>
                <a:cubicBezTo>
                  <a:pt x="57" y="179"/>
                  <a:pt x="57" y="179"/>
                  <a:pt x="57" y="179"/>
                </a:cubicBezTo>
                <a:cubicBezTo>
                  <a:pt x="52" y="179"/>
                  <a:pt x="49" y="177"/>
                  <a:pt x="49" y="173"/>
                </a:cubicBezTo>
                <a:cubicBezTo>
                  <a:pt x="49" y="159"/>
                  <a:pt x="49" y="159"/>
                  <a:pt x="49" y="159"/>
                </a:cubicBezTo>
                <a:cubicBezTo>
                  <a:pt x="27" y="154"/>
                  <a:pt x="4" y="143"/>
                  <a:pt x="4" y="134"/>
                </a:cubicBezTo>
                <a:cubicBezTo>
                  <a:pt x="4" y="129"/>
                  <a:pt x="8" y="124"/>
                  <a:pt x="8" y="124"/>
                </a:cubicBezTo>
                <a:cubicBezTo>
                  <a:pt x="13" y="118"/>
                  <a:pt x="19" y="117"/>
                  <a:pt x="25" y="121"/>
                </a:cubicBezTo>
                <a:cubicBezTo>
                  <a:pt x="25" y="121"/>
                  <a:pt x="47" y="134"/>
                  <a:pt x="63" y="134"/>
                </a:cubicBezTo>
                <a:cubicBezTo>
                  <a:pt x="86" y="134"/>
                  <a:pt x="94" y="127"/>
                  <a:pt x="94" y="120"/>
                </a:cubicBezTo>
                <a:cubicBezTo>
                  <a:pt x="94" y="115"/>
                  <a:pt x="90" y="108"/>
                  <a:pt x="72" y="104"/>
                </a:cubicBezTo>
                <a:cubicBezTo>
                  <a:pt x="69" y="103"/>
                  <a:pt x="49" y="98"/>
                  <a:pt x="46" y="98"/>
                </a:cubicBezTo>
                <a:cubicBezTo>
                  <a:pt x="22" y="91"/>
                  <a:pt x="0" y="82"/>
                  <a:pt x="0" y="59"/>
                </a:cubicBezTo>
                <a:cubicBezTo>
                  <a:pt x="0" y="39"/>
                  <a:pt x="17" y="23"/>
                  <a:pt x="49" y="19"/>
                </a:cubicBezTo>
                <a:cubicBezTo>
                  <a:pt x="49" y="6"/>
                  <a:pt x="49" y="6"/>
                  <a:pt x="49" y="6"/>
                </a:cubicBezTo>
                <a:cubicBezTo>
                  <a:pt x="49" y="2"/>
                  <a:pt x="52" y="0"/>
                  <a:pt x="57" y="0"/>
                </a:cubicBezTo>
                <a:cubicBezTo>
                  <a:pt x="66" y="0"/>
                  <a:pt x="66" y="0"/>
                  <a:pt x="66" y="0"/>
                </a:cubicBezTo>
                <a:cubicBezTo>
                  <a:pt x="71" y="0"/>
                  <a:pt x="74" y="2"/>
                  <a:pt x="74" y="6"/>
                </a:cubicBezTo>
                <a:cubicBezTo>
                  <a:pt x="74" y="20"/>
                  <a:pt x="74" y="20"/>
                  <a:pt x="74" y="20"/>
                </a:cubicBezTo>
                <a:cubicBezTo>
                  <a:pt x="95" y="24"/>
                  <a:pt x="114" y="36"/>
                  <a:pt x="114" y="44"/>
                </a:cubicBezTo>
                <a:cubicBezTo>
                  <a:pt x="114" y="50"/>
                  <a:pt x="107" y="55"/>
                  <a:pt x="107" y="55"/>
                </a:cubicBezTo>
                <a:cubicBezTo>
                  <a:pt x="102" y="60"/>
                  <a:pt x="98" y="61"/>
                  <a:pt x="92" y="56"/>
                </a:cubicBezTo>
                <a:cubicBezTo>
                  <a:pt x="92" y="56"/>
                  <a:pt x="76" y="45"/>
                  <a:pt x="60" y="45"/>
                </a:cubicBezTo>
                <a:cubicBezTo>
                  <a:pt x="37" y="45"/>
                  <a:pt x="29" y="52"/>
                  <a:pt x="29" y="58"/>
                </a:cubicBezTo>
                <a:cubicBezTo>
                  <a:pt x="29" y="64"/>
                  <a:pt x="36" y="68"/>
                  <a:pt x="58" y="73"/>
                </a:cubicBezTo>
                <a:cubicBezTo>
                  <a:pt x="61" y="74"/>
                  <a:pt x="77" y="78"/>
                  <a:pt x="80" y="79"/>
                </a:cubicBezTo>
                <a:cubicBezTo>
                  <a:pt x="109" y="86"/>
                  <a:pt x="123" y="101"/>
                  <a:pt x="123" y="119"/>
                </a:cubicBezTo>
                <a:cubicBezTo>
                  <a:pt x="123" y="138"/>
                  <a:pt x="108" y="156"/>
                  <a:pt x="74" y="15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 name="Google Shape;521;p26">
            <a:extLst>
              <a:ext uri="{FF2B5EF4-FFF2-40B4-BE49-F238E27FC236}">
                <a16:creationId xmlns:a16="http://schemas.microsoft.com/office/drawing/2014/main" id="{F2161309-7CDE-6E1A-C874-42AC2208539B}"/>
              </a:ext>
            </a:extLst>
          </p:cNvPr>
          <p:cNvSpPr/>
          <p:nvPr/>
        </p:nvSpPr>
        <p:spPr>
          <a:xfrm>
            <a:off x="6762838" y="2019883"/>
            <a:ext cx="760412" cy="636587"/>
          </a:xfrm>
          <a:custGeom>
            <a:avLst/>
            <a:gdLst/>
            <a:ahLst/>
            <a:cxnLst/>
            <a:rect l="l" t="t" r="r" b="b"/>
            <a:pathLst>
              <a:path w="171" h="143" extrusionOk="0">
                <a:moveTo>
                  <a:pt x="23" y="116"/>
                </a:moveTo>
                <a:cubicBezTo>
                  <a:pt x="23" y="78"/>
                  <a:pt x="23" y="78"/>
                  <a:pt x="23" y="78"/>
                </a:cubicBezTo>
                <a:cubicBezTo>
                  <a:pt x="23" y="75"/>
                  <a:pt x="26" y="72"/>
                  <a:pt x="29" y="72"/>
                </a:cubicBezTo>
                <a:cubicBezTo>
                  <a:pt x="38" y="72"/>
                  <a:pt x="38" y="72"/>
                  <a:pt x="38" y="72"/>
                </a:cubicBezTo>
                <a:cubicBezTo>
                  <a:pt x="41" y="72"/>
                  <a:pt x="44" y="75"/>
                  <a:pt x="44" y="78"/>
                </a:cubicBezTo>
                <a:cubicBezTo>
                  <a:pt x="44" y="116"/>
                  <a:pt x="44" y="116"/>
                  <a:pt x="44" y="116"/>
                </a:cubicBezTo>
                <a:cubicBezTo>
                  <a:pt x="44" y="119"/>
                  <a:pt x="41" y="122"/>
                  <a:pt x="38" y="122"/>
                </a:cubicBezTo>
                <a:cubicBezTo>
                  <a:pt x="29" y="122"/>
                  <a:pt x="29" y="122"/>
                  <a:pt x="29" y="122"/>
                </a:cubicBezTo>
                <a:cubicBezTo>
                  <a:pt x="26" y="122"/>
                  <a:pt x="23" y="119"/>
                  <a:pt x="23" y="116"/>
                </a:cubicBezTo>
                <a:close/>
                <a:moveTo>
                  <a:pt x="63" y="58"/>
                </a:moveTo>
                <a:cubicBezTo>
                  <a:pt x="60" y="58"/>
                  <a:pt x="57" y="61"/>
                  <a:pt x="57" y="64"/>
                </a:cubicBezTo>
                <a:cubicBezTo>
                  <a:pt x="57" y="116"/>
                  <a:pt x="57" y="116"/>
                  <a:pt x="57" y="116"/>
                </a:cubicBezTo>
                <a:cubicBezTo>
                  <a:pt x="57" y="119"/>
                  <a:pt x="60" y="122"/>
                  <a:pt x="63" y="122"/>
                </a:cubicBezTo>
                <a:cubicBezTo>
                  <a:pt x="72" y="122"/>
                  <a:pt x="72" y="122"/>
                  <a:pt x="72" y="122"/>
                </a:cubicBezTo>
                <a:cubicBezTo>
                  <a:pt x="75" y="122"/>
                  <a:pt x="78" y="119"/>
                  <a:pt x="78" y="116"/>
                </a:cubicBezTo>
                <a:cubicBezTo>
                  <a:pt x="78" y="64"/>
                  <a:pt x="78" y="64"/>
                  <a:pt x="78" y="64"/>
                </a:cubicBezTo>
                <a:cubicBezTo>
                  <a:pt x="78" y="61"/>
                  <a:pt x="75" y="58"/>
                  <a:pt x="72" y="58"/>
                </a:cubicBezTo>
                <a:lnTo>
                  <a:pt x="63" y="58"/>
                </a:lnTo>
                <a:close/>
                <a:moveTo>
                  <a:pt x="97" y="47"/>
                </a:moveTo>
                <a:cubicBezTo>
                  <a:pt x="94" y="47"/>
                  <a:pt x="91" y="49"/>
                  <a:pt x="91" y="52"/>
                </a:cubicBezTo>
                <a:cubicBezTo>
                  <a:pt x="91" y="116"/>
                  <a:pt x="91" y="116"/>
                  <a:pt x="91" y="116"/>
                </a:cubicBezTo>
                <a:cubicBezTo>
                  <a:pt x="91" y="119"/>
                  <a:pt x="94" y="122"/>
                  <a:pt x="97" y="122"/>
                </a:cubicBezTo>
                <a:cubicBezTo>
                  <a:pt x="106" y="122"/>
                  <a:pt x="106" y="122"/>
                  <a:pt x="106" y="122"/>
                </a:cubicBezTo>
                <a:cubicBezTo>
                  <a:pt x="110" y="122"/>
                  <a:pt x="112" y="119"/>
                  <a:pt x="112" y="116"/>
                </a:cubicBezTo>
                <a:cubicBezTo>
                  <a:pt x="112" y="52"/>
                  <a:pt x="112" y="52"/>
                  <a:pt x="112" y="52"/>
                </a:cubicBezTo>
                <a:cubicBezTo>
                  <a:pt x="112" y="49"/>
                  <a:pt x="110" y="47"/>
                  <a:pt x="106" y="47"/>
                </a:cubicBezTo>
                <a:lnTo>
                  <a:pt x="97" y="47"/>
                </a:lnTo>
                <a:close/>
                <a:moveTo>
                  <a:pt x="131" y="35"/>
                </a:moveTo>
                <a:cubicBezTo>
                  <a:pt x="128" y="35"/>
                  <a:pt x="126" y="37"/>
                  <a:pt x="126" y="40"/>
                </a:cubicBezTo>
                <a:cubicBezTo>
                  <a:pt x="126" y="116"/>
                  <a:pt x="126" y="116"/>
                  <a:pt x="126" y="116"/>
                </a:cubicBezTo>
                <a:cubicBezTo>
                  <a:pt x="126" y="119"/>
                  <a:pt x="128" y="122"/>
                  <a:pt x="131" y="122"/>
                </a:cubicBezTo>
                <a:cubicBezTo>
                  <a:pt x="141" y="122"/>
                  <a:pt x="141" y="122"/>
                  <a:pt x="141" y="122"/>
                </a:cubicBezTo>
                <a:cubicBezTo>
                  <a:pt x="144" y="122"/>
                  <a:pt x="146" y="119"/>
                  <a:pt x="146" y="116"/>
                </a:cubicBezTo>
                <a:cubicBezTo>
                  <a:pt x="146" y="40"/>
                  <a:pt x="146" y="40"/>
                  <a:pt x="146" y="40"/>
                </a:cubicBezTo>
                <a:cubicBezTo>
                  <a:pt x="146" y="37"/>
                  <a:pt x="144" y="35"/>
                  <a:pt x="141" y="35"/>
                </a:cubicBezTo>
                <a:lnTo>
                  <a:pt x="131" y="35"/>
                </a:lnTo>
                <a:close/>
                <a:moveTo>
                  <a:pt x="26" y="57"/>
                </a:moveTo>
                <a:cubicBezTo>
                  <a:pt x="62" y="50"/>
                  <a:pt x="96" y="37"/>
                  <a:pt x="127" y="19"/>
                </a:cubicBezTo>
                <a:cubicBezTo>
                  <a:pt x="130" y="24"/>
                  <a:pt x="130" y="24"/>
                  <a:pt x="130" y="24"/>
                </a:cubicBezTo>
                <a:cubicBezTo>
                  <a:pt x="141" y="7"/>
                  <a:pt x="141" y="7"/>
                  <a:pt x="141" y="7"/>
                </a:cubicBezTo>
                <a:cubicBezTo>
                  <a:pt x="121" y="6"/>
                  <a:pt x="121" y="6"/>
                  <a:pt x="121" y="6"/>
                </a:cubicBezTo>
                <a:cubicBezTo>
                  <a:pt x="124" y="12"/>
                  <a:pt x="124" y="12"/>
                  <a:pt x="124" y="12"/>
                </a:cubicBezTo>
                <a:cubicBezTo>
                  <a:pt x="94" y="30"/>
                  <a:pt x="60" y="43"/>
                  <a:pt x="25" y="50"/>
                </a:cubicBezTo>
                <a:lnTo>
                  <a:pt x="26" y="57"/>
                </a:lnTo>
                <a:close/>
                <a:moveTo>
                  <a:pt x="171" y="133"/>
                </a:moveTo>
                <a:cubicBezTo>
                  <a:pt x="154" y="123"/>
                  <a:pt x="154" y="123"/>
                  <a:pt x="154" y="123"/>
                </a:cubicBezTo>
                <a:cubicBezTo>
                  <a:pt x="154" y="129"/>
                  <a:pt x="154" y="129"/>
                  <a:pt x="154" y="129"/>
                </a:cubicBezTo>
                <a:cubicBezTo>
                  <a:pt x="14" y="129"/>
                  <a:pt x="14" y="129"/>
                  <a:pt x="14" y="129"/>
                </a:cubicBezTo>
                <a:cubicBezTo>
                  <a:pt x="14" y="17"/>
                  <a:pt x="14" y="17"/>
                  <a:pt x="14" y="17"/>
                </a:cubicBezTo>
                <a:cubicBezTo>
                  <a:pt x="20" y="17"/>
                  <a:pt x="20" y="17"/>
                  <a:pt x="20" y="17"/>
                </a:cubicBezTo>
                <a:cubicBezTo>
                  <a:pt x="10" y="0"/>
                  <a:pt x="10" y="0"/>
                  <a:pt x="10" y="0"/>
                </a:cubicBezTo>
                <a:cubicBezTo>
                  <a:pt x="0" y="17"/>
                  <a:pt x="0" y="17"/>
                  <a:pt x="0" y="17"/>
                </a:cubicBezTo>
                <a:cubicBezTo>
                  <a:pt x="7" y="17"/>
                  <a:pt x="7" y="17"/>
                  <a:pt x="7" y="17"/>
                </a:cubicBezTo>
                <a:cubicBezTo>
                  <a:pt x="7" y="129"/>
                  <a:pt x="7" y="129"/>
                  <a:pt x="7" y="129"/>
                </a:cubicBezTo>
                <a:cubicBezTo>
                  <a:pt x="7" y="133"/>
                  <a:pt x="7" y="133"/>
                  <a:pt x="7" y="133"/>
                </a:cubicBezTo>
                <a:cubicBezTo>
                  <a:pt x="7" y="137"/>
                  <a:pt x="7" y="137"/>
                  <a:pt x="7" y="137"/>
                </a:cubicBezTo>
                <a:cubicBezTo>
                  <a:pt x="154" y="137"/>
                  <a:pt x="154" y="137"/>
                  <a:pt x="154" y="137"/>
                </a:cubicBezTo>
                <a:cubicBezTo>
                  <a:pt x="154" y="143"/>
                  <a:pt x="154" y="143"/>
                  <a:pt x="154" y="143"/>
                </a:cubicBezTo>
                <a:lnTo>
                  <a:pt x="171" y="13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 name="Google Shape;522;p26">
            <a:extLst>
              <a:ext uri="{FF2B5EF4-FFF2-40B4-BE49-F238E27FC236}">
                <a16:creationId xmlns:a16="http://schemas.microsoft.com/office/drawing/2014/main" id="{08CE4544-D368-A23F-6B58-266C6C02E6EF}"/>
              </a:ext>
            </a:extLst>
          </p:cNvPr>
          <p:cNvSpPr/>
          <p:nvPr/>
        </p:nvSpPr>
        <p:spPr>
          <a:xfrm>
            <a:off x="5142001" y="5226633"/>
            <a:ext cx="962025" cy="641350"/>
          </a:xfrm>
          <a:custGeom>
            <a:avLst/>
            <a:gdLst/>
            <a:ahLst/>
            <a:cxnLst/>
            <a:rect l="l" t="t" r="r" b="b"/>
            <a:pathLst>
              <a:path w="216" h="144" extrusionOk="0">
                <a:moveTo>
                  <a:pt x="172" y="14"/>
                </a:moveTo>
                <a:cubicBezTo>
                  <a:pt x="192" y="64"/>
                  <a:pt x="192" y="64"/>
                  <a:pt x="192" y="64"/>
                </a:cubicBezTo>
                <a:cubicBezTo>
                  <a:pt x="167" y="75"/>
                  <a:pt x="167" y="75"/>
                  <a:pt x="167" y="75"/>
                </a:cubicBezTo>
                <a:cubicBezTo>
                  <a:pt x="154" y="63"/>
                  <a:pt x="113" y="28"/>
                  <a:pt x="110" y="28"/>
                </a:cubicBezTo>
                <a:cubicBezTo>
                  <a:pt x="107" y="28"/>
                  <a:pt x="94" y="32"/>
                  <a:pt x="93" y="33"/>
                </a:cubicBezTo>
                <a:cubicBezTo>
                  <a:pt x="93" y="33"/>
                  <a:pt x="85" y="35"/>
                  <a:pt x="78" y="35"/>
                </a:cubicBezTo>
                <a:cubicBezTo>
                  <a:pt x="75" y="35"/>
                  <a:pt x="73" y="35"/>
                  <a:pt x="71" y="34"/>
                </a:cubicBezTo>
                <a:cubicBezTo>
                  <a:pt x="70" y="33"/>
                  <a:pt x="69" y="31"/>
                  <a:pt x="69" y="30"/>
                </a:cubicBezTo>
                <a:cubicBezTo>
                  <a:pt x="69" y="27"/>
                  <a:pt x="72" y="25"/>
                  <a:pt x="73" y="24"/>
                </a:cubicBezTo>
                <a:cubicBezTo>
                  <a:pt x="84" y="18"/>
                  <a:pt x="113" y="8"/>
                  <a:pt x="116" y="7"/>
                </a:cubicBezTo>
                <a:cubicBezTo>
                  <a:pt x="116" y="7"/>
                  <a:pt x="116" y="7"/>
                  <a:pt x="116" y="7"/>
                </a:cubicBezTo>
                <a:cubicBezTo>
                  <a:pt x="123" y="7"/>
                  <a:pt x="167" y="13"/>
                  <a:pt x="172" y="14"/>
                </a:cubicBezTo>
                <a:close/>
                <a:moveTo>
                  <a:pt x="190" y="0"/>
                </a:moveTo>
                <a:cubicBezTo>
                  <a:pt x="189" y="0"/>
                  <a:pt x="188" y="0"/>
                  <a:pt x="187" y="0"/>
                </a:cubicBezTo>
                <a:cubicBezTo>
                  <a:pt x="179" y="4"/>
                  <a:pt x="179" y="4"/>
                  <a:pt x="179" y="4"/>
                </a:cubicBezTo>
                <a:cubicBezTo>
                  <a:pt x="178" y="4"/>
                  <a:pt x="177" y="5"/>
                  <a:pt x="176" y="7"/>
                </a:cubicBezTo>
                <a:cubicBezTo>
                  <a:pt x="176" y="8"/>
                  <a:pt x="176" y="9"/>
                  <a:pt x="176" y="11"/>
                </a:cubicBezTo>
                <a:cubicBezTo>
                  <a:pt x="197" y="63"/>
                  <a:pt x="197" y="63"/>
                  <a:pt x="197" y="63"/>
                </a:cubicBezTo>
                <a:cubicBezTo>
                  <a:pt x="198" y="66"/>
                  <a:pt x="201" y="68"/>
                  <a:pt x="204" y="67"/>
                </a:cubicBezTo>
                <a:cubicBezTo>
                  <a:pt x="212" y="63"/>
                  <a:pt x="212" y="63"/>
                  <a:pt x="212" y="63"/>
                </a:cubicBezTo>
                <a:cubicBezTo>
                  <a:pt x="214" y="63"/>
                  <a:pt x="215" y="62"/>
                  <a:pt x="215" y="60"/>
                </a:cubicBezTo>
                <a:cubicBezTo>
                  <a:pt x="216" y="59"/>
                  <a:pt x="216" y="57"/>
                  <a:pt x="216" y="56"/>
                </a:cubicBezTo>
                <a:cubicBezTo>
                  <a:pt x="195" y="3"/>
                  <a:pt x="195" y="3"/>
                  <a:pt x="195" y="3"/>
                </a:cubicBezTo>
                <a:cubicBezTo>
                  <a:pt x="194" y="1"/>
                  <a:pt x="192" y="0"/>
                  <a:pt x="190" y="0"/>
                </a:cubicBezTo>
                <a:close/>
                <a:moveTo>
                  <a:pt x="0" y="72"/>
                </a:moveTo>
                <a:cubicBezTo>
                  <a:pt x="0" y="73"/>
                  <a:pt x="0" y="75"/>
                  <a:pt x="1" y="76"/>
                </a:cubicBezTo>
                <a:cubicBezTo>
                  <a:pt x="2" y="77"/>
                  <a:pt x="4" y="78"/>
                  <a:pt x="5" y="78"/>
                </a:cubicBezTo>
                <a:cubicBezTo>
                  <a:pt x="14" y="79"/>
                  <a:pt x="14" y="79"/>
                  <a:pt x="14" y="79"/>
                </a:cubicBezTo>
                <a:cubicBezTo>
                  <a:pt x="17" y="79"/>
                  <a:pt x="20" y="77"/>
                  <a:pt x="20" y="74"/>
                </a:cubicBezTo>
                <a:cubicBezTo>
                  <a:pt x="24" y="14"/>
                  <a:pt x="24" y="14"/>
                  <a:pt x="24" y="14"/>
                </a:cubicBezTo>
                <a:cubicBezTo>
                  <a:pt x="25" y="13"/>
                  <a:pt x="24" y="12"/>
                  <a:pt x="23" y="10"/>
                </a:cubicBezTo>
                <a:cubicBezTo>
                  <a:pt x="22" y="9"/>
                  <a:pt x="21" y="9"/>
                  <a:pt x="19" y="8"/>
                </a:cubicBezTo>
                <a:cubicBezTo>
                  <a:pt x="10" y="8"/>
                  <a:pt x="10" y="8"/>
                  <a:pt x="10" y="8"/>
                </a:cubicBezTo>
                <a:cubicBezTo>
                  <a:pt x="10" y="8"/>
                  <a:pt x="10" y="8"/>
                  <a:pt x="10" y="8"/>
                </a:cubicBezTo>
                <a:cubicBezTo>
                  <a:pt x="7" y="8"/>
                  <a:pt x="5" y="10"/>
                  <a:pt x="4" y="13"/>
                </a:cubicBezTo>
                <a:lnTo>
                  <a:pt x="0" y="72"/>
                </a:lnTo>
                <a:close/>
                <a:moveTo>
                  <a:pt x="89" y="125"/>
                </a:moveTo>
                <a:cubicBezTo>
                  <a:pt x="88" y="123"/>
                  <a:pt x="87" y="121"/>
                  <a:pt x="85" y="119"/>
                </a:cubicBezTo>
                <a:cubicBezTo>
                  <a:pt x="82" y="116"/>
                  <a:pt x="78" y="117"/>
                  <a:pt x="74" y="121"/>
                </a:cubicBezTo>
                <a:cubicBezTo>
                  <a:pt x="70" y="126"/>
                  <a:pt x="70" y="126"/>
                  <a:pt x="70" y="126"/>
                </a:cubicBezTo>
                <a:cubicBezTo>
                  <a:pt x="70" y="126"/>
                  <a:pt x="70" y="126"/>
                  <a:pt x="70" y="126"/>
                </a:cubicBezTo>
                <a:cubicBezTo>
                  <a:pt x="66" y="131"/>
                  <a:pt x="66" y="131"/>
                  <a:pt x="66" y="131"/>
                </a:cubicBezTo>
                <a:cubicBezTo>
                  <a:pt x="62" y="136"/>
                  <a:pt x="66" y="141"/>
                  <a:pt x="68" y="142"/>
                </a:cubicBezTo>
                <a:cubicBezTo>
                  <a:pt x="69" y="144"/>
                  <a:pt x="71" y="144"/>
                  <a:pt x="73" y="144"/>
                </a:cubicBezTo>
                <a:cubicBezTo>
                  <a:pt x="75" y="144"/>
                  <a:pt x="77" y="143"/>
                  <a:pt x="79" y="141"/>
                </a:cubicBezTo>
                <a:cubicBezTo>
                  <a:pt x="85" y="134"/>
                  <a:pt x="85" y="134"/>
                  <a:pt x="85" y="134"/>
                </a:cubicBezTo>
                <a:cubicBezTo>
                  <a:pt x="85" y="134"/>
                  <a:pt x="85" y="134"/>
                  <a:pt x="85" y="134"/>
                </a:cubicBezTo>
                <a:cubicBezTo>
                  <a:pt x="87" y="131"/>
                  <a:pt x="87" y="131"/>
                  <a:pt x="87" y="131"/>
                </a:cubicBezTo>
                <a:cubicBezTo>
                  <a:pt x="88" y="129"/>
                  <a:pt x="89" y="127"/>
                  <a:pt x="89" y="125"/>
                </a:cubicBezTo>
                <a:close/>
                <a:moveTo>
                  <a:pt x="47" y="121"/>
                </a:moveTo>
                <a:cubicBezTo>
                  <a:pt x="44" y="125"/>
                  <a:pt x="44" y="128"/>
                  <a:pt x="49" y="132"/>
                </a:cubicBezTo>
                <a:cubicBezTo>
                  <a:pt x="53" y="135"/>
                  <a:pt x="57" y="134"/>
                  <a:pt x="60" y="130"/>
                </a:cubicBezTo>
                <a:cubicBezTo>
                  <a:pt x="70" y="118"/>
                  <a:pt x="70" y="118"/>
                  <a:pt x="70" y="118"/>
                </a:cubicBezTo>
                <a:cubicBezTo>
                  <a:pt x="75" y="112"/>
                  <a:pt x="70" y="108"/>
                  <a:pt x="69" y="106"/>
                </a:cubicBezTo>
                <a:cubicBezTo>
                  <a:pt x="65" y="103"/>
                  <a:pt x="61" y="104"/>
                  <a:pt x="58" y="108"/>
                </a:cubicBezTo>
                <a:cubicBezTo>
                  <a:pt x="52" y="115"/>
                  <a:pt x="52" y="115"/>
                  <a:pt x="52" y="115"/>
                </a:cubicBezTo>
                <a:cubicBezTo>
                  <a:pt x="52" y="115"/>
                  <a:pt x="52" y="115"/>
                  <a:pt x="52" y="115"/>
                </a:cubicBezTo>
                <a:cubicBezTo>
                  <a:pt x="52" y="115"/>
                  <a:pt x="52" y="115"/>
                  <a:pt x="52" y="115"/>
                </a:cubicBezTo>
                <a:lnTo>
                  <a:pt x="47" y="121"/>
                </a:lnTo>
                <a:close/>
                <a:moveTo>
                  <a:pt x="32" y="106"/>
                </a:moveTo>
                <a:cubicBezTo>
                  <a:pt x="30" y="108"/>
                  <a:pt x="29" y="111"/>
                  <a:pt x="30" y="113"/>
                </a:cubicBezTo>
                <a:cubicBezTo>
                  <a:pt x="30" y="115"/>
                  <a:pt x="31" y="116"/>
                  <a:pt x="33" y="118"/>
                </a:cubicBezTo>
                <a:cubicBezTo>
                  <a:pt x="37" y="121"/>
                  <a:pt x="41" y="120"/>
                  <a:pt x="44" y="116"/>
                </a:cubicBezTo>
                <a:cubicBezTo>
                  <a:pt x="55" y="103"/>
                  <a:pt x="55" y="103"/>
                  <a:pt x="55" y="103"/>
                </a:cubicBezTo>
                <a:cubicBezTo>
                  <a:pt x="57" y="101"/>
                  <a:pt x="58" y="99"/>
                  <a:pt x="57" y="97"/>
                </a:cubicBezTo>
                <a:cubicBezTo>
                  <a:pt x="57" y="95"/>
                  <a:pt x="56" y="93"/>
                  <a:pt x="54" y="91"/>
                </a:cubicBezTo>
                <a:cubicBezTo>
                  <a:pt x="50" y="88"/>
                  <a:pt x="46" y="89"/>
                  <a:pt x="43" y="93"/>
                </a:cubicBezTo>
                <a:cubicBezTo>
                  <a:pt x="37" y="100"/>
                  <a:pt x="37" y="100"/>
                  <a:pt x="37" y="100"/>
                </a:cubicBezTo>
                <a:cubicBezTo>
                  <a:pt x="37" y="100"/>
                  <a:pt x="37" y="100"/>
                  <a:pt x="37" y="100"/>
                </a:cubicBezTo>
                <a:cubicBezTo>
                  <a:pt x="37" y="100"/>
                  <a:pt x="37" y="100"/>
                  <a:pt x="37" y="100"/>
                </a:cubicBezTo>
                <a:lnTo>
                  <a:pt x="32" y="106"/>
                </a:lnTo>
                <a:close/>
                <a:moveTo>
                  <a:pt x="29" y="101"/>
                </a:moveTo>
                <a:cubicBezTo>
                  <a:pt x="41" y="88"/>
                  <a:pt x="41" y="88"/>
                  <a:pt x="41" y="88"/>
                </a:cubicBezTo>
                <a:cubicBezTo>
                  <a:pt x="45" y="82"/>
                  <a:pt x="41" y="78"/>
                  <a:pt x="39" y="77"/>
                </a:cubicBezTo>
                <a:cubicBezTo>
                  <a:pt x="35" y="73"/>
                  <a:pt x="32" y="74"/>
                  <a:pt x="28" y="78"/>
                </a:cubicBezTo>
                <a:cubicBezTo>
                  <a:pt x="25" y="83"/>
                  <a:pt x="25" y="83"/>
                  <a:pt x="25" y="83"/>
                </a:cubicBezTo>
                <a:cubicBezTo>
                  <a:pt x="25" y="83"/>
                  <a:pt x="25" y="83"/>
                  <a:pt x="25" y="83"/>
                </a:cubicBezTo>
                <a:cubicBezTo>
                  <a:pt x="24" y="84"/>
                  <a:pt x="24" y="84"/>
                  <a:pt x="24" y="84"/>
                </a:cubicBezTo>
                <a:cubicBezTo>
                  <a:pt x="19" y="89"/>
                  <a:pt x="19" y="89"/>
                  <a:pt x="19" y="89"/>
                </a:cubicBezTo>
                <a:cubicBezTo>
                  <a:pt x="17" y="92"/>
                  <a:pt x="16" y="94"/>
                  <a:pt x="16" y="96"/>
                </a:cubicBezTo>
                <a:cubicBezTo>
                  <a:pt x="16" y="98"/>
                  <a:pt x="18" y="99"/>
                  <a:pt x="19" y="100"/>
                </a:cubicBezTo>
                <a:cubicBezTo>
                  <a:pt x="21" y="102"/>
                  <a:pt x="23" y="103"/>
                  <a:pt x="25" y="103"/>
                </a:cubicBezTo>
                <a:cubicBezTo>
                  <a:pt x="27" y="103"/>
                  <a:pt x="28" y="103"/>
                  <a:pt x="29" y="101"/>
                </a:cubicBezTo>
                <a:close/>
                <a:moveTo>
                  <a:pt x="164" y="90"/>
                </a:moveTo>
                <a:cubicBezTo>
                  <a:pt x="166" y="87"/>
                  <a:pt x="168" y="83"/>
                  <a:pt x="163" y="78"/>
                </a:cubicBezTo>
                <a:cubicBezTo>
                  <a:pt x="159" y="75"/>
                  <a:pt x="159" y="75"/>
                  <a:pt x="159" y="75"/>
                </a:cubicBezTo>
                <a:cubicBezTo>
                  <a:pt x="138" y="57"/>
                  <a:pt x="114" y="37"/>
                  <a:pt x="109" y="33"/>
                </a:cubicBezTo>
                <a:cubicBezTo>
                  <a:pt x="106" y="34"/>
                  <a:pt x="100" y="36"/>
                  <a:pt x="94" y="38"/>
                </a:cubicBezTo>
                <a:cubicBezTo>
                  <a:pt x="94" y="38"/>
                  <a:pt x="94" y="38"/>
                  <a:pt x="94" y="38"/>
                </a:cubicBezTo>
                <a:cubicBezTo>
                  <a:pt x="94" y="38"/>
                  <a:pt x="86" y="40"/>
                  <a:pt x="78" y="40"/>
                </a:cubicBezTo>
                <a:cubicBezTo>
                  <a:pt x="74" y="40"/>
                  <a:pt x="71" y="40"/>
                  <a:pt x="68" y="38"/>
                </a:cubicBezTo>
                <a:cubicBezTo>
                  <a:pt x="64" y="35"/>
                  <a:pt x="64" y="32"/>
                  <a:pt x="64" y="30"/>
                </a:cubicBezTo>
                <a:cubicBezTo>
                  <a:pt x="64" y="25"/>
                  <a:pt x="68" y="21"/>
                  <a:pt x="71" y="20"/>
                </a:cubicBezTo>
                <a:cubicBezTo>
                  <a:pt x="29" y="15"/>
                  <a:pt x="29" y="15"/>
                  <a:pt x="29" y="15"/>
                </a:cubicBezTo>
                <a:cubicBezTo>
                  <a:pt x="25" y="74"/>
                  <a:pt x="25" y="74"/>
                  <a:pt x="25" y="74"/>
                </a:cubicBezTo>
                <a:cubicBezTo>
                  <a:pt x="29" y="70"/>
                  <a:pt x="32" y="70"/>
                  <a:pt x="34" y="70"/>
                </a:cubicBezTo>
                <a:cubicBezTo>
                  <a:pt x="37" y="70"/>
                  <a:pt x="40" y="71"/>
                  <a:pt x="42" y="73"/>
                </a:cubicBezTo>
                <a:cubicBezTo>
                  <a:pt x="46" y="76"/>
                  <a:pt x="48" y="80"/>
                  <a:pt x="48" y="85"/>
                </a:cubicBezTo>
                <a:cubicBezTo>
                  <a:pt x="51" y="84"/>
                  <a:pt x="54" y="85"/>
                  <a:pt x="57" y="88"/>
                </a:cubicBezTo>
                <a:cubicBezTo>
                  <a:pt x="61" y="91"/>
                  <a:pt x="63" y="95"/>
                  <a:pt x="62" y="99"/>
                </a:cubicBezTo>
                <a:cubicBezTo>
                  <a:pt x="66" y="99"/>
                  <a:pt x="69" y="100"/>
                  <a:pt x="72" y="102"/>
                </a:cubicBezTo>
                <a:cubicBezTo>
                  <a:pt x="76" y="105"/>
                  <a:pt x="77" y="109"/>
                  <a:pt x="77" y="113"/>
                </a:cubicBezTo>
                <a:cubicBezTo>
                  <a:pt x="81" y="112"/>
                  <a:pt x="85" y="113"/>
                  <a:pt x="89" y="115"/>
                </a:cubicBezTo>
                <a:cubicBezTo>
                  <a:pt x="93" y="119"/>
                  <a:pt x="95" y="125"/>
                  <a:pt x="93" y="130"/>
                </a:cubicBezTo>
                <a:cubicBezTo>
                  <a:pt x="97" y="133"/>
                  <a:pt x="97" y="133"/>
                  <a:pt x="97" y="133"/>
                </a:cubicBezTo>
                <a:cubicBezTo>
                  <a:pt x="97" y="133"/>
                  <a:pt x="97" y="133"/>
                  <a:pt x="97" y="133"/>
                </a:cubicBezTo>
                <a:cubicBezTo>
                  <a:pt x="98" y="133"/>
                  <a:pt x="98" y="133"/>
                  <a:pt x="98" y="133"/>
                </a:cubicBezTo>
                <a:cubicBezTo>
                  <a:pt x="99" y="134"/>
                  <a:pt x="101" y="135"/>
                  <a:pt x="102" y="135"/>
                </a:cubicBezTo>
                <a:cubicBezTo>
                  <a:pt x="104" y="135"/>
                  <a:pt x="106" y="133"/>
                  <a:pt x="108" y="132"/>
                </a:cubicBezTo>
                <a:cubicBezTo>
                  <a:pt x="110" y="129"/>
                  <a:pt x="112" y="126"/>
                  <a:pt x="108" y="123"/>
                </a:cubicBezTo>
                <a:cubicBezTo>
                  <a:pt x="108" y="123"/>
                  <a:pt x="108" y="123"/>
                  <a:pt x="108" y="123"/>
                </a:cubicBezTo>
                <a:cubicBezTo>
                  <a:pt x="90" y="107"/>
                  <a:pt x="90" y="107"/>
                  <a:pt x="90" y="107"/>
                </a:cubicBezTo>
                <a:cubicBezTo>
                  <a:pt x="89" y="107"/>
                  <a:pt x="89" y="106"/>
                  <a:pt x="89" y="105"/>
                </a:cubicBezTo>
                <a:cubicBezTo>
                  <a:pt x="89" y="105"/>
                  <a:pt x="89" y="104"/>
                  <a:pt x="90" y="103"/>
                </a:cubicBezTo>
                <a:cubicBezTo>
                  <a:pt x="91" y="102"/>
                  <a:pt x="92" y="102"/>
                  <a:pt x="94" y="103"/>
                </a:cubicBezTo>
                <a:cubicBezTo>
                  <a:pt x="118" y="123"/>
                  <a:pt x="118" y="123"/>
                  <a:pt x="118" y="123"/>
                </a:cubicBezTo>
                <a:cubicBezTo>
                  <a:pt x="119" y="124"/>
                  <a:pt x="120" y="124"/>
                  <a:pt x="122" y="124"/>
                </a:cubicBezTo>
                <a:cubicBezTo>
                  <a:pt x="124" y="124"/>
                  <a:pt x="126" y="123"/>
                  <a:pt x="128" y="121"/>
                </a:cubicBezTo>
                <a:cubicBezTo>
                  <a:pt x="130" y="119"/>
                  <a:pt x="130" y="117"/>
                  <a:pt x="130" y="115"/>
                </a:cubicBezTo>
                <a:cubicBezTo>
                  <a:pt x="130" y="113"/>
                  <a:pt x="129" y="111"/>
                  <a:pt x="127" y="109"/>
                </a:cubicBezTo>
                <a:cubicBezTo>
                  <a:pt x="124" y="107"/>
                  <a:pt x="124" y="107"/>
                  <a:pt x="124" y="107"/>
                </a:cubicBezTo>
                <a:cubicBezTo>
                  <a:pt x="124" y="107"/>
                  <a:pt x="124" y="107"/>
                  <a:pt x="124" y="107"/>
                </a:cubicBezTo>
                <a:cubicBezTo>
                  <a:pt x="110" y="96"/>
                  <a:pt x="110" y="96"/>
                  <a:pt x="110" y="96"/>
                </a:cubicBezTo>
                <a:cubicBezTo>
                  <a:pt x="110" y="96"/>
                  <a:pt x="109" y="95"/>
                  <a:pt x="109" y="94"/>
                </a:cubicBezTo>
                <a:cubicBezTo>
                  <a:pt x="109" y="93"/>
                  <a:pt x="110" y="93"/>
                  <a:pt x="110" y="92"/>
                </a:cubicBezTo>
                <a:cubicBezTo>
                  <a:pt x="111" y="91"/>
                  <a:pt x="113" y="91"/>
                  <a:pt x="114" y="92"/>
                </a:cubicBezTo>
                <a:cubicBezTo>
                  <a:pt x="136" y="109"/>
                  <a:pt x="136" y="109"/>
                  <a:pt x="136" y="109"/>
                </a:cubicBezTo>
                <a:cubicBezTo>
                  <a:pt x="138" y="111"/>
                  <a:pt x="139" y="111"/>
                  <a:pt x="141" y="111"/>
                </a:cubicBezTo>
                <a:cubicBezTo>
                  <a:pt x="144" y="111"/>
                  <a:pt x="146" y="110"/>
                  <a:pt x="148" y="107"/>
                </a:cubicBezTo>
                <a:cubicBezTo>
                  <a:pt x="150" y="105"/>
                  <a:pt x="151" y="104"/>
                  <a:pt x="151" y="102"/>
                </a:cubicBezTo>
                <a:cubicBezTo>
                  <a:pt x="150" y="100"/>
                  <a:pt x="149" y="98"/>
                  <a:pt x="147" y="96"/>
                </a:cubicBezTo>
                <a:cubicBezTo>
                  <a:pt x="141" y="91"/>
                  <a:pt x="141" y="91"/>
                  <a:pt x="141" y="91"/>
                </a:cubicBezTo>
                <a:cubicBezTo>
                  <a:pt x="141" y="91"/>
                  <a:pt x="141" y="91"/>
                  <a:pt x="141" y="91"/>
                </a:cubicBezTo>
                <a:cubicBezTo>
                  <a:pt x="129" y="81"/>
                  <a:pt x="129" y="81"/>
                  <a:pt x="129" y="81"/>
                </a:cubicBezTo>
                <a:cubicBezTo>
                  <a:pt x="128" y="80"/>
                  <a:pt x="128" y="79"/>
                  <a:pt x="129" y="77"/>
                </a:cubicBezTo>
                <a:cubicBezTo>
                  <a:pt x="130" y="76"/>
                  <a:pt x="132" y="76"/>
                  <a:pt x="133" y="77"/>
                </a:cubicBezTo>
                <a:cubicBezTo>
                  <a:pt x="152" y="92"/>
                  <a:pt x="152" y="92"/>
                  <a:pt x="152" y="92"/>
                </a:cubicBezTo>
                <a:cubicBezTo>
                  <a:pt x="155" y="95"/>
                  <a:pt x="160" y="94"/>
                  <a:pt x="164" y="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 name="Google Shape;523;p26">
            <a:extLst>
              <a:ext uri="{FF2B5EF4-FFF2-40B4-BE49-F238E27FC236}">
                <a16:creationId xmlns:a16="http://schemas.microsoft.com/office/drawing/2014/main" id="{C076B076-AEAA-23BC-573E-24E1B90F360D}"/>
              </a:ext>
            </a:extLst>
          </p:cNvPr>
          <p:cNvSpPr/>
          <p:nvPr/>
        </p:nvSpPr>
        <p:spPr>
          <a:xfrm>
            <a:off x="4680038" y="1667458"/>
            <a:ext cx="742950" cy="668337"/>
          </a:xfrm>
          <a:custGeom>
            <a:avLst/>
            <a:gdLst/>
            <a:ahLst/>
            <a:cxnLst/>
            <a:rect l="l" t="t" r="r" b="b"/>
            <a:pathLst>
              <a:path w="167" h="150" extrusionOk="0">
                <a:moveTo>
                  <a:pt x="114" y="20"/>
                </a:moveTo>
                <a:cubicBezTo>
                  <a:pt x="104" y="20"/>
                  <a:pt x="104" y="20"/>
                  <a:pt x="104" y="20"/>
                </a:cubicBezTo>
                <a:cubicBezTo>
                  <a:pt x="103" y="14"/>
                  <a:pt x="99" y="9"/>
                  <a:pt x="93" y="9"/>
                </a:cubicBezTo>
                <a:cubicBezTo>
                  <a:pt x="74" y="9"/>
                  <a:pt x="74" y="9"/>
                  <a:pt x="74" y="9"/>
                </a:cubicBezTo>
                <a:cubicBezTo>
                  <a:pt x="69" y="9"/>
                  <a:pt x="64" y="14"/>
                  <a:pt x="64" y="20"/>
                </a:cubicBezTo>
                <a:cubicBezTo>
                  <a:pt x="54" y="20"/>
                  <a:pt x="54" y="20"/>
                  <a:pt x="54" y="20"/>
                </a:cubicBezTo>
                <a:cubicBezTo>
                  <a:pt x="54" y="9"/>
                  <a:pt x="62" y="0"/>
                  <a:pt x="72" y="0"/>
                </a:cubicBezTo>
                <a:cubicBezTo>
                  <a:pt x="96" y="0"/>
                  <a:pt x="96" y="0"/>
                  <a:pt x="96" y="0"/>
                </a:cubicBezTo>
                <a:cubicBezTo>
                  <a:pt x="105" y="0"/>
                  <a:pt x="113" y="9"/>
                  <a:pt x="114" y="20"/>
                </a:cubicBezTo>
                <a:close/>
                <a:moveTo>
                  <a:pt x="26" y="83"/>
                </a:moveTo>
                <a:cubicBezTo>
                  <a:pt x="68" y="83"/>
                  <a:pt x="68" y="83"/>
                  <a:pt x="68" y="83"/>
                </a:cubicBezTo>
                <a:cubicBezTo>
                  <a:pt x="68" y="77"/>
                  <a:pt x="68" y="77"/>
                  <a:pt x="68" y="77"/>
                </a:cubicBezTo>
                <a:cubicBezTo>
                  <a:pt x="68" y="73"/>
                  <a:pt x="71" y="69"/>
                  <a:pt x="76" y="69"/>
                </a:cubicBezTo>
                <a:cubicBezTo>
                  <a:pt x="92" y="69"/>
                  <a:pt x="92" y="69"/>
                  <a:pt x="92" y="69"/>
                </a:cubicBezTo>
                <a:cubicBezTo>
                  <a:pt x="96" y="69"/>
                  <a:pt x="100" y="73"/>
                  <a:pt x="100" y="77"/>
                </a:cubicBezTo>
                <a:cubicBezTo>
                  <a:pt x="100" y="83"/>
                  <a:pt x="100" y="83"/>
                  <a:pt x="100" y="83"/>
                </a:cubicBezTo>
                <a:cubicBezTo>
                  <a:pt x="142" y="83"/>
                  <a:pt x="142" y="83"/>
                  <a:pt x="142" y="83"/>
                </a:cubicBezTo>
                <a:cubicBezTo>
                  <a:pt x="154" y="83"/>
                  <a:pt x="165" y="73"/>
                  <a:pt x="167" y="59"/>
                </a:cubicBezTo>
                <a:cubicBezTo>
                  <a:pt x="167" y="46"/>
                  <a:pt x="167" y="46"/>
                  <a:pt x="167" y="46"/>
                </a:cubicBezTo>
                <a:cubicBezTo>
                  <a:pt x="167" y="34"/>
                  <a:pt x="158" y="24"/>
                  <a:pt x="148" y="24"/>
                </a:cubicBezTo>
                <a:cubicBezTo>
                  <a:pt x="138" y="24"/>
                  <a:pt x="138" y="24"/>
                  <a:pt x="138" y="24"/>
                </a:cubicBezTo>
                <a:cubicBezTo>
                  <a:pt x="134" y="24"/>
                  <a:pt x="134" y="24"/>
                  <a:pt x="134" y="24"/>
                </a:cubicBezTo>
                <a:cubicBezTo>
                  <a:pt x="127" y="24"/>
                  <a:pt x="127" y="24"/>
                  <a:pt x="127" y="24"/>
                </a:cubicBezTo>
                <a:cubicBezTo>
                  <a:pt x="120" y="24"/>
                  <a:pt x="120" y="24"/>
                  <a:pt x="120" y="24"/>
                </a:cubicBezTo>
                <a:cubicBezTo>
                  <a:pt x="115" y="24"/>
                  <a:pt x="115" y="24"/>
                  <a:pt x="115" y="24"/>
                </a:cubicBezTo>
                <a:cubicBezTo>
                  <a:pt x="103" y="24"/>
                  <a:pt x="103" y="24"/>
                  <a:pt x="103" y="24"/>
                </a:cubicBezTo>
                <a:cubicBezTo>
                  <a:pt x="64" y="24"/>
                  <a:pt x="64" y="24"/>
                  <a:pt x="64" y="24"/>
                </a:cubicBezTo>
                <a:cubicBezTo>
                  <a:pt x="53" y="24"/>
                  <a:pt x="53" y="24"/>
                  <a:pt x="53" y="24"/>
                </a:cubicBezTo>
                <a:cubicBezTo>
                  <a:pt x="39" y="24"/>
                  <a:pt x="39" y="24"/>
                  <a:pt x="39" y="24"/>
                </a:cubicBezTo>
                <a:cubicBezTo>
                  <a:pt x="32" y="24"/>
                  <a:pt x="32" y="24"/>
                  <a:pt x="32" y="24"/>
                </a:cubicBezTo>
                <a:cubicBezTo>
                  <a:pt x="26" y="24"/>
                  <a:pt x="26" y="24"/>
                  <a:pt x="26" y="24"/>
                </a:cubicBezTo>
                <a:cubicBezTo>
                  <a:pt x="20" y="24"/>
                  <a:pt x="20" y="24"/>
                  <a:pt x="20" y="24"/>
                </a:cubicBezTo>
                <a:cubicBezTo>
                  <a:pt x="9" y="24"/>
                  <a:pt x="0" y="34"/>
                  <a:pt x="0" y="46"/>
                </a:cubicBezTo>
                <a:cubicBezTo>
                  <a:pt x="0" y="59"/>
                  <a:pt x="0" y="59"/>
                  <a:pt x="0" y="59"/>
                </a:cubicBezTo>
                <a:cubicBezTo>
                  <a:pt x="2" y="73"/>
                  <a:pt x="13" y="83"/>
                  <a:pt x="26" y="83"/>
                </a:cubicBezTo>
                <a:close/>
                <a:moveTo>
                  <a:pt x="142" y="90"/>
                </a:moveTo>
                <a:cubicBezTo>
                  <a:pt x="100" y="90"/>
                  <a:pt x="100" y="90"/>
                  <a:pt x="100" y="90"/>
                </a:cubicBezTo>
                <a:cubicBezTo>
                  <a:pt x="100" y="96"/>
                  <a:pt x="100" y="96"/>
                  <a:pt x="100" y="96"/>
                </a:cubicBezTo>
                <a:cubicBezTo>
                  <a:pt x="100" y="101"/>
                  <a:pt x="96" y="104"/>
                  <a:pt x="92" y="104"/>
                </a:cubicBezTo>
                <a:cubicBezTo>
                  <a:pt x="76" y="104"/>
                  <a:pt x="76" y="104"/>
                  <a:pt x="76" y="104"/>
                </a:cubicBezTo>
                <a:cubicBezTo>
                  <a:pt x="71" y="104"/>
                  <a:pt x="68" y="101"/>
                  <a:pt x="68" y="96"/>
                </a:cubicBezTo>
                <a:cubicBezTo>
                  <a:pt x="68" y="90"/>
                  <a:pt x="68" y="90"/>
                  <a:pt x="68" y="90"/>
                </a:cubicBezTo>
                <a:cubicBezTo>
                  <a:pt x="26" y="90"/>
                  <a:pt x="26" y="90"/>
                  <a:pt x="26" y="90"/>
                </a:cubicBezTo>
                <a:cubicBezTo>
                  <a:pt x="15" y="90"/>
                  <a:pt x="6" y="84"/>
                  <a:pt x="0" y="76"/>
                </a:cubicBezTo>
                <a:cubicBezTo>
                  <a:pt x="0" y="127"/>
                  <a:pt x="0" y="127"/>
                  <a:pt x="0" y="127"/>
                </a:cubicBezTo>
                <a:cubicBezTo>
                  <a:pt x="0" y="140"/>
                  <a:pt x="9" y="150"/>
                  <a:pt x="20" y="150"/>
                </a:cubicBezTo>
                <a:cubicBezTo>
                  <a:pt x="26" y="150"/>
                  <a:pt x="26" y="150"/>
                  <a:pt x="26" y="150"/>
                </a:cubicBezTo>
                <a:cubicBezTo>
                  <a:pt x="32" y="150"/>
                  <a:pt x="32" y="150"/>
                  <a:pt x="32" y="150"/>
                </a:cubicBezTo>
                <a:cubicBezTo>
                  <a:pt x="39" y="150"/>
                  <a:pt x="39" y="150"/>
                  <a:pt x="39" y="150"/>
                </a:cubicBezTo>
                <a:cubicBezTo>
                  <a:pt x="127" y="150"/>
                  <a:pt x="127" y="150"/>
                  <a:pt x="127" y="150"/>
                </a:cubicBezTo>
                <a:cubicBezTo>
                  <a:pt x="134" y="150"/>
                  <a:pt x="134" y="150"/>
                  <a:pt x="134" y="150"/>
                </a:cubicBezTo>
                <a:cubicBezTo>
                  <a:pt x="138" y="150"/>
                  <a:pt x="138" y="150"/>
                  <a:pt x="138" y="150"/>
                </a:cubicBezTo>
                <a:cubicBezTo>
                  <a:pt x="148" y="150"/>
                  <a:pt x="148" y="150"/>
                  <a:pt x="148" y="150"/>
                </a:cubicBezTo>
                <a:cubicBezTo>
                  <a:pt x="158" y="150"/>
                  <a:pt x="167" y="140"/>
                  <a:pt x="167" y="127"/>
                </a:cubicBezTo>
                <a:cubicBezTo>
                  <a:pt x="167" y="76"/>
                  <a:pt x="167" y="76"/>
                  <a:pt x="167" y="76"/>
                </a:cubicBezTo>
                <a:cubicBezTo>
                  <a:pt x="161" y="84"/>
                  <a:pt x="152" y="90"/>
                  <a:pt x="142" y="90"/>
                </a:cubicBezTo>
                <a:close/>
                <a:moveTo>
                  <a:pt x="91" y="75"/>
                </a:moveTo>
                <a:cubicBezTo>
                  <a:pt x="76" y="75"/>
                  <a:pt x="76" y="75"/>
                  <a:pt x="76" y="75"/>
                </a:cubicBezTo>
                <a:cubicBezTo>
                  <a:pt x="74" y="75"/>
                  <a:pt x="73" y="77"/>
                  <a:pt x="73" y="78"/>
                </a:cubicBezTo>
                <a:cubicBezTo>
                  <a:pt x="73" y="82"/>
                  <a:pt x="73" y="82"/>
                  <a:pt x="73" y="82"/>
                </a:cubicBezTo>
                <a:cubicBezTo>
                  <a:pt x="73" y="84"/>
                  <a:pt x="73" y="84"/>
                  <a:pt x="73" y="84"/>
                </a:cubicBezTo>
                <a:cubicBezTo>
                  <a:pt x="73" y="89"/>
                  <a:pt x="73" y="89"/>
                  <a:pt x="73" y="89"/>
                </a:cubicBezTo>
                <a:cubicBezTo>
                  <a:pt x="73" y="91"/>
                  <a:pt x="73" y="91"/>
                  <a:pt x="73" y="91"/>
                </a:cubicBezTo>
                <a:cubicBezTo>
                  <a:pt x="73" y="95"/>
                  <a:pt x="73" y="95"/>
                  <a:pt x="73" y="95"/>
                </a:cubicBezTo>
                <a:cubicBezTo>
                  <a:pt x="73" y="97"/>
                  <a:pt x="74" y="99"/>
                  <a:pt x="76" y="99"/>
                </a:cubicBezTo>
                <a:cubicBezTo>
                  <a:pt x="91" y="99"/>
                  <a:pt x="91" y="99"/>
                  <a:pt x="91" y="99"/>
                </a:cubicBezTo>
                <a:cubicBezTo>
                  <a:pt x="93" y="99"/>
                  <a:pt x="94" y="97"/>
                  <a:pt x="94" y="95"/>
                </a:cubicBezTo>
                <a:cubicBezTo>
                  <a:pt x="94" y="91"/>
                  <a:pt x="94" y="91"/>
                  <a:pt x="94" y="91"/>
                </a:cubicBezTo>
                <a:cubicBezTo>
                  <a:pt x="94" y="89"/>
                  <a:pt x="94" y="89"/>
                  <a:pt x="94" y="89"/>
                </a:cubicBezTo>
                <a:cubicBezTo>
                  <a:pt x="94" y="84"/>
                  <a:pt x="94" y="84"/>
                  <a:pt x="94" y="84"/>
                </a:cubicBezTo>
                <a:cubicBezTo>
                  <a:pt x="94" y="82"/>
                  <a:pt x="94" y="82"/>
                  <a:pt x="94" y="82"/>
                </a:cubicBezTo>
                <a:cubicBezTo>
                  <a:pt x="94" y="78"/>
                  <a:pt x="94" y="78"/>
                  <a:pt x="94" y="78"/>
                </a:cubicBezTo>
                <a:cubicBezTo>
                  <a:pt x="94" y="77"/>
                  <a:pt x="93" y="75"/>
                  <a:pt x="91" y="7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 name="CuadroTexto 4">
            <a:extLst>
              <a:ext uri="{FF2B5EF4-FFF2-40B4-BE49-F238E27FC236}">
                <a16:creationId xmlns:a16="http://schemas.microsoft.com/office/drawing/2014/main" id="{2E4DF7CD-E93D-00AD-FC71-3A22413E8BC9}"/>
              </a:ext>
            </a:extLst>
          </p:cNvPr>
          <p:cNvSpPr txBox="1"/>
          <p:nvPr/>
        </p:nvSpPr>
        <p:spPr>
          <a:xfrm>
            <a:off x="8282409" y="1247124"/>
            <a:ext cx="3548444" cy="1508105"/>
          </a:xfrm>
          <a:prstGeom prst="rect">
            <a:avLst/>
          </a:prstGeom>
          <a:noFill/>
        </p:spPr>
        <p:txBody>
          <a:bodyPr wrap="square">
            <a:spAutoFit/>
          </a:bodyPr>
          <a:lstStyle/>
          <a:p>
            <a:r>
              <a:rPr lang="es-ES" b="1" dirty="0">
                <a:solidFill>
                  <a:srgbClr val="FFC000"/>
                </a:solidFill>
              </a:rPr>
              <a:t>Subcomponente 5 </a:t>
            </a:r>
            <a:r>
              <a:rPr lang="es-ES" sz="1400" i="1" dirty="0">
                <a:latin typeface="Arial" panose="020B0604020202020204" pitchFamily="34" charset="0"/>
                <a:cs typeface="Arial" panose="020B0604020202020204" pitchFamily="34" charset="0"/>
              </a:rPr>
              <a:t>Relacionamiento con el ciudadano</a:t>
            </a:r>
          </a:p>
          <a:p>
            <a:r>
              <a:rPr lang="es-ES" sz="1400" dirty="0">
                <a:latin typeface="Arial" panose="020B0604020202020204" pitchFamily="34" charset="0"/>
                <a:cs typeface="Arial" panose="020B0604020202020204" pitchFamily="34" charset="0"/>
              </a:rPr>
              <a:t>Analizar la oportunidad de respuesta de los derechos de petición (PQRDS)y conocer la percepción de usuarios</a:t>
            </a:r>
          </a:p>
          <a:p>
            <a:endParaRPr lang="es-ES" dirty="0"/>
          </a:p>
        </p:txBody>
      </p:sp>
      <p:sp>
        <p:nvSpPr>
          <p:cNvPr id="8" name="CuadroTexto 7">
            <a:extLst>
              <a:ext uri="{FF2B5EF4-FFF2-40B4-BE49-F238E27FC236}">
                <a16:creationId xmlns:a16="http://schemas.microsoft.com/office/drawing/2014/main" id="{C0607240-542D-FF64-DA89-1AC869ADFE5C}"/>
              </a:ext>
            </a:extLst>
          </p:cNvPr>
          <p:cNvSpPr txBox="1"/>
          <p:nvPr/>
        </p:nvSpPr>
        <p:spPr>
          <a:xfrm>
            <a:off x="318047" y="1151921"/>
            <a:ext cx="3011603" cy="2123658"/>
          </a:xfrm>
          <a:prstGeom prst="rect">
            <a:avLst/>
          </a:prstGeom>
          <a:noFill/>
        </p:spPr>
        <p:txBody>
          <a:bodyPr wrap="square">
            <a:spAutoFit/>
          </a:bodyPr>
          <a:lstStyle/>
          <a:p>
            <a:r>
              <a:rPr lang="es-ES" sz="1600" b="1" dirty="0">
                <a:solidFill>
                  <a:schemeClr val="bg1">
                    <a:lumMod val="50000"/>
                  </a:schemeClr>
                </a:solidFill>
                <a:latin typeface="Arial" panose="020B0604020202020204" pitchFamily="34" charset="0"/>
                <a:cs typeface="Arial" panose="020B0604020202020204" pitchFamily="34" charset="0"/>
              </a:rPr>
              <a:t>Subcomponente 1 </a:t>
            </a:r>
            <a:r>
              <a:rPr lang="es-ES" sz="1400" i="1" dirty="0">
                <a:latin typeface="Arial" panose="020B0604020202020204" pitchFamily="34" charset="0"/>
                <a:cs typeface="Arial" panose="020B0604020202020204" pitchFamily="34" charset="0"/>
              </a:rPr>
              <a:t>Estructura administrativa y Direccionamiento estratégico</a:t>
            </a:r>
            <a:r>
              <a:rPr lang="es-ES" i="1"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Elaborar el informe de caracterización de usuarios</a:t>
            </a:r>
          </a:p>
          <a:p>
            <a:pPr marL="28575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Analizar los datos de las interacciones realizadas a los ciudadanos a través de los canales virtuales y telefónico</a:t>
            </a:r>
          </a:p>
        </p:txBody>
      </p:sp>
      <p:sp>
        <p:nvSpPr>
          <p:cNvPr id="13" name="CuadroTexto 12">
            <a:extLst>
              <a:ext uri="{FF2B5EF4-FFF2-40B4-BE49-F238E27FC236}">
                <a16:creationId xmlns:a16="http://schemas.microsoft.com/office/drawing/2014/main" id="{4384FD71-C338-AA42-CAF5-314E704AB32E}"/>
              </a:ext>
            </a:extLst>
          </p:cNvPr>
          <p:cNvSpPr txBox="1"/>
          <p:nvPr/>
        </p:nvSpPr>
        <p:spPr>
          <a:xfrm>
            <a:off x="353719" y="3647099"/>
            <a:ext cx="2776166" cy="1846659"/>
          </a:xfrm>
          <a:prstGeom prst="rect">
            <a:avLst/>
          </a:prstGeom>
          <a:noFill/>
        </p:spPr>
        <p:txBody>
          <a:bodyPr wrap="square">
            <a:spAutoFit/>
          </a:bodyPr>
          <a:lstStyle/>
          <a:p>
            <a:r>
              <a:rPr lang="es-ES" sz="1600" b="1" dirty="0">
                <a:solidFill>
                  <a:srgbClr val="666633"/>
                </a:solidFill>
                <a:latin typeface="Arial" panose="020B0604020202020204" pitchFamily="34" charset="0"/>
                <a:cs typeface="Arial" panose="020B0604020202020204" pitchFamily="34" charset="0"/>
              </a:rPr>
              <a:t>Subcomponente 2                             </a:t>
            </a:r>
            <a:r>
              <a:rPr lang="es-ES" sz="1400" i="1" dirty="0">
                <a:latin typeface="Arial" panose="020B0604020202020204" pitchFamily="34" charset="0"/>
                <a:cs typeface="Arial" panose="020B0604020202020204" pitchFamily="34" charset="0"/>
              </a:rPr>
              <a:t>Fortalecimiento de los canales de atención</a:t>
            </a:r>
            <a:endParaRPr lang="es-ES" sz="1600" b="1" i="1" dirty="0">
              <a:solidFill>
                <a:schemeClr val="bg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Realizar  jornadas de socialización a colaboradores sobre el  Trámite Interno  de derechos de petición (PQRDS)</a:t>
            </a:r>
          </a:p>
        </p:txBody>
      </p:sp>
      <p:sp>
        <p:nvSpPr>
          <p:cNvPr id="16" name="CuadroTexto 15">
            <a:extLst>
              <a:ext uri="{FF2B5EF4-FFF2-40B4-BE49-F238E27FC236}">
                <a16:creationId xmlns:a16="http://schemas.microsoft.com/office/drawing/2014/main" id="{DEA2FE4D-A451-1343-30B8-36FD17C46D2C}"/>
              </a:ext>
            </a:extLst>
          </p:cNvPr>
          <p:cNvSpPr txBox="1"/>
          <p:nvPr/>
        </p:nvSpPr>
        <p:spPr>
          <a:xfrm>
            <a:off x="7954626" y="5282454"/>
            <a:ext cx="3801336" cy="769441"/>
          </a:xfrm>
          <a:prstGeom prst="rect">
            <a:avLst/>
          </a:prstGeom>
          <a:noFill/>
        </p:spPr>
        <p:txBody>
          <a:bodyPr wrap="square">
            <a:spAutoFit/>
          </a:bodyPr>
          <a:lstStyle/>
          <a:p>
            <a:r>
              <a:rPr lang="es-ES" sz="1600" b="1" dirty="0">
                <a:solidFill>
                  <a:schemeClr val="accent2"/>
                </a:solidFill>
                <a:latin typeface="Arial" panose="020B0604020202020204" pitchFamily="34" charset="0"/>
                <a:cs typeface="Arial" panose="020B0604020202020204" pitchFamily="34" charset="0"/>
              </a:rPr>
              <a:t>Subcomponente 3 </a:t>
            </a:r>
            <a:r>
              <a:rPr lang="es-ES" sz="1600" i="1" dirty="0">
                <a:latin typeface="Arial" panose="020B0604020202020204" pitchFamily="34" charset="0"/>
                <a:cs typeface="Arial" panose="020B0604020202020204" pitchFamily="34" charset="0"/>
              </a:rPr>
              <a:t>Talento humano</a:t>
            </a:r>
          </a:p>
          <a:p>
            <a:r>
              <a:rPr lang="es-ES" sz="1400" dirty="0">
                <a:latin typeface="Arial" panose="020B0604020202020204" pitchFamily="34" charset="0"/>
                <a:cs typeface="Arial" panose="020B0604020202020204" pitchFamily="34" charset="0"/>
              </a:rPr>
              <a:t>Capacitar a  los servidores que realizan atención  y orientación  a los ciudadanos</a:t>
            </a:r>
          </a:p>
        </p:txBody>
      </p:sp>
      <p:sp>
        <p:nvSpPr>
          <p:cNvPr id="21" name="CuadroTexto 20">
            <a:extLst>
              <a:ext uri="{FF2B5EF4-FFF2-40B4-BE49-F238E27FC236}">
                <a16:creationId xmlns:a16="http://schemas.microsoft.com/office/drawing/2014/main" id="{D4B0DEDF-47B3-29EC-EB9A-7F10D4025EBF}"/>
              </a:ext>
            </a:extLst>
          </p:cNvPr>
          <p:cNvSpPr txBox="1"/>
          <p:nvPr/>
        </p:nvSpPr>
        <p:spPr>
          <a:xfrm>
            <a:off x="5505871" y="2974049"/>
            <a:ext cx="884320" cy="1107996"/>
          </a:xfrm>
          <a:prstGeom prst="rect">
            <a:avLst/>
          </a:prstGeom>
          <a:noFill/>
        </p:spPr>
        <p:txBody>
          <a:bodyPr wrap="square" rtlCol="0">
            <a:spAutoFit/>
          </a:bodyPr>
          <a:lstStyle/>
          <a:p>
            <a:r>
              <a:rPr lang="es-CO" sz="6600" b="1" dirty="0">
                <a:solidFill>
                  <a:schemeClr val="accent4"/>
                </a:solidFill>
                <a:latin typeface="ADLaM Display" panose="02010000000000000000" pitchFamily="2" charset="0"/>
                <a:ea typeface="ADLaM Display" panose="02010000000000000000" pitchFamily="2" charset="0"/>
                <a:cs typeface="ADLaM Display" panose="02010000000000000000" pitchFamily="2" charset="0"/>
              </a:rPr>
              <a:t>9</a:t>
            </a:r>
          </a:p>
        </p:txBody>
      </p:sp>
      <p:sp>
        <p:nvSpPr>
          <p:cNvPr id="23" name="CuadroTexto 22">
            <a:extLst>
              <a:ext uri="{FF2B5EF4-FFF2-40B4-BE49-F238E27FC236}">
                <a16:creationId xmlns:a16="http://schemas.microsoft.com/office/drawing/2014/main" id="{3450159B-0EF7-5697-136A-1C4636895DA4}"/>
              </a:ext>
            </a:extLst>
          </p:cNvPr>
          <p:cNvSpPr txBox="1"/>
          <p:nvPr/>
        </p:nvSpPr>
        <p:spPr>
          <a:xfrm>
            <a:off x="5166565" y="3932067"/>
            <a:ext cx="1758031" cy="369332"/>
          </a:xfrm>
          <a:prstGeom prst="rect">
            <a:avLst/>
          </a:prstGeom>
          <a:noFill/>
        </p:spPr>
        <p:txBody>
          <a:bodyPr wrap="square">
            <a:spAutoFit/>
          </a:bodyPr>
          <a:lstStyle/>
          <a:p>
            <a:r>
              <a:rPr lang="es-CO" b="1" dirty="0">
                <a:solidFill>
                  <a:srgbClr val="FFC000"/>
                </a:solidFill>
                <a:latin typeface="ADLaM Display" panose="02010000000000000000" pitchFamily="2" charset="0"/>
                <a:ea typeface="ADLaM Display" panose="02010000000000000000" pitchFamily="2" charset="0"/>
                <a:cs typeface="ADLaM Display" panose="02010000000000000000" pitchFamily="2" charset="0"/>
              </a:rPr>
              <a:t>A</a:t>
            </a:r>
            <a:r>
              <a:rPr lang="es-CO" sz="1800" b="1" dirty="0">
                <a:solidFill>
                  <a:srgbClr val="FFC000"/>
                </a:solidFill>
                <a:latin typeface="ADLaM Display" panose="02010000000000000000" pitchFamily="2" charset="0"/>
                <a:ea typeface="ADLaM Display" panose="02010000000000000000" pitchFamily="2" charset="0"/>
                <a:cs typeface="ADLaM Display" panose="02010000000000000000" pitchFamily="2" charset="0"/>
              </a:rPr>
              <a:t>ctividades</a:t>
            </a:r>
            <a:endParaRPr lang="es-CO" dirty="0">
              <a:solidFill>
                <a:srgbClr val="FFC000"/>
              </a:solidFill>
            </a:endParaRPr>
          </a:p>
        </p:txBody>
      </p:sp>
    </p:spTree>
    <p:extLst>
      <p:ext uri="{BB962C8B-B14F-4D97-AF65-F5344CB8AC3E}">
        <p14:creationId xmlns:p14="http://schemas.microsoft.com/office/powerpoint/2010/main" val="1479172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adroTexto 57">
            <a:extLst>
              <a:ext uri="{FF2B5EF4-FFF2-40B4-BE49-F238E27FC236}">
                <a16:creationId xmlns:a16="http://schemas.microsoft.com/office/drawing/2014/main" id="{14829D9B-74CA-BAEE-CCDC-8C1D325FA7A8}"/>
              </a:ext>
            </a:extLst>
          </p:cNvPr>
          <p:cNvSpPr txBox="1"/>
          <p:nvPr/>
        </p:nvSpPr>
        <p:spPr>
          <a:xfrm>
            <a:off x="1926454" y="261464"/>
            <a:ext cx="8507381" cy="954107"/>
          </a:xfrm>
          <a:prstGeom prst="rect">
            <a:avLst/>
          </a:prstGeom>
          <a:noFill/>
        </p:spPr>
        <p:txBody>
          <a:bodyPr wrap="square">
            <a:spAutoFit/>
          </a:bodyPr>
          <a:lstStyle/>
          <a:p>
            <a:r>
              <a:rPr lang="es-CO" sz="2800" b="1" u="sng" dirty="0">
                <a:solidFill>
                  <a:srgbClr val="FF9900"/>
                </a:solidFill>
                <a:latin typeface="Open Sans" panose="020B0606030504020204" pitchFamily="34" charset="0"/>
                <a:cs typeface="Open Sans" panose="020B0606030504020204" pitchFamily="34" charset="0"/>
              </a:rPr>
              <a:t>COMPONENTE 5. </a:t>
            </a:r>
            <a:r>
              <a:rPr lang="es-ES" sz="2000" b="1" dirty="0">
                <a:solidFill>
                  <a:srgbClr val="FF9900"/>
                </a:solidFill>
                <a:latin typeface="Open Sans" panose="020B0606030504020204" pitchFamily="34" charset="0"/>
                <a:cs typeface="Open Sans" panose="020B0606030504020204" pitchFamily="34" charset="0"/>
              </a:rPr>
              <a:t>Transparencia y Acceso a la Información</a:t>
            </a:r>
            <a:endParaRPr lang="es-CO" sz="2800" b="1" dirty="0">
              <a:solidFill>
                <a:srgbClr val="FF9900"/>
              </a:solidFill>
              <a:latin typeface="Open Sans" panose="020B0606030504020204" pitchFamily="34" charset="0"/>
              <a:cs typeface="Open Sans" panose="020B0606030504020204" pitchFamily="34" charset="0"/>
            </a:endParaRPr>
          </a:p>
          <a:p>
            <a:endParaRPr lang="es-CO" sz="2800" b="1" dirty="0">
              <a:solidFill>
                <a:srgbClr val="C49E41"/>
              </a:solidFill>
              <a:latin typeface="Franklin Gothic Medium Cond" panose="020B0606030402020204" pitchFamily="34" charset="0"/>
            </a:endParaRPr>
          </a:p>
        </p:txBody>
      </p:sp>
      <p:sp>
        <p:nvSpPr>
          <p:cNvPr id="37" name="Google Shape;340;p8">
            <a:extLst>
              <a:ext uri="{FF2B5EF4-FFF2-40B4-BE49-F238E27FC236}">
                <a16:creationId xmlns:a16="http://schemas.microsoft.com/office/drawing/2014/main" id="{AFCC7B75-9815-CC3A-EA25-0BFBD57C8871}"/>
              </a:ext>
            </a:extLst>
          </p:cNvPr>
          <p:cNvSpPr txBox="1"/>
          <p:nvPr/>
        </p:nvSpPr>
        <p:spPr>
          <a:xfrm>
            <a:off x="4069878" y="1040807"/>
            <a:ext cx="2404857"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000"/>
              <a:buFont typeface="Open Sans"/>
              <a:buNone/>
            </a:pPr>
            <a:r>
              <a:rPr lang="en-US" sz="1400" b="1" dirty="0">
                <a:solidFill>
                  <a:srgbClr val="95782F"/>
                </a:solidFill>
                <a:latin typeface="Arial" panose="020B0604020202020204" pitchFamily="34" charset="0"/>
                <a:ea typeface="Open Sans"/>
                <a:cs typeface="Arial" panose="020B0604020202020204" pitchFamily="34" charset="0"/>
                <a:sym typeface="Open Sans"/>
              </a:rPr>
              <a:t>SUBCOMPONENTE 1</a:t>
            </a:r>
          </a:p>
          <a:p>
            <a:pPr marL="0" marR="0" lvl="0" indent="0" algn="l" rtl="0">
              <a:spcBef>
                <a:spcPts val="0"/>
              </a:spcBef>
              <a:spcAft>
                <a:spcPts val="0"/>
              </a:spcAft>
              <a:buClr>
                <a:srgbClr val="000000"/>
              </a:buClr>
              <a:buSzPts val="1000"/>
              <a:buFont typeface="Open Sans"/>
              <a:buNone/>
            </a:pPr>
            <a:r>
              <a:rPr lang="en-US" sz="1400" dirty="0" err="1">
                <a:solidFill>
                  <a:srgbClr val="000000"/>
                </a:solidFill>
                <a:latin typeface="Arial" panose="020B0604020202020204" pitchFamily="34" charset="0"/>
                <a:ea typeface="Open Sans"/>
                <a:cs typeface="Arial" panose="020B0604020202020204" pitchFamily="34" charset="0"/>
                <a:sym typeface="Open Sans"/>
              </a:rPr>
              <a:t>Lineamientos</a:t>
            </a:r>
            <a:r>
              <a:rPr lang="en-US" sz="1400" dirty="0">
                <a:solidFill>
                  <a:srgbClr val="000000"/>
                </a:solidFill>
                <a:latin typeface="Arial" panose="020B0604020202020204" pitchFamily="34" charset="0"/>
                <a:ea typeface="Open Sans"/>
                <a:cs typeface="Arial" panose="020B0604020202020204" pitchFamily="34" charset="0"/>
                <a:sym typeface="Open Sans"/>
              </a:rPr>
              <a:t> de </a:t>
            </a:r>
            <a:r>
              <a:rPr lang="en-US" sz="1400" dirty="0" err="1">
                <a:solidFill>
                  <a:srgbClr val="000000"/>
                </a:solidFill>
                <a:latin typeface="Arial" panose="020B0604020202020204" pitchFamily="34" charset="0"/>
                <a:ea typeface="Open Sans"/>
                <a:cs typeface="Arial" panose="020B0604020202020204" pitchFamily="34" charset="0"/>
                <a:sym typeface="Open Sans"/>
              </a:rPr>
              <a:t>Transparencia</a:t>
            </a:r>
            <a:r>
              <a:rPr lang="en-US" sz="1400" dirty="0">
                <a:solidFill>
                  <a:srgbClr val="000000"/>
                </a:solidFill>
                <a:latin typeface="Arial" panose="020B0604020202020204" pitchFamily="34" charset="0"/>
                <a:ea typeface="Open Sans"/>
                <a:cs typeface="Arial" panose="020B0604020202020204" pitchFamily="34" charset="0"/>
                <a:sym typeface="Open Sans"/>
              </a:rPr>
              <a:t> </a:t>
            </a:r>
            <a:r>
              <a:rPr lang="en-US" sz="1400" dirty="0" err="1">
                <a:solidFill>
                  <a:srgbClr val="000000"/>
                </a:solidFill>
                <a:latin typeface="Arial" panose="020B0604020202020204" pitchFamily="34" charset="0"/>
                <a:ea typeface="Open Sans"/>
                <a:cs typeface="Arial" panose="020B0604020202020204" pitchFamily="34" charset="0"/>
                <a:sym typeface="Open Sans"/>
              </a:rPr>
              <a:t>Activa</a:t>
            </a:r>
            <a:endParaRPr sz="1400" dirty="0">
              <a:solidFill>
                <a:srgbClr val="000000"/>
              </a:solidFill>
              <a:latin typeface="Arial" panose="020B0604020202020204" pitchFamily="34" charset="0"/>
              <a:ea typeface="Arial"/>
              <a:cs typeface="Arial" panose="020B0604020202020204" pitchFamily="34" charset="0"/>
              <a:sym typeface="Arial"/>
            </a:endParaRPr>
          </a:p>
        </p:txBody>
      </p:sp>
      <p:sp>
        <p:nvSpPr>
          <p:cNvPr id="39" name="Google Shape;342;p8">
            <a:extLst>
              <a:ext uri="{FF2B5EF4-FFF2-40B4-BE49-F238E27FC236}">
                <a16:creationId xmlns:a16="http://schemas.microsoft.com/office/drawing/2014/main" id="{307534AF-3C60-926A-73E0-B88482284095}"/>
              </a:ext>
            </a:extLst>
          </p:cNvPr>
          <p:cNvSpPr txBox="1"/>
          <p:nvPr/>
        </p:nvSpPr>
        <p:spPr>
          <a:xfrm>
            <a:off x="4735798" y="2166941"/>
            <a:ext cx="2074644" cy="358775"/>
          </a:xfrm>
          <a:prstGeom prst="rect">
            <a:avLst/>
          </a:prstGeom>
          <a:noFill/>
          <a:ln>
            <a:noFill/>
          </a:ln>
        </p:spPr>
        <p:txBody>
          <a:bodyPr spcFirstLastPara="1" wrap="square" lIns="0" tIns="0" rIns="0" bIns="0" anchor="t" anchorCtr="0">
            <a:noAutofit/>
          </a:bodyPr>
          <a:lstStyle/>
          <a:p>
            <a:pPr>
              <a:buClr>
                <a:srgbClr val="000000"/>
              </a:buClr>
              <a:buSzPts val="1000"/>
            </a:pPr>
            <a:r>
              <a:rPr lang="en-US" sz="1400" b="1" dirty="0">
                <a:solidFill>
                  <a:schemeClr val="accent2"/>
                </a:solidFill>
                <a:latin typeface="Arial" panose="020B0604020202020204" pitchFamily="34" charset="0"/>
                <a:ea typeface="Open Sans"/>
                <a:cs typeface="Arial" panose="020B0604020202020204" pitchFamily="34" charset="0"/>
                <a:sym typeface="Montserrat"/>
              </a:rPr>
              <a:t>SUBCOMPONENTE 2</a:t>
            </a:r>
          </a:p>
          <a:p>
            <a:pPr>
              <a:buClr>
                <a:srgbClr val="000000"/>
              </a:buClr>
              <a:buSzPts val="1000"/>
            </a:pPr>
            <a:r>
              <a:rPr lang="en-US" sz="1400" dirty="0" err="1">
                <a:latin typeface="Arial" panose="020B0604020202020204" pitchFamily="34" charset="0"/>
                <a:ea typeface="Open Sans"/>
                <a:cs typeface="Arial" panose="020B0604020202020204" pitchFamily="34" charset="0"/>
                <a:sym typeface="Montserrat"/>
              </a:rPr>
              <a:t>Lineamientos</a:t>
            </a:r>
            <a:r>
              <a:rPr lang="en-US" sz="1400" dirty="0">
                <a:latin typeface="Arial" panose="020B0604020202020204" pitchFamily="34" charset="0"/>
                <a:ea typeface="Open Sans"/>
                <a:cs typeface="Arial" panose="020B0604020202020204" pitchFamily="34" charset="0"/>
                <a:sym typeface="Montserrat"/>
              </a:rPr>
              <a:t> de </a:t>
            </a:r>
            <a:r>
              <a:rPr lang="en-US" sz="1400" dirty="0" err="1">
                <a:latin typeface="Arial" panose="020B0604020202020204" pitchFamily="34" charset="0"/>
                <a:ea typeface="Open Sans"/>
                <a:cs typeface="Arial" panose="020B0604020202020204" pitchFamily="34" charset="0"/>
                <a:sym typeface="Montserrat"/>
              </a:rPr>
              <a:t>Transparencia</a:t>
            </a:r>
            <a:r>
              <a:rPr lang="en-US" sz="1400" dirty="0">
                <a:latin typeface="Arial" panose="020B0604020202020204" pitchFamily="34" charset="0"/>
                <a:ea typeface="Open Sans"/>
                <a:cs typeface="Arial" panose="020B0604020202020204" pitchFamily="34" charset="0"/>
                <a:sym typeface="Montserrat"/>
              </a:rPr>
              <a:t> </a:t>
            </a:r>
            <a:r>
              <a:rPr lang="en-US" sz="1400" dirty="0" err="1">
                <a:latin typeface="Arial" panose="020B0604020202020204" pitchFamily="34" charset="0"/>
                <a:ea typeface="Open Sans"/>
                <a:cs typeface="Arial" panose="020B0604020202020204" pitchFamily="34" charset="0"/>
                <a:sym typeface="Montserrat"/>
              </a:rPr>
              <a:t>Pasiva</a:t>
            </a:r>
            <a:endParaRPr sz="1400" dirty="0">
              <a:latin typeface="Arial" panose="020B0604020202020204" pitchFamily="34" charset="0"/>
              <a:ea typeface="Open Sans"/>
              <a:cs typeface="Arial" panose="020B0604020202020204" pitchFamily="34" charset="0"/>
              <a:sym typeface="Montserrat"/>
            </a:endParaRPr>
          </a:p>
        </p:txBody>
      </p:sp>
      <p:sp>
        <p:nvSpPr>
          <p:cNvPr id="40" name="Google Shape;343;p8">
            <a:extLst>
              <a:ext uri="{FF2B5EF4-FFF2-40B4-BE49-F238E27FC236}">
                <a16:creationId xmlns:a16="http://schemas.microsoft.com/office/drawing/2014/main" id="{E83DD0EC-9EC6-FB25-2617-0D50F1D271C4}"/>
              </a:ext>
            </a:extLst>
          </p:cNvPr>
          <p:cNvSpPr txBox="1"/>
          <p:nvPr/>
        </p:nvSpPr>
        <p:spPr>
          <a:xfrm>
            <a:off x="4866790" y="3256982"/>
            <a:ext cx="2074644" cy="358775"/>
          </a:xfrm>
          <a:prstGeom prst="rect">
            <a:avLst/>
          </a:prstGeom>
          <a:noFill/>
          <a:ln>
            <a:noFill/>
          </a:ln>
        </p:spPr>
        <p:txBody>
          <a:bodyPr spcFirstLastPara="1" wrap="square" lIns="0" tIns="0" rIns="0" bIns="0" anchor="t" anchorCtr="0">
            <a:noAutofit/>
          </a:bodyPr>
          <a:lstStyle/>
          <a:p>
            <a:pPr marR="0" lvl="0" indent="0">
              <a:spcBef>
                <a:spcPts val="0"/>
              </a:spcBef>
              <a:spcAft>
                <a:spcPts val="0"/>
              </a:spcAft>
              <a:buClr>
                <a:srgbClr val="000000"/>
              </a:buClr>
              <a:buSzPts val="1000"/>
              <a:buFont typeface="Open Sans SemiBold"/>
              <a:buNone/>
            </a:pPr>
            <a:r>
              <a:rPr lang="es-ES" sz="1400" b="1" dirty="0">
                <a:solidFill>
                  <a:srgbClr val="95782F"/>
                </a:solidFill>
                <a:latin typeface="Arial" panose="020B0604020202020204" pitchFamily="34" charset="0"/>
                <a:ea typeface="Open Sans"/>
                <a:cs typeface="Arial" panose="020B0604020202020204" pitchFamily="34" charset="0"/>
                <a:sym typeface="Montserrat"/>
              </a:rPr>
              <a:t>SUBCOMPONENTE 3</a:t>
            </a:r>
          </a:p>
          <a:p>
            <a:pPr marR="0" lvl="0" indent="0">
              <a:spcBef>
                <a:spcPts val="0"/>
              </a:spcBef>
              <a:spcAft>
                <a:spcPts val="0"/>
              </a:spcAft>
              <a:buClr>
                <a:srgbClr val="000000"/>
              </a:buClr>
              <a:buSzPts val="1000"/>
              <a:buFont typeface="Open Sans SemiBold"/>
              <a:buNone/>
            </a:pPr>
            <a:r>
              <a:rPr lang="es-ES" sz="1400" dirty="0">
                <a:latin typeface="Arial" panose="020B0604020202020204" pitchFamily="34" charset="0"/>
                <a:ea typeface="Open Sans"/>
                <a:cs typeface="Arial" panose="020B0604020202020204" pitchFamily="34" charset="0"/>
                <a:sym typeface="Montserrat"/>
              </a:rPr>
              <a:t>Elaboración de los Instrumentos de Gestión de la Información</a:t>
            </a:r>
            <a:endParaRPr sz="1400" dirty="0">
              <a:latin typeface="Arial" panose="020B0604020202020204" pitchFamily="34" charset="0"/>
              <a:ea typeface="Open Sans"/>
              <a:cs typeface="Arial" panose="020B0604020202020204" pitchFamily="34" charset="0"/>
              <a:sym typeface="Montserrat"/>
            </a:endParaRPr>
          </a:p>
        </p:txBody>
      </p:sp>
      <p:sp>
        <p:nvSpPr>
          <p:cNvPr id="41" name="Google Shape;344;p8">
            <a:extLst>
              <a:ext uri="{FF2B5EF4-FFF2-40B4-BE49-F238E27FC236}">
                <a16:creationId xmlns:a16="http://schemas.microsoft.com/office/drawing/2014/main" id="{728CCAD2-EFF8-D237-A270-CF40E4B78C5E}"/>
              </a:ext>
            </a:extLst>
          </p:cNvPr>
          <p:cNvSpPr txBox="1"/>
          <p:nvPr/>
        </p:nvSpPr>
        <p:spPr>
          <a:xfrm>
            <a:off x="4665587" y="4564391"/>
            <a:ext cx="2562005" cy="5683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69DAAB"/>
              </a:buClr>
              <a:buSzPts val="1600"/>
              <a:buFont typeface="Open Sans SemiBold"/>
              <a:buNone/>
            </a:pPr>
            <a:r>
              <a:rPr lang="en-US" sz="1400" b="1" dirty="0">
                <a:solidFill>
                  <a:srgbClr val="FF9900"/>
                </a:solidFill>
                <a:latin typeface="Montserrat"/>
                <a:ea typeface="Montserrat"/>
                <a:cs typeface="Montserrat"/>
                <a:sym typeface="Montserrat"/>
              </a:rPr>
              <a:t>SUBCOMPONENTE 4</a:t>
            </a:r>
          </a:p>
          <a:p>
            <a:pPr>
              <a:buClr>
                <a:srgbClr val="000000"/>
              </a:buClr>
              <a:buSzPts val="1000"/>
            </a:pPr>
            <a:r>
              <a:rPr lang="en-US" sz="1400" dirty="0" err="1">
                <a:latin typeface="Arial" panose="020B0604020202020204" pitchFamily="34" charset="0"/>
                <a:ea typeface="Open Sans"/>
                <a:cs typeface="Arial" panose="020B0604020202020204" pitchFamily="34" charset="0"/>
                <a:sym typeface="Montserrat"/>
              </a:rPr>
              <a:t>Criterio</a:t>
            </a:r>
            <a:r>
              <a:rPr lang="en-US" sz="1400" dirty="0">
                <a:latin typeface="Arial" panose="020B0604020202020204" pitchFamily="34" charset="0"/>
                <a:ea typeface="Open Sans"/>
                <a:cs typeface="Arial" panose="020B0604020202020204" pitchFamily="34" charset="0"/>
                <a:sym typeface="Montserrat"/>
              </a:rPr>
              <a:t> </a:t>
            </a:r>
            <a:r>
              <a:rPr lang="en-US" sz="1400" dirty="0" err="1">
                <a:latin typeface="Arial" panose="020B0604020202020204" pitchFamily="34" charset="0"/>
                <a:ea typeface="Open Sans"/>
                <a:cs typeface="Arial" panose="020B0604020202020204" pitchFamily="34" charset="0"/>
                <a:sym typeface="Montserrat"/>
              </a:rPr>
              <a:t>diferencial</a:t>
            </a:r>
            <a:r>
              <a:rPr lang="en-US" sz="1400" dirty="0">
                <a:latin typeface="Arial" panose="020B0604020202020204" pitchFamily="34" charset="0"/>
                <a:ea typeface="Open Sans"/>
                <a:cs typeface="Arial" panose="020B0604020202020204" pitchFamily="34" charset="0"/>
                <a:sym typeface="Montserrat"/>
              </a:rPr>
              <a:t> de </a:t>
            </a:r>
            <a:r>
              <a:rPr lang="en-US" sz="1400" dirty="0" err="1">
                <a:latin typeface="Arial" panose="020B0604020202020204" pitchFamily="34" charset="0"/>
                <a:ea typeface="Open Sans"/>
                <a:cs typeface="Arial" panose="020B0604020202020204" pitchFamily="34" charset="0"/>
                <a:sym typeface="Montserrat"/>
              </a:rPr>
              <a:t>accesibilidad</a:t>
            </a:r>
            <a:endParaRPr sz="1400" dirty="0">
              <a:latin typeface="Arial" panose="020B0604020202020204" pitchFamily="34" charset="0"/>
              <a:ea typeface="Open Sans"/>
              <a:cs typeface="Arial" panose="020B0604020202020204" pitchFamily="34" charset="0"/>
              <a:sym typeface="Montserrat"/>
            </a:endParaRPr>
          </a:p>
        </p:txBody>
      </p:sp>
      <p:sp>
        <p:nvSpPr>
          <p:cNvPr id="42" name="Google Shape;345;p8">
            <a:extLst>
              <a:ext uri="{FF2B5EF4-FFF2-40B4-BE49-F238E27FC236}">
                <a16:creationId xmlns:a16="http://schemas.microsoft.com/office/drawing/2014/main" id="{F75F2A09-4762-297C-755B-C25DBFA5E306}"/>
              </a:ext>
            </a:extLst>
          </p:cNvPr>
          <p:cNvSpPr txBox="1"/>
          <p:nvPr/>
        </p:nvSpPr>
        <p:spPr>
          <a:xfrm>
            <a:off x="3935479" y="5572682"/>
            <a:ext cx="2562006" cy="554037"/>
          </a:xfrm>
          <a:prstGeom prst="rect">
            <a:avLst/>
          </a:prstGeom>
          <a:noFill/>
          <a:ln>
            <a:noFill/>
          </a:ln>
        </p:spPr>
        <p:txBody>
          <a:bodyPr spcFirstLastPara="1" wrap="square" lIns="91425" tIns="45700" rIns="91425" bIns="45700" anchor="t" anchorCtr="0">
            <a:noAutofit/>
          </a:bodyPr>
          <a:lstStyle/>
          <a:p>
            <a:pPr>
              <a:buClr>
                <a:srgbClr val="69DAAB"/>
              </a:buClr>
              <a:buSzPts val="1600"/>
            </a:pPr>
            <a:r>
              <a:rPr lang="es-ES" sz="1600" b="1" dirty="0">
                <a:solidFill>
                  <a:srgbClr val="95782F"/>
                </a:solidFill>
                <a:latin typeface="Montserrat"/>
                <a:sym typeface="Open Sans"/>
              </a:rPr>
              <a:t>SUBCOMPONENTE 5</a:t>
            </a:r>
          </a:p>
          <a:p>
            <a:pPr marL="0" marR="0" lvl="0" indent="0" algn="l" rtl="0">
              <a:spcBef>
                <a:spcPts val="0"/>
              </a:spcBef>
              <a:spcAft>
                <a:spcPts val="0"/>
              </a:spcAft>
              <a:buClr>
                <a:srgbClr val="000000"/>
              </a:buClr>
              <a:buSzPts val="1000"/>
              <a:buFont typeface="Open Sans"/>
              <a:buNone/>
            </a:pPr>
            <a:r>
              <a:rPr lang="es-ES" sz="1200" dirty="0">
                <a:solidFill>
                  <a:srgbClr val="000000"/>
                </a:solidFill>
                <a:latin typeface="Arial" panose="020B0604020202020204" pitchFamily="34" charset="0"/>
                <a:ea typeface="Open Sans"/>
                <a:cs typeface="Arial" panose="020B0604020202020204" pitchFamily="34" charset="0"/>
                <a:sym typeface="Open Sans"/>
              </a:rPr>
              <a:t>Monitoreo del Acceso a la Información Pública </a:t>
            </a:r>
            <a:endParaRPr sz="1200" dirty="0">
              <a:solidFill>
                <a:srgbClr val="000000"/>
              </a:solidFill>
              <a:latin typeface="Arial" panose="020B0604020202020204" pitchFamily="34" charset="0"/>
              <a:ea typeface="Arial"/>
              <a:cs typeface="Arial" panose="020B0604020202020204" pitchFamily="34" charset="0"/>
              <a:sym typeface="Arial"/>
            </a:endParaRPr>
          </a:p>
        </p:txBody>
      </p:sp>
      <p:sp>
        <p:nvSpPr>
          <p:cNvPr id="53" name="CuadroTexto 52">
            <a:extLst>
              <a:ext uri="{FF2B5EF4-FFF2-40B4-BE49-F238E27FC236}">
                <a16:creationId xmlns:a16="http://schemas.microsoft.com/office/drawing/2014/main" id="{DCD893E4-DF3D-16A7-8B3C-DF856AEE028F}"/>
              </a:ext>
            </a:extLst>
          </p:cNvPr>
          <p:cNvSpPr txBox="1"/>
          <p:nvPr/>
        </p:nvSpPr>
        <p:spPr>
          <a:xfrm>
            <a:off x="6809736" y="860644"/>
            <a:ext cx="4995876" cy="1143903"/>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s-CO" sz="1100" dirty="0">
                <a:latin typeface="Arial" panose="020B0604020202020204" pitchFamily="34" charset="0"/>
                <a:cs typeface="Arial" panose="020B0604020202020204" pitchFamily="34" charset="0"/>
              </a:rPr>
              <a:t>Construir, Implementar y socializar la política anticorrupción en el MADR y Aplicar encuesta participativa de percepción sobre anticorrupción</a:t>
            </a:r>
          </a:p>
          <a:p>
            <a:pPr marL="285750" indent="-285750" algn="just">
              <a:spcAft>
                <a:spcPts val="800"/>
              </a:spcAft>
              <a:buFont typeface="Arial" panose="020B0604020202020204" pitchFamily="34" charset="0"/>
              <a:buChar char="•"/>
            </a:pPr>
            <a:r>
              <a:rPr lang="es-CO" sz="1100" dirty="0">
                <a:latin typeface="Arial" panose="020B0604020202020204" pitchFamily="34" charset="0"/>
                <a:cs typeface="Arial" panose="020B0604020202020204" pitchFamily="34" charset="0"/>
              </a:rPr>
              <a:t>Monitorear y revisar el link de transparencia y acceso a la información</a:t>
            </a:r>
          </a:p>
          <a:p>
            <a:pPr marL="285750" indent="-285750" algn="just">
              <a:buFont typeface="Arial" panose="020B0604020202020204" pitchFamily="34" charset="0"/>
              <a:buChar char="•"/>
            </a:pPr>
            <a:r>
              <a:rPr lang="es-CO" sz="1100" dirty="0">
                <a:latin typeface="Arial" panose="020B0604020202020204" pitchFamily="34" charset="0"/>
                <a:cs typeface="Arial" panose="020B0604020202020204" pitchFamily="34" charset="0"/>
              </a:rPr>
              <a:t>Fortalecer la cultura sobre el reporte del índice de Transparencia y Acceso a la información</a:t>
            </a:r>
          </a:p>
        </p:txBody>
      </p:sp>
      <p:sp>
        <p:nvSpPr>
          <p:cNvPr id="54" name="CuadroTexto 53">
            <a:extLst>
              <a:ext uri="{FF2B5EF4-FFF2-40B4-BE49-F238E27FC236}">
                <a16:creationId xmlns:a16="http://schemas.microsoft.com/office/drawing/2014/main" id="{657D18B9-DD7F-2757-BC17-7296FF97F921}"/>
              </a:ext>
            </a:extLst>
          </p:cNvPr>
          <p:cNvSpPr txBox="1"/>
          <p:nvPr/>
        </p:nvSpPr>
        <p:spPr>
          <a:xfrm>
            <a:off x="7013655" y="2124036"/>
            <a:ext cx="4943568" cy="769441"/>
          </a:xfrm>
          <a:prstGeom prst="rect">
            <a:avLst/>
          </a:prstGeom>
          <a:noFill/>
        </p:spPr>
        <p:txBody>
          <a:bodyPr wrap="square" rtlCol="0">
            <a:spAutoFit/>
          </a:bodyPr>
          <a:lstStyle/>
          <a:p>
            <a:pPr algn="just"/>
            <a:r>
              <a:rPr lang="es-CO" sz="1100" kern="100" dirty="0">
                <a:effectLst/>
                <a:latin typeface="Arial" panose="020B0604020202020204" pitchFamily="34" charset="0"/>
                <a:ea typeface="Calibri" panose="020F0502020204030204" pitchFamily="34" charset="0"/>
                <a:cs typeface="Arial" panose="020B0604020202020204" pitchFamily="34" charset="0"/>
              </a:rPr>
              <a:t>Garantizar el acceso permanente al formulario de PQRDS para la recepción y seguimiento de las solicitudes de información realizadas por los ciudadanos y realizar seguimiento a la oportunidad de respuesta de las solicitudes </a:t>
            </a:r>
          </a:p>
        </p:txBody>
      </p:sp>
      <p:sp>
        <p:nvSpPr>
          <p:cNvPr id="57" name="CuadroTexto 56">
            <a:extLst>
              <a:ext uri="{FF2B5EF4-FFF2-40B4-BE49-F238E27FC236}">
                <a16:creationId xmlns:a16="http://schemas.microsoft.com/office/drawing/2014/main" id="{83145C53-0BEC-B1C2-26CC-66AE422DD28A}"/>
              </a:ext>
            </a:extLst>
          </p:cNvPr>
          <p:cNvSpPr txBox="1"/>
          <p:nvPr/>
        </p:nvSpPr>
        <p:spPr>
          <a:xfrm>
            <a:off x="6855305" y="3044600"/>
            <a:ext cx="5139851" cy="1585049"/>
          </a:xfrm>
          <a:prstGeom prst="rect">
            <a:avLst/>
          </a:prstGeom>
          <a:noFill/>
        </p:spPr>
        <p:txBody>
          <a:bodyPr wrap="square">
            <a:spAutoFit/>
          </a:bodyPr>
          <a:lstStyle/>
          <a:p>
            <a:pPr marL="171450" indent="-171450" algn="just">
              <a:spcAft>
                <a:spcPts val="800"/>
              </a:spcAft>
              <a:buFont typeface="Arial" panose="020B0604020202020204" pitchFamily="34" charset="0"/>
              <a:buChar char="•"/>
            </a:pPr>
            <a:r>
              <a:rPr lang="es-CO" sz="1100" kern="100" dirty="0">
                <a:effectLst/>
                <a:latin typeface="Arial" panose="020B0604020202020204" pitchFamily="34" charset="0"/>
                <a:ea typeface="Calibri" panose="020F0502020204030204" pitchFamily="34" charset="0"/>
                <a:cs typeface="Arial" panose="020B0604020202020204" pitchFamily="34" charset="0"/>
              </a:rPr>
              <a:t>Elaborar, actualizar y publicar los Instrumentos de Gestión de la Información Pública.</a:t>
            </a:r>
          </a:p>
          <a:p>
            <a:pPr marL="171450" indent="-171450" algn="just">
              <a:spcAft>
                <a:spcPts val="800"/>
              </a:spcAft>
              <a:buFont typeface="Arial" panose="020B0604020202020204" pitchFamily="34" charset="0"/>
              <a:buChar char="•"/>
            </a:pPr>
            <a:r>
              <a:rPr lang="es-CO" sz="1100" kern="100" dirty="0">
                <a:effectLst/>
                <a:latin typeface="Arial" panose="020B0604020202020204" pitchFamily="34" charset="0"/>
                <a:ea typeface="Calibri" panose="020F0502020204030204" pitchFamily="34" charset="0"/>
                <a:cs typeface="Arial" panose="020B0604020202020204" pitchFamily="34" charset="0"/>
              </a:rPr>
              <a:t>Publicar los Instrumentos Archivísticos de las TRD, Cuadro de Clasificación Documental y el Banco Terminológico.</a:t>
            </a:r>
          </a:p>
          <a:p>
            <a:pPr marL="171450" indent="-171450" algn="just">
              <a:spcAft>
                <a:spcPts val="800"/>
              </a:spcAft>
              <a:buFont typeface="Arial" panose="020B0604020202020204" pitchFamily="34" charset="0"/>
              <a:buChar char="•"/>
            </a:pPr>
            <a:r>
              <a:rPr lang="es-CO" sz="1100" kern="100" dirty="0">
                <a:effectLst/>
                <a:latin typeface="Arial" panose="020B0604020202020204" pitchFamily="34" charset="0"/>
                <a:ea typeface="Calibri" panose="020F0502020204030204" pitchFamily="34" charset="0"/>
                <a:cs typeface="Arial" panose="020B0604020202020204" pitchFamily="34" charset="0"/>
              </a:rPr>
              <a:t>Actualizar, publicar e implementar  el Programa de Gestión Documental-PGD</a:t>
            </a:r>
          </a:p>
          <a:p>
            <a:pPr marL="171450" indent="-171450" algn="just">
              <a:spcAft>
                <a:spcPts val="800"/>
              </a:spcAft>
              <a:buFont typeface="Arial" panose="020B0604020202020204" pitchFamily="34" charset="0"/>
              <a:buChar char="•"/>
            </a:pPr>
            <a:r>
              <a:rPr lang="es-CO" sz="1100" kern="100" dirty="0">
                <a:effectLst/>
                <a:latin typeface="Arial" panose="020B0604020202020204" pitchFamily="34" charset="0"/>
                <a:ea typeface="Calibri" panose="020F0502020204030204" pitchFamily="34" charset="0"/>
                <a:cs typeface="Arial" panose="020B0604020202020204" pitchFamily="34" charset="0"/>
              </a:rPr>
              <a:t>Actualizar y divulgar la política específica de seguridad y privacidad de la información y la </a:t>
            </a:r>
            <a:r>
              <a:rPr lang="es-CO" sz="1100" kern="100" dirty="0" err="1">
                <a:effectLst/>
                <a:latin typeface="Arial" panose="020B0604020202020204" pitchFamily="34" charset="0"/>
                <a:ea typeface="Calibri" panose="020F0502020204030204" pitchFamily="34" charset="0"/>
                <a:cs typeface="Arial" panose="020B0604020202020204" pitchFamily="34" charset="0"/>
              </a:rPr>
              <a:t>detratamiento</a:t>
            </a:r>
            <a:r>
              <a:rPr lang="es-CO" sz="1100" kern="100" dirty="0">
                <a:effectLst/>
                <a:latin typeface="Arial" panose="020B0604020202020204" pitchFamily="34" charset="0"/>
                <a:ea typeface="Calibri" panose="020F0502020204030204" pitchFamily="34" charset="0"/>
                <a:cs typeface="Arial" panose="020B0604020202020204" pitchFamily="34" charset="0"/>
              </a:rPr>
              <a:t> de Datos Personales</a:t>
            </a:r>
          </a:p>
        </p:txBody>
      </p:sp>
      <p:sp>
        <p:nvSpPr>
          <p:cNvPr id="59" name="CuadroTexto 58">
            <a:extLst>
              <a:ext uri="{FF2B5EF4-FFF2-40B4-BE49-F238E27FC236}">
                <a16:creationId xmlns:a16="http://schemas.microsoft.com/office/drawing/2014/main" id="{69861454-A48B-75A1-03AA-38753C5C7E9E}"/>
              </a:ext>
            </a:extLst>
          </p:cNvPr>
          <p:cNvSpPr txBox="1"/>
          <p:nvPr/>
        </p:nvSpPr>
        <p:spPr>
          <a:xfrm>
            <a:off x="7044853" y="4765593"/>
            <a:ext cx="4883289" cy="430887"/>
          </a:xfrm>
          <a:prstGeom prst="rect">
            <a:avLst/>
          </a:prstGeom>
          <a:noFill/>
        </p:spPr>
        <p:txBody>
          <a:bodyPr wrap="square" rtlCol="0">
            <a:spAutoFit/>
          </a:bodyPr>
          <a:lstStyle/>
          <a:p>
            <a:r>
              <a:rPr lang="es-ES" sz="1100" dirty="0">
                <a:latin typeface="Arial" panose="020B0604020202020204" pitchFamily="34" charset="0"/>
                <a:cs typeface="Arial" panose="020B0604020202020204" pitchFamily="34" charset="0"/>
              </a:rPr>
              <a:t>Revisar y realizar los  ajustes necesarios en el portal web del Ministerio de acuerdo a los criterios establecidos en la Norma NTC 5854</a:t>
            </a:r>
            <a:endParaRPr lang="es-CO" sz="1100" dirty="0">
              <a:latin typeface="Arial" panose="020B0604020202020204" pitchFamily="34" charset="0"/>
              <a:cs typeface="Arial" panose="020B0604020202020204" pitchFamily="34" charset="0"/>
            </a:endParaRPr>
          </a:p>
        </p:txBody>
      </p:sp>
      <p:sp>
        <p:nvSpPr>
          <p:cNvPr id="62" name="CuadroTexto 61">
            <a:extLst>
              <a:ext uri="{FF2B5EF4-FFF2-40B4-BE49-F238E27FC236}">
                <a16:creationId xmlns:a16="http://schemas.microsoft.com/office/drawing/2014/main" id="{7EB8409A-9AA7-9AE2-9A3E-6C9E980B6EE0}"/>
              </a:ext>
            </a:extLst>
          </p:cNvPr>
          <p:cNvSpPr txBox="1"/>
          <p:nvPr/>
        </p:nvSpPr>
        <p:spPr>
          <a:xfrm>
            <a:off x="7044853" y="5580366"/>
            <a:ext cx="4760759" cy="600164"/>
          </a:xfrm>
          <a:prstGeom prst="rect">
            <a:avLst/>
          </a:prstGeom>
          <a:noFill/>
        </p:spPr>
        <p:txBody>
          <a:bodyPr wrap="square">
            <a:spAutoFit/>
          </a:bodyPr>
          <a:lstStyle/>
          <a:p>
            <a:pPr algn="just"/>
            <a:r>
              <a:rPr lang="es-CO" sz="1100" dirty="0">
                <a:latin typeface="Arial" panose="020B0604020202020204" pitchFamily="34" charset="0"/>
                <a:cs typeface="Arial" panose="020B0604020202020204" pitchFamily="34" charset="0"/>
              </a:rPr>
              <a:t>Realizar Seguimiento a la oportunidad de respuesta de las solicitudes de información que presentan los ciudadanos en el Ministerio a través del Sistema de Gestión Documental.</a:t>
            </a:r>
          </a:p>
        </p:txBody>
      </p:sp>
      <p:pic>
        <p:nvPicPr>
          <p:cNvPr id="88" name="Imagen 87">
            <a:extLst>
              <a:ext uri="{FF2B5EF4-FFF2-40B4-BE49-F238E27FC236}">
                <a16:creationId xmlns:a16="http://schemas.microsoft.com/office/drawing/2014/main" id="{D555C229-41D1-27EF-4F72-73EBCD30927E}"/>
              </a:ext>
            </a:extLst>
          </p:cNvPr>
          <p:cNvPicPr>
            <a:picLocks noChangeAspect="1"/>
          </p:cNvPicPr>
          <p:nvPr/>
        </p:nvPicPr>
        <p:blipFill>
          <a:blip r:embed="rId2"/>
          <a:stretch>
            <a:fillRect/>
          </a:stretch>
        </p:blipFill>
        <p:spPr>
          <a:xfrm>
            <a:off x="233566" y="1392222"/>
            <a:ext cx="4672567" cy="4672567"/>
          </a:xfrm>
          <a:prstGeom prst="rect">
            <a:avLst/>
          </a:prstGeom>
        </p:spPr>
      </p:pic>
    </p:spTree>
    <p:extLst>
      <p:ext uri="{BB962C8B-B14F-4D97-AF65-F5344CB8AC3E}">
        <p14:creationId xmlns:p14="http://schemas.microsoft.com/office/powerpoint/2010/main" val="320119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CuadroTexto 1">
            <a:extLst>
              <a:ext uri="{FF2B5EF4-FFF2-40B4-BE49-F238E27FC236}">
                <a16:creationId xmlns:a16="http://schemas.microsoft.com/office/drawing/2014/main" id="{E50ED19A-F1BE-595D-6A90-14DA43DD7284}"/>
              </a:ext>
            </a:extLst>
          </p:cNvPr>
          <p:cNvSpPr txBox="1"/>
          <p:nvPr/>
        </p:nvSpPr>
        <p:spPr>
          <a:xfrm>
            <a:off x="375558" y="173348"/>
            <a:ext cx="7821650" cy="14157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ORDEN DEL DÍA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 </a:t>
            </a:r>
            <a:endParaRPr kumimoji="0" lang="es-CO" sz="54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endParaRPr>
          </a:p>
        </p:txBody>
      </p:sp>
      <p:sp>
        <p:nvSpPr>
          <p:cNvPr id="9" name="Rectángulo 8">
            <a:extLst>
              <a:ext uri="{FF2B5EF4-FFF2-40B4-BE49-F238E27FC236}">
                <a16:creationId xmlns:a16="http://schemas.microsoft.com/office/drawing/2014/main" id="{C48AAE63-1C7A-D084-2CAF-3D417614C8DF}"/>
              </a:ext>
            </a:extLst>
          </p:cNvPr>
          <p:cNvSpPr/>
          <p:nvPr/>
        </p:nvSpPr>
        <p:spPr>
          <a:xfrm>
            <a:off x="2126549" y="833195"/>
            <a:ext cx="5916034" cy="96078"/>
          </a:xfrm>
          <a:prstGeom prst="rect">
            <a:avLst/>
          </a:prstGeom>
          <a:solidFill>
            <a:srgbClr val="C49E4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9AC855BC-7041-3807-640D-0AC558EF3654}"/>
              </a:ext>
            </a:extLst>
          </p:cNvPr>
          <p:cNvSpPr/>
          <p:nvPr/>
        </p:nvSpPr>
        <p:spPr>
          <a:xfrm>
            <a:off x="2462848" y="935503"/>
            <a:ext cx="5916034" cy="96078"/>
          </a:xfrm>
          <a:prstGeom prst="rect">
            <a:avLst/>
          </a:prstGeom>
          <a:solidFill>
            <a:schemeClr val="accent4"/>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a:extLst>
              <a:ext uri="{FF2B5EF4-FFF2-40B4-BE49-F238E27FC236}">
                <a16:creationId xmlns:a16="http://schemas.microsoft.com/office/drawing/2014/main" id="{730A15ED-1797-CFB5-E495-21880444684D}"/>
              </a:ext>
            </a:extLst>
          </p:cNvPr>
          <p:cNvPicPr>
            <a:picLocks noChangeAspect="1"/>
          </p:cNvPicPr>
          <p:nvPr/>
        </p:nvPicPr>
        <p:blipFill rotWithShape="1">
          <a:blip r:embed="rId2">
            <a:duotone>
              <a:schemeClr val="accent4">
                <a:shade val="45000"/>
                <a:satMod val="135000"/>
              </a:schemeClr>
              <a:prstClr val="white"/>
            </a:duotone>
          </a:blip>
          <a:srcRect l="23804" t="23622" r="31305" b="5971"/>
          <a:stretch/>
        </p:blipFill>
        <p:spPr>
          <a:xfrm>
            <a:off x="375559" y="1488599"/>
            <a:ext cx="440851" cy="437056"/>
          </a:xfrm>
          <a:prstGeom prst="rect">
            <a:avLst/>
          </a:prstGeom>
        </p:spPr>
      </p:pic>
      <p:pic>
        <p:nvPicPr>
          <p:cNvPr id="5" name="Imagen 4">
            <a:extLst>
              <a:ext uri="{FF2B5EF4-FFF2-40B4-BE49-F238E27FC236}">
                <a16:creationId xmlns:a16="http://schemas.microsoft.com/office/drawing/2014/main" id="{D82F1A34-2EA2-10FF-7820-19DFCA5D6336}"/>
              </a:ext>
            </a:extLst>
          </p:cNvPr>
          <p:cNvPicPr>
            <a:picLocks noChangeAspect="1"/>
          </p:cNvPicPr>
          <p:nvPr/>
        </p:nvPicPr>
        <p:blipFill rotWithShape="1">
          <a:blip r:embed="rId2">
            <a:duotone>
              <a:schemeClr val="accent4">
                <a:shade val="45000"/>
                <a:satMod val="135000"/>
              </a:schemeClr>
              <a:prstClr val="white"/>
            </a:duotone>
          </a:blip>
          <a:srcRect l="23804" t="23622" r="31305" b="5971"/>
          <a:stretch/>
        </p:blipFill>
        <p:spPr>
          <a:xfrm>
            <a:off x="375558" y="2185753"/>
            <a:ext cx="440851" cy="437056"/>
          </a:xfrm>
          <a:prstGeom prst="rect">
            <a:avLst/>
          </a:prstGeom>
        </p:spPr>
      </p:pic>
      <p:sp>
        <p:nvSpPr>
          <p:cNvPr id="12" name="CuadroTexto 11">
            <a:extLst>
              <a:ext uri="{FF2B5EF4-FFF2-40B4-BE49-F238E27FC236}">
                <a16:creationId xmlns:a16="http://schemas.microsoft.com/office/drawing/2014/main" id="{99D50580-4F21-D2CA-87B9-92911C38A496}"/>
              </a:ext>
            </a:extLst>
          </p:cNvPr>
          <p:cNvSpPr txBox="1"/>
          <p:nvPr/>
        </p:nvSpPr>
        <p:spPr>
          <a:xfrm>
            <a:off x="883869" y="1568934"/>
            <a:ext cx="10932572" cy="4924425"/>
          </a:xfrm>
          <a:prstGeom prst="rect">
            <a:avLst/>
          </a:prstGeom>
          <a:noFill/>
        </p:spPr>
        <p:txBody>
          <a:bodyPr wrap="square" rtlCol="0">
            <a:spAutoFit/>
          </a:bodyPr>
          <a:lstStyle/>
          <a:p>
            <a:pPr algn="just">
              <a:buClr>
                <a:srgbClr val="95782F"/>
              </a:buClr>
            </a:pPr>
            <a:r>
              <a:rPr lang="es-ES" b="1" dirty="0">
                <a:solidFill>
                  <a:srgbClr val="95782F"/>
                </a:solidFill>
                <a:latin typeface="Century Gothic" panose="020B0502020202020204" pitchFamily="34" charset="0"/>
              </a:rPr>
              <a:t>1.</a:t>
            </a:r>
            <a:r>
              <a:rPr lang="es-ES" dirty="0">
                <a:solidFill>
                  <a:srgbClr val="95782F"/>
                </a:solidFill>
                <a:latin typeface="Century Gothic" panose="020B0502020202020204" pitchFamily="34" charset="0"/>
              </a:rPr>
              <a:t> Plan de Acción Institucional 2023, para aprobación del CIGD</a:t>
            </a:r>
          </a:p>
          <a:p>
            <a:pPr marL="342900" indent="-342900" algn="just">
              <a:buClr>
                <a:srgbClr val="95782F"/>
              </a:buClr>
              <a:buAutoNum type="arabicPeriod"/>
            </a:pPr>
            <a:endParaRPr lang="es-ES" dirty="0">
              <a:solidFill>
                <a:srgbClr val="95782F"/>
              </a:solidFill>
              <a:latin typeface="Century Gothic" panose="020B0502020202020204" pitchFamily="34" charset="0"/>
            </a:endParaRPr>
          </a:p>
          <a:p>
            <a:pPr algn="just"/>
            <a:r>
              <a:rPr lang="es-ES" b="1" i="0" dirty="0">
                <a:solidFill>
                  <a:srgbClr val="95782F"/>
                </a:solidFill>
                <a:effectLst/>
                <a:latin typeface="Century Gothic" panose="020B0502020202020204" pitchFamily="34" charset="0"/>
              </a:rPr>
              <a:t>2. </a:t>
            </a:r>
            <a:r>
              <a:rPr lang="es-CO" dirty="0">
                <a:solidFill>
                  <a:srgbClr val="95782F"/>
                </a:solidFill>
                <a:latin typeface="Century Gothic" panose="020B0502020202020204" pitchFamily="34" charset="0"/>
              </a:rPr>
              <a:t>Revisión y aprobación de Planes  relacionados con cumplimiento de Decreto 612 de 2018</a:t>
            </a:r>
          </a:p>
          <a:p>
            <a:pPr lvl="1" algn="just"/>
            <a:r>
              <a:rPr lang="es-ES" b="1" i="0" dirty="0">
                <a:solidFill>
                  <a:srgbClr val="95782F"/>
                </a:solidFill>
                <a:effectLst/>
                <a:latin typeface="Century Gothic" panose="020B0502020202020204" pitchFamily="34" charset="0"/>
              </a:rPr>
              <a:t>2.1</a:t>
            </a:r>
            <a:r>
              <a:rPr lang="es-ES" b="0" i="0" dirty="0">
                <a:solidFill>
                  <a:srgbClr val="95782F"/>
                </a:solidFill>
                <a:effectLst/>
                <a:latin typeface="Century Gothic" panose="020B0502020202020204" pitchFamily="34" charset="0"/>
              </a:rPr>
              <a:t> </a:t>
            </a:r>
            <a:r>
              <a:rPr lang="es-ES" sz="1600" b="1" i="0" dirty="0">
                <a:solidFill>
                  <a:srgbClr val="95782F"/>
                </a:solidFill>
                <a:effectLst/>
                <a:latin typeface="Century Gothic" panose="020B0502020202020204" pitchFamily="34" charset="0"/>
              </a:rPr>
              <a:t>Plan de Gestión Estratégico de Talento Humano </a:t>
            </a:r>
            <a:r>
              <a:rPr lang="es-ES" sz="1600" b="0" i="0" dirty="0">
                <a:solidFill>
                  <a:srgbClr val="95782F"/>
                </a:solidFill>
                <a:effectLst/>
                <a:latin typeface="Century Gothic" panose="020B0502020202020204" pitchFamily="34" charset="0"/>
              </a:rPr>
              <a:t>- </a:t>
            </a:r>
            <a:r>
              <a:rPr lang="es-ES" sz="1200" b="0" i="1" dirty="0">
                <a:effectLst/>
                <a:latin typeface="Century Gothic" panose="020B0502020202020204" pitchFamily="34" charset="0"/>
              </a:rPr>
              <a:t>Grupo de Talento Humano</a:t>
            </a:r>
            <a:endParaRPr lang="es-ES" sz="1200" b="0" i="1" dirty="0">
              <a:effectLst/>
              <a:latin typeface="Arial" panose="020B0604020202020204" pitchFamily="34" charset="0"/>
            </a:endParaRPr>
          </a:p>
          <a:p>
            <a:pPr lvl="1" algn="just"/>
            <a:r>
              <a:rPr lang="es-ES" sz="1600" b="1" dirty="0">
                <a:solidFill>
                  <a:srgbClr val="95782F"/>
                </a:solidFill>
                <a:latin typeface="Century Gothic" panose="020B0502020202020204" pitchFamily="34" charset="0"/>
              </a:rPr>
              <a:t>2.2</a:t>
            </a:r>
            <a:r>
              <a:rPr lang="es-ES" sz="1600" dirty="0">
                <a:solidFill>
                  <a:srgbClr val="95782F"/>
                </a:solidFill>
                <a:latin typeface="Century Gothic" panose="020B0502020202020204" pitchFamily="34" charset="0"/>
              </a:rPr>
              <a:t> </a:t>
            </a:r>
            <a:r>
              <a:rPr lang="es-ES" sz="1600" b="1" i="0" dirty="0">
                <a:solidFill>
                  <a:srgbClr val="95782F"/>
                </a:solidFill>
                <a:effectLst/>
                <a:latin typeface="Century Gothic" panose="020B0502020202020204" pitchFamily="34" charset="0"/>
              </a:rPr>
              <a:t>Plan de Previsión de Recurso Humano </a:t>
            </a:r>
            <a:r>
              <a:rPr lang="es-ES" sz="1600" b="0" i="0" dirty="0">
                <a:solidFill>
                  <a:srgbClr val="95782F"/>
                </a:solidFill>
                <a:effectLst/>
                <a:latin typeface="Century Gothic" panose="020B0502020202020204" pitchFamily="34" charset="0"/>
              </a:rPr>
              <a:t>- </a:t>
            </a:r>
            <a:r>
              <a:rPr lang="es-ES" sz="1200" b="0" i="1" dirty="0">
                <a:effectLst/>
                <a:latin typeface="Century Gothic" panose="020B0502020202020204" pitchFamily="34" charset="0"/>
              </a:rPr>
              <a:t>Grupo de Talento Humano</a:t>
            </a:r>
            <a:endParaRPr lang="es-ES" sz="1200" b="0" i="1" dirty="0">
              <a:effectLst/>
              <a:latin typeface="Arial" panose="020B0604020202020204" pitchFamily="34" charset="0"/>
            </a:endParaRPr>
          </a:p>
          <a:p>
            <a:pPr lvl="1" algn="just"/>
            <a:r>
              <a:rPr lang="es-ES" sz="1600" b="1" dirty="0">
                <a:solidFill>
                  <a:srgbClr val="95782F"/>
                </a:solidFill>
                <a:latin typeface="Century Gothic" panose="020B0502020202020204" pitchFamily="34" charset="0"/>
              </a:rPr>
              <a:t>2</a:t>
            </a:r>
            <a:r>
              <a:rPr lang="es-ES" sz="1600" b="1" i="0" dirty="0">
                <a:solidFill>
                  <a:srgbClr val="95782F"/>
                </a:solidFill>
                <a:effectLst/>
                <a:latin typeface="Century Gothic" panose="020B0502020202020204" pitchFamily="34" charset="0"/>
              </a:rPr>
              <a:t>.3 Plan Anual de Vacantes </a:t>
            </a:r>
            <a:r>
              <a:rPr lang="es-ES" sz="1600" b="0" i="0" dirty="0">
                <a:solidFill>
                  <a:srgbClr val="95782F"/>
                </a:solidFill>
                <a:effectLst/>
                <a:latin typeface="Century Gothic" panose="020B0502020202020204" pitchFamily="34" charset="0"/>
              </a:rPr>
              <a:t>- </a:t>
            </a:r>
            <a:r>
              <a:rPr lang="es-ES" sz="1200" b="0" i="1" dirty="0">
                <a:effectLst/>
                <a:latin typeface="Century Gothic" panose="020B0502020202020204" pitchFamily="34" charset="0"/>
              </a:rPr>
              <a:t>Grupo de Talento Humano</a:t>
            </a:r>
            <a:endParaRPr lang="es-ES" sz="1200" b="0" i="1" dirty="0">
              <a:effectLst/>
              <a:latin typeface="Arial" panose="020B0604020202020204" pitchFamily="34" charset="0"/>
            </a:endParaRPr>
          </a:p>
          <a:p>
            <a:pPr lvl="1" algn="just"/>
            <a:r>
              <a:rPr lang="es-ES" sz="1600" b="1" dirty="0">
                <a:solidFill>
                  <a:srgbClr val="95782F"/>
                </a:solidFill>
                <a:latin typeface="Century Gothic" panose="020B0502020202020204" pitchFamily="34" charset="0"/>
              </a:rPr>
              <a:t>2</a:t>
            </a:r>
            <a:r>
              <a:rPr lang="es-ES" sz="1600" b="1" i="0" dirty="0">
                <a:solidFill>
                  <a:srgbClr val="95782F"/>
                </a:solidFill>
                <a:effectLst/>
                <a:latin typeface="Century Gothic" panose="020B0502020202020204" pitchFamily="34" charset="0"/>
              </a:rPr>
              <a:t>.4 Plan Institucional de Capacitación </a:t>
            </a:r>
            <a:r>
              <a:rPr lang="es-ES" sz="1600" b="0" i="0" dirty="0">
                <a:solidFill>
                  <a:srgbClr val="95782F"/>
                </a:solidFill>
                <a:effectLst/>
                <a:latin typeface="Century Gothic" panose="020B0502020202020204" pitchFamily="34" charset="0"/>
              </a:rPr>
              <a:t>- </a:t>
            </a:r>
            <a:r>
              <a:rPr lang="es-ES" sz="1200" b="0" i="1" dirty="0">
                <a:effectLst/>
                <a:latin typeface="Century Gothic" panose="020B0502020202020204" pitchFamily="34" charset="0"/>
              </a:rPr>
              <a:t>Grupo de Talento Humano</a:t>
            </a:r>
            <a:endParaRPr lang="es-ES" sz="1200" b="0" i="1" dirty="0">
              <a:effectLst/>
              <a:latin typeface="Arial" panose="020B0604020202020204" pitchFamily="34" charset="0"/>
            </a:endParaRPr>
          </a:p>
          <a:p>
            <a:pPr lvl="1"/>
            <a:r>
              <a:rPr lang="es-ES" sz="1600" b="1" dirty="0">
                <a:solidFill>
                  <a:srgbClr val="95782F"/>
                </a:solidFill>
                <a:latin typeface="Century Gothic" panose="020B0502020202020204" pitchFamily="34" charset="0"/>
              </a:rPr>
              <a:t>2</a:t>
            </a:r>
            <a:r>
              <a:rPr lang="es-ES" sz="1600" b="1" i="0" dirty="0">
                <a:solidFill>
                  <a:srgbClr val="95782F"/>
                </a:solidFill>
                <a:effectLst/>
                <a:latin typeface="Century Gothic" panose="020B0502020202020204" pitchFamily="34" charset="0"/>
              </a:rPr>
              <a:t>.5</a:t>
            </a:r>
            <a:r>
              <a:rPr lang="es-ES" sz="1600" b="0" i="0" dirty="0">
                <a:solidFill>
                  <a:srgbClr val="95782F"/>
                </a:solidFill>
                <a:effectLst/>
                <a:latin typeface="Century Gothic" panose="020B0502020202020204" pitchFamily="34" charset="0"/>
              </a:rPr>
              <a:t> </a:t>
            </a:r>
            <a:r>
              <a:rPr lang="es-ES" sz="1600" b="1" i="0" dirty="0">
                <a:solidFill>
                  <a:srgbClr val="95782F"/>
                </a:solidFill>
                <a:effectLst/>
                <a:latin typeface="Century Gothic" panose="020B0502020202020204" pitchFamily="34" charset="0"/>
              </a:rPr>
              <a:t>Plan de Incentivos </a:t>
            </a:r>
            <a:r>
              <a:rPr lang="es-ES" sz="1600" b="0" i="0" dirty="0">
                <a:solidFill>
                  <a:srgbClr val="95782F"/>
                </a:solidFill>
                <a:effectLst/>
                <a:latin typeface="Century Gothic" panose="020B0502020202020204" pitchFamily="34" charset="0"/>
              </a:rPr>
              <a:t>- </a:t>
            </a:r>
            <a:r>
              <a:rPr lang="es-ES" sz="1200" b="0" i="1" dirty="0">
                <a:effectLst/>
                <a:latin typeface="Century Gothic" panose="020B0502020202020204" pitchFamily="34" charset="0"/>
              </a:rPr>
              <a:t>Grupo de Talento Humano</a:t>
            </a:r>
            <a:endParaRPr lang="es-ES" sz="1200" b="0" i="1" dirty="0">
              <a:effectLst/>
              <a:latin typeface="Arial" panose="020B0604020202020204" pitchFamily="34" charset="0"/>
            </a:endParaRPr>
          </a:p>
          <a:p>
            <a:pPr lvl="1" algn="just"/>
            <a:r>
              <a:rPr lang="es-ES" sz="1600" b="1" dirty="0">
                <a:solidFill>
                  <a:srgbClr val="95782F"/>
                </a:solidFill>
                <a:latin typeface="Century Gothic" panose="020B0502020202020204" pitchFamily="34" charset="0"/>
              </a:rPr>
              <a:t>2</a:t>
            </a:r>
            <a:r>
              <a:rPr lang="es-ES" sz="1600" b="1" i="0" dirty="0">
                <a:solidFill>
                  <a:srgbClr val="95782F"/>
                </a:solidFill>
                <a:effectLst/>
                <a:latin typeface="Century Gothic" panose="020B0502020202020204" pitchFamily="34" charset="0"/>
              </a:rPr>
              <a:t>.6</a:t>
            </a:r>
            <a:r>
              <a:rPr lang="es-ES" sz="1600" b="0" i="0" dirty="0">
                <a:solidFill>
                  <a:srgbClr val="95782F"/>
                </a:solidFill>
                <a:effectLst/>
                <a:latin typeface="Century Gothic" panose="020B0502020202020204" pitchFamily="34" charset="0"/>
              </a:rPr>
              <a:t> </a:t>
            </a:r>
            <a:r>
              <a:rPr lang="es-ES" sz="1600" b="1" i="0" dirty="0">
                <a:solidFill>
                  <a:srgbClr val="95782F"/>
                </a:solidFill>
                <a:effectLst/>
                <a:latin typeface="Century Gothic" panose="020B0502020202020204" pitchFamily="34" charset="0"/>
              </a:rPr>
              <a:t>Plan de Previsión Anual de Seguridad y Salud en el Trabajo </a:t>
            </a:r>
            <a:r>
              <a:rPr lang="es-ES" sz="1600" b="0" i="0" dirty="0">
                <a:solidFill>
                  <a:srgbClr val="95782F"/>
                </a:solidFill>
                <a:effectLst/>
                <a:latin typeface="Century Gothic" panose="020B0502020202020204" pitchFamily="34" charset="0"/>
              </a:rPr>
              <a:t>- </a:t>
            </a:r>
            <a:r>
              <a:rPr lang="es-ES" sz="1200" b="0" i="1" dirty="0">
                <a:effectLst/>
                <a:latin typeface="Century Gothic" panose="020B0502020202020204" pitchFamily="34" charset="0"/>
              </a:rPr>
              <a:t>Grupo de Talento Humano</a:t>
            </a:r>
            <a:endParaRPr lang="es-ES" sz="1200" b="0" i="1" dirty="0">
              <a:effectLst/>
              <a:latin typeface="Arial" panose="020B0604020202020204" pitchFamily="34" charset="0"/>
            </a:endParaRPr>
          </a:p>
          <a:p>
            <a:pPr lvl="1" algn="just"/>
            <a:r>
              <a:rPr lang="es-ES" sz="1600" b="1" dirty="0">
                <a:solidFill>
                  <a:srgbClr val="95782F"/>
                </a:solidFill>
                <a:latin typeface="Century Gothic" panose="020B0502020202020204" pitchFamily="34" charset="0"/>
              </a:rPr>
              <a:t>2</a:t>
            </a:r>
            <a:r>
              <a:rPr lang="es-ES" sz="1600" b="1" i="0" dirty="0">
                <a:solidFill>
                  <a:srgbClr val="95782F"/>
                </a:solidFill>
                <a:effectLst/>
                <a:latin typeface="Century Gothic" panose="020B0502020202020204" pitchFamily="34" charset="0"/>
              </a:rPr>
              <a:t>.7</a:t>
            </a:r>
            <a:r>
              <a:rPr lang="es-ES" sz="1600" b="0" i="0" dirty="0">
                <a:solidFill>
                  <a:srgbClr val="95782F"/>
                </a:solidFill>
                <a:effectLst/>
                <a:latin typeface="Century Gothic" panose="020B0502020202020204" pitchFamily="34" charset="0"/>
              </a:rPr>
              <a:t> </a:t>
            </a:r>
            <a:r>
              <a:rPr lang="es-ES" sz="1600" b="1" i="0" dirty="0">
                <a:solidFill>
                  <a:srgbClr val="95782F"/>
                </a:solidFill>
                <a:effectLst/>
                <a:latin typeface="Century Gothic" panose="020B0502020202020204" pitchFamily="34" charset="0"/>
              </a:rPr>
              <a:t>Plan Institucional de Archivos -PINAR </a:t>
            </a:r>
            <a:r>
              <a:rPr lang="es-ES" sz="1600" b="0" i="0" dirty="0">
                <a:solidFill>
                  <a:srgbClr val="95782F"/>
                </a:solidFill>
                <a:effectLst/>
                <a:latin typeface="Century Gothic" panose="020B0502020202020204" pitchFamily="34" charset="0"/>
              </a:rPr>
              <a:t>- </a:t>
            </a:r>
            <a:r>
              <a:rPr lang="es-ES" sz="1200" b="0" i="1" dirty="0">
                <a:effectLst/>
                <a:latin typeface="Century Gothic" panose="020B0502020202020204" pitchFamily="34" charset="0"/>
              </a:rPr>
              <a:t>Grupo de Gestión Documental y Biblioteca</a:t>
            </a:r>
            <a:endParaRPr lang="es-ES" sz="1200" b="0" i="1" dirty="0">
              <a:effectLst/>
              <a:latin typeface="Arial" panose="020B0604020202020204" pitchFamily="34" charset="0"/>
            </a:endParaRPr>
          </a:p>
          <a:p>
            <a:pPr lvl="1" algn="just"/>
            <a:r>
              <a:rPr lang="es-ES" sz="1600" b="1" dirty="0">
                <a:solidFill>
                  <a:srgbClr val="95782F"/>
                </a:solidFill>
                <a:latin typeface="Century Gothic" panose="020B0502020202020204" pitchFamily="34" charset="0"/>
              </a:rPr>
              <a:t>2</a:t>
            </a:r>
            <a:r>
              <a:rPr lang="es-ES" sz="1600" b="1" i="0" dirty="0">
                <a:solidFill>
                  <a:srgbClr val="95782F"/>
                </a:solidFill>
                <a:effectLst/>
                <a:latin typeface="Century Gothic" panose="020B0502020202020204" pitchFamily="34" charset="0"/>
              </a:rPr>
              <a:t>.8</a:t>
            </a:r>
            <a:r>
              <a:rPr lang="es-ES" sz="1600" b="0" i="0" dirty="0">
                <a:solidFill>
                  <a:srgbClr val="95782F"/>
                </a:solidFill>
                <a:effectLst/>
                <a:latin typeface="Century Gothic" panose="020B0502020202020204" pitchFamily="34" charset="0"/>
              </a:rPr>
              <a:t> </a:t>
            </a:r>
            <a:r>
              <a:rPr lang="es-ES" sz="1600" b="1" i="0" dirty="0">
                <a:solidFill>
                  <a:srgbClr val="95782F"/>
                </a:solidFill>
                <a:effectLst/>
                <a:latin typeface="Century Gothic" panose="020B0502020202020204" pitchFamily="34" charset="0"/>
              </a:rPr>
              <a:t>Plan Anticorrupción y de Atención al Ciudadano </a:t>
            </a:r>
            <a:r>
              <a:rPr lang="es-ES" sz="1200" i="1" dirty="0">
                <a:latin typeface="Century Gothic" panose="020B0502020202020204" pitchFamily="34" charset="0"/>
              </a:rPr>
              <a:t>Oficina Asesora de Planeación y prospectiva</a:t>
            </a:r>
            <a:endParaRPr lang="es-ES" sz="1600" b="0" i="0" dirty="0">
              <a:solidFill>
                <a:srgbClr val="95782F"/>
              </a:solidFill>
              <a:effectLst/>
              <a:latin typeface="Century Gothic" panose="020B0502020202020204" pitchFamily="34" charset="0"/>
            </a:endParaRPr>
          </a:p>
          <a:p>
            <a:pPr lvl="1" algn="just"/>
            <a:r>
              <a:rPr lang="es-ES" sz="1600" b="1" i="0" dirty="0">
                <a:solidFill>
                  <a:srgbClr val="95782F"/>
                </a:solidFill>
                <a:effectLst/>
                <a:latin typeface="Century Gothic" panose="020B0502020202020204" pitchFamily="34" charset="0"/>
              </a:rPr>
              <a:t>2.9 Plan Anual de Adquisiciones </a:t>
            </a:r>
            <a:r>
              <a:rPr lang="es-ES" sz="1600" b="0" i="0" dirty="0">
                <a:solidFill>
                  <a:srgbClr val="95782F"/>
                </a:solidFill>
                <a:effectLst/>
                <a:latin typeface="Century Gothic" panose="020B0502020202020204" pitchFamily="34" charset="0"/>
              </a:rPr>
              <a:t>–</a:t>
            </a:r>
            <a:r>
              <a:rPr lang="es-ES" sz="1600" b="0" i="1" dirty="0">
                <a:solidFill>
                  <a:srgbClr val="95782F"/>
                </a:solidFill>
                <a:effectLst/>
                <a:latin typeface="Century Gothic" panose="020B0502020202020204" pitchFamily="34" charset="0"/>
              </a:rPr>
              <a:t> </a:t>
            </a:r>
            <a:r>
              <a:rPr lang="es-ES" sz="1200" b="0" i="1" dirty="0">
                <a:effectLst/>
                <a:latin typeface="Century Gothic" panose="020B0502020202020204" pitchFamily="34" charset="0"/>
              </a:rPr>
              <a:t>Secretaria General – Grupo de Contratación</a:t>
            </a:r>
            <a:endParaRPr lang="es-ES" sz="1200" b="0" i="1" dirty="0">
              <a:effectLst/>
              <a:latin typeface="Arial" panose="020B0604020202020204" pitchFamily="34" charset="0"/>
            </a:endParaRPr>
          </a:p>
          <a:p>
            <a:pPr lvl="1" algn="just"/>
            <a:r>
              <a:rPr lang="es-ES" sz="1600" b="1" dirty="0">
                <a:solidFill>
                  <a:srgbClr val="95782F"/>
                </a:solidFill>
                <a:latin typeface="Century Gothic" panose="020B0502020202020204" pitchFamily="34" charset="0"/>
              </a:rPr>
              <a:t>2.10</a:t>
            </a:r>
            <a:r>
              <a:rPr lang="es-ES" sz="1600" dirty="0">
                <a:solidFill>
                  <a:srgbClr val="95782F"/>
                </a:solidFill>
                <a:latin typeface="Century Gothic" panose="020B0502020202020204" pitchFamily="34" charset="0"/>
              </a:rPr>
              <a:t> </a:t>
            </a:r>
            <a:r>
              <a:rPr lang="es-ES" sz="1600" b="1" i="0" dirty="0">
                <a:solidFill>
                  <a:srgbClr val="95782F"/>
                </a:solidFill>
                <a:effectLst/>
                <a:latin typeface="Century Gothic" panose="020B0502020202020204" pitchFamily="34" charset="0"/>
              </a:rPr>
              <a:t>Plan Estratégico Tecnologías de la Información y Comunicaciones </a:t>
            </a:r>
            <a:r>
              <a:rPr lang="es-ES" sz="1600" b="0" i="0" dirty="0">
                <a:solidFill>
                  <a:srgbClr val="95782F"/>
                </a:solidFill>
                <a:effectLst/>
                <a:latin typeface="Century Gothic" panose="020B0502020202020204" pitchFamily="34" charset="0"/>
              </a:rPr>
              <a:t>– </a:t>
            </a:r>
            <a:r>
              <a:rPr lang="es-ES" sz="1200" b="0" i="1" dirty="0">
                <a:effectLst/>
                <a:latin typeface="Century Gothic" panose="020B0502020202020204" pitchFamily="34" charset="0"/>
              </a:rPr>
              <a:t>Oficina de Tecnología de la Información y las Comunicaciones</a:t>
            </a:r>
            <a:endParaRPr lang="es-ES" sz="1200" b="0" i="1" dirty="0">
              <a:effectLst/>
              <a:latin typeface="Arial" panose="020B0604020202020204" pitchFamily="34" charset="0"/>
            </a:endParaRPr>
          </a:p>
          <a:p>
            <a:pPr lvl="1" algn="just"/>
            <a:r>
              <a:rPr lang="es-ES" sz="1600" b="1" i="0" dirty="0">
                <a:solidFill>
                  <a:srgbClr val="95782F"/>
                </a:solidFill>
                <a:effectLst/>
                <a:latin typeface="Century Gothic" panose="020B0502020202020204" pitchFamily="34" charset="0"/>
              </a:rPr>
              <a:t>2.11</a:t>
            </a:r>
            <a:r>
              <a:rPr lang="es-ES" sz="1600" b="0" i="0" dirty="0">
                <a:solidFill>
                  <a:srgbClr val="95782F"/>
                </a:solidFill>
                <a:effectLst/>
                <a:latin typeface="Century Gothic" panose="020B0502020202020204" pitchFamily="34" charset="0"/>
              </a:rPr>
              <a:t> </a:t>
            </a:r>
            <a:r>
              <a:rPr lang="es-ES" sz="1600" b="1" i="0" dirty="0">
                <a:solidFill>
                  <a:srgbClr val="95782F"/>
                </a:solidFill>
                <a:effectLst/>
                <a:latin typeface="Century Gothic" panose="020B0502020202020204" pitchFamily="34" charset="0"/>
              </a:rPr>
              <a:t>Plan de Tratamiento de Riesgos de Seguridad y Privacidad de la Información </a:t>
            </a:r>
            <a:r>
              <a:rPr lang="es-ES" sz="1600" b="0" i="0" dirty="0">
                <a:solidFill>
                  <a:srgbClr val="95782F"/>
                </a:solidFill>
                <a:effectLst/>
                <a:latin typeface="Century Gothic" panose="020B0502020202020204" pitchFamily="34" charset="0"/>
              </a:rPr>
              <a:t>– </a:t>
            </a:r>
            <a:r>
              <a:rPr lang="es-ES" sz="1200" b="0" i="1" dirty="0">
                <a:effectLst/>
                <a:latin typeface="Century Gothic" panose="020B0502020202020204" pitchFamily="34" charset="0"/>
              </a:rPr>
              <a:t>Oficina de Tecnología de la Información y las Comunicaciones</a:t>
            </a:r>
            <a:endParaRPr lang="es-ES" sz="1200" b="0" i="1" dirty="0">
              <a:effectLst/>
              <a:latin typeface="Arial" panose="020B0604020202020204" pitchFamily="34" charset="0"/>
            </a:endParaRPr>
          </a:p>
          <a:p>
            <a:pPr lvl="1" algn="just"/>
            <a:r>
              <a:rPr lang="es-ES" sz="1600" b="1" dirty="0">
                <a:solidFill>
                  <a:srgbClr val="95782F"/>
                </a:solidFill>
                <a:latin typeface="Century Gothic" panose="020B0502020202020204" pitchFamily="34" charset="0"/>
              </a:rPr>
              <a:t>2</a:t>
            </a:r>
            <a:r>
              <a:rPr lang="es-ES" sz="1600" b="1" i="0" dirty="0">
                <a:solidFill>
                  <a:srgbClr val="95782F"/>
                </a:solidFill>
                <a:effectLst/>
                <a:latin typeface="Century Gothic" panose="020B0502020202020204" pitchFamily="34" charset="0"/>
              </a:rPr>
              <a:t>.12. Plan de Seguridad y Privacidad de la Información</a:t>
            </a:r>
            <a:r>
              <a:rPr lang="es-ES" sz="1600" b="0" i="0" dirty="0">
                <a:solidFill>
                  <a:srgbClr val="95782F"/>
                </a:solidFill>
                <a:effectLst/>
                <a:latin typeface="Century Gothic" panose="020B0502020202020204" pitchFamily="34" charset="0"/>
              </a:rPr>
              <a:t>  – </a:t>
            </a:r>
            <a:r>
              <a:rPr lang="es-ES" sz="1200" b="0" i="0" dirty="0">
                <a:effectLst/>
                <a:latin typeface="Century Gothic" panose="020B0502020202020204" pitchFamily="34" charset="0"/>
              </a:rPr>
              <a:t>Oficina de Tecnología de la Información y las Comunicaciones</a:t>
            </a:r>
          </a:p>
          <a:p>
            <a:pPr lvl="1" algn="just"/>
            <a:endParaRPr lang="es-ES" sz="1200" b="0" i="0" dirty="0">
              <a:solidFill>
                <a:srgbClr val="95782F"/>
              </a:solidFill>
              <a:effectLst/>
              <a:latin typeface="Arial" panose="020B0604020202020204" pitchFamily="34" charset="0"/>
            </a:endParaRPr>
          </a:p>
          <a:p>
            <a:pPr algn="just"/>
            <a:r>
              <a:rPr lang="es-ES" b="1" dirty="0">
                <a:solidFill>
                  <a:srgbClr val="95782F"/>
                </a:solidFill>
                <a:latin typeface="Century Gothic" panose="020B0502020202020204" pitchFamily="34" charset="0"/>
              </a:rPr>
              <a:t>3. </a:t>
            </a:r>
            <a:r>
              <a:rPr lang="es-ES" b="0" i="0" dirty="0">
                <a:solidFill>
                  <a:srgbClr val="95782F"/>
                </a:solidFill>
                <a:effectLst/>
                <a:latin typeface="Century Gothic" panose="020B0502020202020204" pitchFamily="34" charset="0"/>
              </a:rPr>
              <a:t>Proposiciones y Varios.</a:t>
            </a:r>
            <a:endParaRPr lang="es-ES" b="0" i="0" dirty="0">
              <a:solidFill>
                <a:srgbClr val="95782F"/>
              </a:solidFill>
              <a:effectLst/>
              <a:latin typeface="Arial" panose="020B0604020202020204" pitchFamily="34" charset="0"/>
            </a:endParaRPr>
          </a:p>
        </p:txBody>
      </p:sp>
      <p:pic>
        <p:nvPicPr>
          <p:cNvPr id="13" name="Imagen 12">
            <a:extLst>
              <a:ext uri="{FF2B5EF4-FFF2-40B4-BE49-F238E27FC236}">
                <a16:creationId xmlns:a16="http://schemas.microsoft.com/office/drawing/2014/main" id="{4F3FA240-77B3-EB03-2CAF-BDAF9CC879EE}"/>
              </a:ext>
            </a:extLst>
          </p:cNvPr>
          <p:cNvPicPr>
            <a:picLocks noChangeAspect="1"/>
          </p:cNvPicPr>
          <p:nvPr/>
        </p:nvPicPr>
        <p:blipFill rotWithShape="1">
          <a:blip r:embed="rId2">
            <a:duotone>
              <a:schemeClr val="accent4">
                <a:shade val="45000"/>
                <a:satMod val="135000"/>
              </a:schemeClr>
              <a:prstClr val="white"/>
            </a:duotone>
          </a:blip>
          <a:srcRect l="23804" t="23622" r="31305" b="5971"/>
          <a:stretch/>
        </p:blipFill>
        <p:spPr>
          <a:xfrm>
            <a:off x="422807" y="5966169"/>
            <a:ext cx="440851" cy="437056"/>
          </a:xfrm>
          <a:prstGeom prst="rect">
            <a:avLst/>
          </a:prstGeom>
        </p:spPr>
      </p:pic>
    </p:spTree>
    <p:extLst>
      <p:ext uri="{BB962C8B-B14F-4D97-AF65-F5344CB8AC3E}">
        <p14:creationId xmlns:p14="http://schemas.microsoft.com/office/powerpoint/2010/main" val="153693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adroTexto 57">
            <a:extLst>
              <a:ext uri="{FF2B5EF4-FFF2-40B4-BE49-F238E27FC236}">
                <a16:creationId xmlns:a16="http://schemas.microsoft.com/office/drawing/2014/main" id="{14829D9B-74CA-BAEE-CCDC-8C1D325FA7A8}"/>
              </a:ext>
            </a:extLst>
          </p:cNvPr>
          <p:cNvSpPr txBox="1"/>
          <p:nvPr/>
        </p:nvSpPr>
        <p:spPr>
          <a:xfrm>
            <a:off x="2137169" y="443588"/>
            <a:ext cx="8287789" cy="954107"/>
          </a:xfrm>
          <a:prstGeom prst="rect">
            <a:avLst/>
          </a:prstGeom>
          <a:noFill/>
        </p:spPr>
        <p:txBody>
          <a:bodyPr wrap="square">
            <a:spAutoFit/>
          </a:bodyPr>
          <a:lstStyle/>
          <a:p>
            <a:r>
              <a:rPr lang="es-CO" sz="2800" b="1" u="sng" dirty="0">
                <a:solidFill>
                  <a:srgbClr val="FF9900"/>
                </a:solidFill>
                <a:latin typeface="Open Sans" panose="020B0606030504020204" pitchFamily="34" charset="0"/>
                <a:cs typeface="Open Sans" panose="020B0606030504020204" pitchFamily="34" charset="0"/>
              </a:rPr>
              <a:t>COMPONENTE 6. </a:t>
            </a:r>
            <a:r>
              <a:rPr lang="es-CO" sz="2800" b="1" dirty="0">
                <a:solidFill>
                  <a:srgbClr val="FF9900"/>
                </a:solidFill>
                <a:latin typeface="Open Sans" panose="020B0606030504020204" pitchFamily="34" charset="0"/>
                <a:cs typeface="Open Sans" panose="020B0606030504020204" pitchFamily="34" charset="0"/>
              </a:rPr>
              <a:t>INICIATIVAS ADICIONALES</a:t>
            </a:r>
          </a:p>
          <a:p>
            <a:endParaRPr lang="es-CO" sz="2800" b="1" dirty="0">
              <a:solidFill>
                <a:srgbClr val="C49E41"/>
              </a:solidFill>
              <a:latin typeface="Franklin Gothic Medium Cond" panose="020B0606030402020204" pitchFamily="34" charset="0"/>
            </a:endParaRPr>
          </a:p>
        </p:txBody>
      </p:sp>
      <p:sp>
        <p:nvSpPr>
          <p:cNvPr id="2" name="Google Shape;237;p16">
            <a:extLst>
              <a:ext uri="{FF2B5EF4-FFF2-40B4-BE49-F238E27FC236}">
                <a16:creationId xmlns:a16="http://schemas.microsoft.com/office/drawing/2014/main" id="{2AEB7EC3-4CAF-830B-672B-FD5AC3B9A3CD}"/>
              </a:ext>
            </a:extLst>
          </p:cNvPr>
          <p:cNvSpPr txBox="1"/>
          <p:nvPr/>
        </p:nvSpPr>
        <p:spPr>
          <a:xfrm>
            <a:off x="816769" y="1599970"/>
            <a:ext cx="2638425" cy="2032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Open Sans"/>
              <a:buNone/>
            </a:pPr>
            <a:r>
              <a:rPr lang="es-ES" sz="1600" b="0" i="0" u="none" dirty="0">
                <a:solidFill>
                  <a:schemeClr val="dk1"/>
                </a:solidFill>
                <a:latin typeface="Arial" panose="020B0604020202020204" pitchFamily="34" charset="0"/>
                <a:ea typeface="Open Sans"/>
                <a:cs typeface="Arial" panose="020B0604020202020204" pitchFamily="34" charset="0"/>
                <a:sym typeface="Open Sans"/>
              </a:rPr>
              <a:t>Promover y apropiar el Código de Integridad con sus Valores en los  Servidores Públicos.</a:t>
            </a:r>
          </a:p>
          <a:p>
            <a:pPr marL="0" marR="0" lvl="0" indent="0" algn="just" rtl="0">
              <a:lnSpc>
                <a:spcPct val="100000"/>
              </a:lnSpc>
              <a:spcBef>
                <a:spcPts val="0"/>
              </a:spcBef>
              <a:spcAft>
                <a:spcPts val="0"/>
              </a:spcAft>
              <a:buClr>
                <a:schemeClr val="dk1"/>
              </a:buClr>
              <a:buSzPts val="1800"/>
              <a:buFont typeface="Open Sans"/>
              <a:buNone/>
            </a:pPr>
            <a:endParaRPr lang="es-ES" sz="1600" b="0" i="0" u="none" dirty="0">
              <a:solidFill>
                <a:schemeClr val="dk1"/>
              </a:solidFill>
              <a:latin typeface="Arial" panose="020B0604020202020204" pitchFamily="34" charset="0"/>
              <a:ea typeface="Open Sans"/>
              <a:cs typeface="Arial" panose="020B0604020202020204" pitchFamily="34" charset="0"/>
              <a:sym typeface="Open Sans"/>
            </a:endParaRPr>
          </a:p>
          <a:p>
            <a:pPr marL="0" marR="0" lvl="0" indent="0" algn="just" rtl="0">
              <a:lnSpc>
                <a:spcPct val="100000"/>
              </a:lnSpc>
              <a:spcBef>
                <a:spcPts val="0"/>
              </a:spcBef>
              <a:spcAft>
                <a:spcPts val="0"/>
              </a:spcAft>
              <a:buClr>
                <a:schemeClr val="dk1"/>
              </a:buClr>
              <a:buSzPts val="1800"/>
              <a:buFont typeface="Open Sans"/>
              <a:buNone/>
            </a:pPr>
            <a:r>
              <a:rPr lang="es-ES" sz="1600" b="0" i="0" u="none" dirty="0">
                <a:solidFill>
                  <a:schemeClr val="dk1"/>
                </a:solidFill>
                <a:latin typeface="Arial" panose="020B0604020202020204" pitchFamily="34" charset="0"/>
                <a:ea typeface="Open Sans"/>
                <a:cs typeface="Arial" panose="020B0604020202020204" pitchFamily="34" charset="0"/>
                <a:sym typeface="Open Sans"/>
              </a:rPr>
              <a:t>Fomentar y promover el uso eficiente de los recursos </a:t>
            </a:r>
            <a:r>
              <a:rPr lang="es-ES" sz="1600" b="0" i="0" u="none" dirty="0" err="1">
                <a:solidFill>
                  <a:schemeClr val="dk1"/>
                </a:solidFill>
                <a:latin typeface="Arial" panose="020B0604020202020204" pitchFamily="34" charset="0"/>
                <a:ea typeface="Open Sans"/>
                <a:cs typeface="Arial" panose="020B0604020202020204" pitchFamily="34" charset="0"/>
                <a:sym typeface="Open Sans"/>
              </a:rPr>
              <a:t>fisicos</a:t>
            </a:r>
            <a:r>
              <a:rPr lang="es-ES" sz="1600" b="0" i="0" u="none" dirty="0">
                <a:solidFill>
                  <a:schemeClr val="dk1"/>
                </a:solidFill>
                <a:latin typeface="Arial" panose="020B0604020202020204" pitchFamily="34" charset="0"/>
                <a:ea typeface="Open Sans"/>
                <a:cs typeface="Arial" panose="020B0604020202020204" pitchFamily="34" charset="0"/>
                <a:sym typeface="Open Sans"/>
              </a:rPr>
              <a:t> del Ministerio</a:t>
            </a:r>
          </a:p>
          <a:p>
            <a:pPr marL="0" marR="0" lvl="0" indent="0" algn="just" rtl="0">
              <a:lnSpc>
                <a:spcPct val="100000"/>
              </a:lnSpc>
              <a:spcBef>
                <a:spcPts val="0"/>
              </a:spcBef>
              <a:spcAft>
                <a:spcPts val="0"/>
              </a:spcAft>
              <a:buClr>
                <a:schemeClr val="dk1"/>
              </a:buClr>
              <a:buSzPts val="1800"/>
              <a:buFont typeface="Open Sans"/>
              <a:buNone/>
            </a:pPr>
            <a:endParaRPr lang="es-ES" sz="1600" b="0" i="0" u="none" dirty="0">
              <a:solidFill>
                <a:schemeClr val="dk1"/>
              </a:solidFill>
              <a:latin typeface="Arial" panose="020B0604020202020204" pitchFamily="34" charset="0"/>
              <a:ea typeface="Open Sans"/>
              <a:cs typeface="Arial" panose="020B0604020202020204" pitchFamily="34" charset="0"/>
              <a:sym typeface="Open Sans"/>
            </a:endParaRPr>
          </a:p>
          <a:p>
            <a:pPr marL="0" marR="0" lvl="0" indent="0" algn="just" rtl="0">
              <a:lnSpc>
                <a:spcPct val="100000"/>
              </a:lnSpc>
              <a:spcBef>
                <a:spcPts val="0"/>
              </a:spcBef>
              <a:spcAft>
                <a:spcPts val="0"/>
              </a:spcAft>
              <a:buClr>
                <a:schemeClr val="dk1"/>
              </a:buClr>
              <a:buSzPts val="1800"/>
              <a:buFont typeface="Open Sans"/>
              <a:buNone/>
            </a:pPr>
            <a:endParaRPr lang="es-ES" sz="1600" b="0" i="0" u="none" dirty="0">
              <a:solidFill>
                <a:schemeClr val="dk1"/>
              </a:solidFill>
              <a:latin typeface="Arial" panose="020B0604020202020204" pitchFamily="34" charset="0"/>
              <a:ea typeface="Open Sans"/>
              <a:cs typeface="Arial" panose="020B0604020202020204" pitchFamily="34" charset="0"/>
              <a:sym typeface="Open Sans"/>
            </a:endParaRPr>
          </a:p>
        </p:txBody>
      </p:sp>
      <p:sp>
        <p:nvSpPr>
          <p:cNvPr id="3" name="Google Shape;238;p16">
            <a:extLst>
              <a:ext uri="{FF2B5EF4-FFF2-40B4-BE49-F238E27FC236}">
                <a16:creationId xmlns:a16="http://schemas.microsoft.com/office/drawing/2014/main" id="{4A8029C6-ACA4-C005-E677-AB1EFEBD69A7}"/>
              </a:ext>
            </a:extLst>
          </p:cNvPr>
          <p:cNvSpPr/>
          <p:nvPr/>
        </p:nvSpPr>
        <p:spPr>
          <a:xfrm>
            <a:off x="3824287" y="2451100"/>
            <a:ext cx="1865312" cy="2033587"/>
          </a:xfrm>
          <a:custGeom>
            <a:avLst/>
            <a:gdLst/>
            <a:ahLst/>
            <a:cxnLst/>
            <a:rect l="l" t="t" r="r" b="b"/>
            <a:pathLst>
              <a:path w="465" h="506" extrusionOk="0">
                <a:moveTo>
                  <a:pt x="379" y="0"/>
                </a:moveTo>
                <a:cubicBezTo>
                  <a:pt x="375" y="1"/>
                  <a:pt x="372" y="3"/>
                  <a:pt x="368" y="5"/>
                </a:cubicBezTo>
                <a:cubicBezTo>
                  <a:pt x="222" y="88"/>
                  <a:pt x="222" y="88"/>
                  <a:pt x="222" y="88"/>
                </a:cubicBezTo>
                <a:cubicBezTo>
                  <a:pt x="38" y="194"/>
                  <a:pt x="38" y="194"/>
                  <a:pt x="38" y="194"/>
                </a:cubicBezTo>
                <a:cubicBezTo>
                  <a:pt x="0" y="216"/>
                  <a:pt x="0" y="270"/>
                  <a:pt x="38" y="291"/>
                </a:cubicBezTo>
                <a:cubicBezTo>
                  <a:pt x="222" y="397"/>
                  <a:pt x="222" y="397"/>
                  <a:pt x="222" y="397"/>
                </a:cubicBezTo>
                <a:cubicBezTo>
                  <a:pt x="368" y="481"/>
                  <a:pt x="368" y="481"/>
                  <a:pt x="368" y="481"/>
                </a:cubicBezTo>
                <a:cubicBezTo>
                  <a:pt x="412" y="506"/>
                  <a:pt x="465" y="465"/>
                  <a:pt x="450" y="416"/>
                </a:cubicBezTo>
                <a:cubicBezTo>
                  <a:pt x="403" y="259"/>
                  <a:pt x="403" y="259"/>
                  <a:pt x="403" y="259"/>
                </a:cubicBezTo>
                <a:cubicBezTo>
                  <a:pt x="402" y="257"/>
                  <a:pt x="402" y="255"/>
                  <a:pt x="402" y="254"/>
                </a:cubicBezTo>
                <a:cubicBezTo>
                  <a:pt x="348" y="66"/>
                  <a:pt x="348" y="66"/>
                  <a:pt x="348" y="66"/>
                </a:cubicBezTo>
                <a:cubicBezTo>
                  <a:pt x="340" y="38"/>
                  <a:pt x="355" y="11"/>
                  <a:pt x="379" y="0"/>
                </a:cubicBezTo>
                <a:close/>
              </a:path>
            </a:pathLst>
          </a:custGeom>
          <a:solidFill>
            <a:srgbClr val="FF99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 name="Google Shape;239;p16">
            <a:extLst>
              <a:ext uri="{FF2B5EF4-FFF2-40B4-BE49-F238E27FC236}">
                <a16:creationId xmlns:a16="http://schemas.microsoft.com/office/drawing/2014/main" id="{AFC8E83A-8793-CC02-4F64-D687908312C5}"/>
              </a:ext>
            </a:extLst>
          </p:cNvPr>
          <p:cNvSpPr/>
          <p:nvPr/>
        </p:nvSpPr>
        <p:spPr>
          <a:xfrm>
            <a:off x="5187950" y="2395537"/>
            <a:ext cx="498475" cy="1076325"/>
          </a:xfrm>
          <a:custGeom>
            <a:avLst/>
            <a:gdLst/>
            <a:ahLst/>
            <a:cxnLst/>
            <a:rect l="l" t="t" r="r" b="b"/>
            <a:pathLst>
              <a:path w="124" h="268" extrusionOk="0">
                <a:moveTo>
                  <a:pt x="8" y="80"/>
                </a:moveTo>
                <a:cubicBezTo>
                  <a:pt x="62" y="268"/>
                  <a:pt x="62" y="268"/>
                  <a:pt x="62" y="268"/>
                </a:cubicBezTo>
                <a:cubicBezTo>
                  <a:pt x="60" y="259"/>
                  <a:pt x="60" y="249"/>
                  <a:pt x="63" y="241"/>
                </a:cubicBezTo>
                <a:cubicBezTo>
                  <a:pt x="110" y="83"/>
                  <a:pt x="110" y="83"/>
                  <a:pt x="110" y="83"/>
                </a:cubicBezTo>
                <a:cubicBezTo>
                  <a:pt x="124" y="39"/>
                  <a:pt x="80" y="0"/>
                  <a:pt x="39" y="14"/>
                </a:cubicBezTo>
                <a:cubicBezTo>
                  <a:pt x="15" y="25"/>
                  <a:pt x="0" y="52"/>
                  <a:pt x="8" y="80"/>
                </a:cubicBezTo>
                <a:close/>
              </a:path>
            </a:pathLst>
          </a:custGeom>
          <a:solidFill>
            <a:schemeClr val="accent2">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 name="Google Shape;240;p16">
            <a:extLst>
              <a:ext uri="{FF2B5EF4-FFF2-40B4-BE49-F238E27FC236}">
                <a16:creationId xmlns:a16="http://schemas.microsoft.com/office/drawing/2014/main" id="{457D7815-FDBB-20B3-824F-86447ED33BEA}"/>
              </a:ext>
            </a:extLst>
          </p:cNvPr>
          <p:cNvSpPr/>
          <p:nvPr/>
        </p:nvSpPr>
        <p:spPr>
          <a:xfrm>
            <a:off x="6513512" y="2379662"/>
            <a:ext cx="1865312" cy="2032000"/>
          </a:xfrm>
          <a:custGeom>
            <a:avLst/>
            <a:gdLst/>
            <a:ahLst/>
            <a:cxnLst/>
            <a:rect l="l" t="t" r="r" b="b"/>
            <a:pathLst>
              <a:path w="465" h="506" extrusionOk="0">
                <a:moveTo>
                  <a:pt x="86" y="506"/>
                </a:moveTo>
                <a:cubicBezTo>
                  <a:pt x="90" y="505"/>
                  <a:pt x="94" y="504"/>
                  <a:pt x="97" y="502"/>
                </a:cubicBezTo>
                <a:cubicBezTo>
                  <a:pt x="243" y="418"/>
                  <a:pt x="243" y="418"/>
                  <a:pt x="243" y="418"/>
                </a:cubicBezTo>
                <a:cubicBezTo>
                  <a:pt x="427" y="312"/>
                  <a:pt x="427" y="312"/>
                  <a:pt x="427" y="312"/>
                </a:cubicBezTo>
                <a:cubicBezTo>
                  <a:pt x="465" y="291"/>
                  <a:pt x="465" y="237"/>
                  <a:pt x="427" y="215"/>
                </a:cubicBezTo>
                <a:cubicBezTo>
                  <a:pt x="243" y="109"/>
                  <a:pt x="243" y="109"/>
                  <a:pt x="243" y="109"/>
                </a:cubicBezTo>
                <a:cubicBezTo>
                  <a:pt x="97" y="26"/>
                  <a:pt x="97" y="26"/>
                  <a:pt x="97" y="26"/>
                </a:cubicBezTo>
                <a:cubicBezTo>
                  <a:pt x="53" y="0"/>
                  <a:pt x="0" y="42"/>
                  <a:pt x="15" y="90"/>
                </a:cubicBezTo>
                <a:cubicBezTo>
                  <a:pt x="62" y="248"/>
                  <a:pt x="62" y="248"/>
                  <a:pt x="62" y="248"/>
                </a:cubicBezTo>
                <a:cubicBezTo>
                  <a:pt x="63" y="249"/>
                  <a:pt x="63" y="251"/>
                  <a:pt x="63" y="253"/>
                </a:cubicBezTo>
                <a:cubicBezTo>
                  <a:pt x="117" y="440"/>
                  <a:pt x="117" y="440"/>
                  <a:pt x="117" y="440"/>
                </a:cubicBezTo>
                <a:cubicBezTo>
                  <a:pt x="125" y="468"/>
                  <a:pt x="110" y="495"/>
                  <a:pt x="86" y="506"/>
                </a:cubicBezTo>
                <a:close/>
              </a:path>
            </a:pathLst>
          </a:custGeom>
          <a:solidFill>
            <a:srgbClr val="F25F1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 name="Google Shape;241;p16">
            <a:extLst>
              <a:ext uri="{FF2B5EF4-FFF2-40B4-BE49-F238E27FC236}">
                <a16:creationId xmlns:a16="http://schemas.microsoft.com/office/drawing/2014/main" id="{6BE707B2-1AE0-2B98-B1D9-92F6354D4B61}"/>
              </a:ext>
            </a:extLst>
          </p:cNvPr>
          <p:cNvSpPr/>
          <p:nvPr/>
        </p:nvSpPr>
        <p:spPr>
          <a:xfrm>
            <a:off x="6516687" y="3395662"/>
            <a:ext cx="498475" cy="1073150"/>
          </a:xfrm>
          <a:custGeom>
            <a:avLst/>
            <a:gdLst/>
            <a:ahLst/>
            <a:cxnLst/>
            <a:rect l="l" t="t" r="r" b="b"/>
            <a:pathLst>
              <a:path w="124" h="267" extrusionOk="0">
                <a:moveTo>
                  <a:pt x="116" y="187"/>
                </a:moveTo>
                <a:cubicBezTo>
                  <a:pt x="62" y="0"/>
                  <a:pt x="62" y="0"/>
                  <a:pt x="62" y="0"/>
                </a:cubicBezTo>
                <a:cubicBezTo>
                  <a:pt x="64" y="9"/>
                  <a:pt x="64" y="18"/>
                  <a:pt x="61" y="27"/>
                </a:cubicBezTo>
                <a:cubicBezTo>
                  <a:pt x="14" y="184"/>
                  <a:pt x="14" y="184"/>
                  <a:pt x="14" y="184"/>
                </a:cubicBezTo>
                <a:cubicBezTo>
                  <a:pt x="0" y="229"/>
                  <a:pt x="44" y="267"/>
                  <a:pt x="85" y="253"/>
                </a:cubicBezTo>
                <a:cubicBezTo>
                  <a:pt x="109" y="242"/>
                  <a:pt x="124" y="215"/>
                  <a:pt x="116" y="187"/>
                </a:cubicBezTo>
                <a:close/>
              </a:path>
            </a:pathLst>
          </a:custGeom>
          <a:solidFill>
            <a:srgbClr val="C7470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 name="Google Shape;242;p16">
            <a:extLst>
              <a:ext uri="{FF2B5EF4-FFF2-40B4-BE49-F238E27FC236}">
                <a16:creationId xmlns:a16="http://schemas.microsoft.com/office/drawing/2014/main" id="{7B394240-1533-04FE-7CE1-35D647E462A1}"/>
              </a:ext>
            </a:extLst>
          </p:cNvPr>
          <p:cNvSpPr/>
          <p:nvPr/>
        </p:nvSpPr>
        <p:spPr>
          <a:xfrm>
            <a:off x="7099300" y="3125787"/>
            <a:ext cx="622300" cy="558800"/>
          </a:xfrm>
          <a:custGeom>
            <a:avLst/>
            <a:gdLst/>
            <a:ahLst/>
            <a:cxnLst/>
            <a:rect l="l" t="t" r="r" b="b"/>
            <a:pathLst>
              <a:path w="155" h="139" extrusionOk="0">
                <a:moveTo>
                  <a:pt x="33" y="63"/>
                </a:moveTo>
                <a:cubicBezTo>
                  <a:pt x="28" y="63"/>
                  <a:pt x="25" y="67"/>
                  <a:pt x="25" y="72"/>
                </a:cubicBezTo>
                <a:cubicBezTo>
                  <a:pt x="25" y="107"/>
                  <a:pt x="25" y="107"/>
                  <a:pt x="25" y="107"/>
                </a:cubicBezTo>
                <a:cubicBezTo>
                  <a:pt x="25" y="112"/>
                  <a:pt x="28" y="116"/>
                  <a:pt x="33" y="116"/>
                </a:cubicBezTo>
                <a:cubicBezTo>
                  <a:pt x="42" y="116"/>
                  <a:pt x="42" y="116"/>
                  <a:pt x="42" y="116"/>
                </a:cubicBezTo>
                <a:cubicBezTo>
                  <a:pt x="47" y="116"/>
                  <a:pt x="50" y="112"/>
                  <a:pt x="50" y="107"/>
                </a:cubicBezTo>
                <a:cubicBezTo>
                  <a:pt x="50" y="72"/>
                  <a:pt x="50" y="72"/>
                  <a:pt x="50" y="72"/>
                </a:cubicBezTo>
                <a:cubicBezTo>
                  <a:pt x="50" y="67"/>
                  <a:pt x="47" y="63"/>
                  <a:pt x="42" y="63"/>
                </a:cubicBezTo>
                <a:lnTo>
                  <a:pt x="33" y="63"/>
                </a:lnTo>
                <a:close/>
                <a:moveTo>
                  <a:pt x="44" y="72"/>
                </a:moveTo>
                <a:cubicBezTo>
                  <a:pt x="44" y="107"/>
                  <a:pt x="44" y="107"/>
                  <a:pt x="44" y="107"/>
                </a:cubicBezTo>
                <a:cubicBezTo>
                  <a:pt x="44" y="108"/>
                  <a:pt x="43" y="109"/>
                  <a:pt x="42" y="109"/>
                </a:cubicBezTo>
                <a:cubicBezTo>
                  <a:pt x="33" y="109"/>
                  <a:pt x="33" y="109"/>
                  <a:pt x="33" y="109"/>
                </a:cubicBezTo>
                <a:cubicBezTo>
                  <a:pt x="32" y="109"/>
                  <a:pt x="31" y="108"/>
                  <a:pt x="31" y="107"/>
                </a:cubicBezTo>
                <a:cubicBezTo>
                  <a:pt x="31" y="72"/>
                  <a:pt x="31" y="72"/>
                  <a:pt x="31" y="72"/>
                </a:cubicBezTo>
                <a:cubicBezTo>
                  <a:pt x="31" y="71"/>
                  <a:pt x="32" y="70"/>
                  <a:pt x="33" y="70"/>
                </a:cubicBezTo>
                <a:cubicBezTo>
                  <a:pt x="42" y="70"/>
                  <a:pt x="42" y="70"/>
                  <a:pt x="42" y="70"/>
                </a:cubicBezTo>
                <a:cubicBezTo>
                  <a:pt x="43" y="70"/>
                  <a:pt x="44" y="71"/>
                  <a:pt x="44" y="72"/>
                </a:cubicBezTo>
                <a:close/>
                <a:moveTo>
                  <a:pt x="65" y="50"/>
                </a:moveTo>
                <a:cubicBezTo>
                  <a:pt x="60" y="50"/>
                  <a:pt x="56" y="54"/>
                  <a:pt x="56" y="59"/>
                </a:cubicBezTo>
                <a:cubicBezTo>
                  <a:pt x="56" y="107"/>
                  <a:pt x="56" y="107"/>
                  <a:pt x="56" y="107"/>
                </a:cubicBezTo>
                <a:cubicBezTo>
                  <a:pt x="56" y="112"/>
                  <a:pt x="60" y="116"/>
                  <a:pt x="65" y="116"/>
                </a:cubicBezTo>
                <a:cubicBezTo>
                  <a:pt x="73" y="116"/>
                  <a:pt x="73" y="116"/>
                  <a:pt x="73" y="116"/>
                </a:cubicBezTo>
                <a:cubicBezTo>
                  <a:pt x="78" y="116"/>
                  <a:pt x="82" y="112"/>
                  <a:pt x="82" y="107"/>
                </a:cubicBezTo>
                <a:cubicBezTo>
                  <a:pt x="82" y="59"/>
                  <a:pt x="82" y="59"/>
                  <a:pt x="82" y="59"/>
                </a:cubicBezTo>
                <a:cubicBezTo>
                  <a:pt x="82" y="54"/>
                  <a:pt x="78" y="50"/>
                  <a:pt x="73" y="50"/>
                </a:cubicBezTo>
                <a:lnTo>
                  <a:pt x="65" y="50"/>
                </a:lnTo>
                <a:close/>
                <a:moveTo>
                  <a:pt x="75" y="59"/>
                </a:moveTo>
                <a:cubicBezTo>
                  <a:pt x="75" y="107"/>
                  <a:pt x="75" y="107"/>
                  <a:pt x="75" y="107"/>
                </a:cubicBezTo>
                <a:cubicBezTo>
                  <a:pt x="75" y="108"/>
                  <a:pt x="74" y="109"/>
                  <a:pt x="73" y="109"/>
                </a:cubicBezTo>
                <a:cubicBezTo>
                  <a:pt x="65" y="109"/>
                  <a:pt x="65" y="109"/>
                  <a:pt x="65" y="109"/>
                </a:cubicBezTo>
                <a:cubicBezTo>
                  <a:pt x="64" y="109"/>
                  <a:pt x="63" y="108"/>
                  <a:pt x="63" y="107"/>
                </a:cubicBezTo>
                <a:cubicBezTo>
                  <a:pt x="63" y="59"/>
                  <a:pt x="63" y="59"/>
                  <a:pt x="63" y="59"/>
                </a:cubicBezTo>
                <a:cubicBezTo>
                  <a:pt x="63" y="58"/>
                  <a:pt x="64" y="57"/>
                  <a:pt x="65" y="57"/>
                </a:cubicBezTo>
                <a:cubicBezTo>
                  <a:pt x="73" y="57"/>
                  <a:pt x="73" y="57"/>
                  <a:pt x="73" y="57"/>
                </a:cubicBezTo>
                <a:cubicBezTo>
                  <a:pt x="74" y="57"/>
                  <a:pt x="75" y="58"/>
                  <a:pt x="75" y="59"/>
                </a:cubicBezTo>
                <a:close/>
                <a:moveTo>
                  <a:pt x="96" y="40"/>
                </a:moveTo>
                <a:cubicBezTo>
                  <a:pt x="92" y="40"/>
                  <a:pt x="88" y="43"/>
                  <a:pt x="88" y="48"/>
                </a:cubicBezTo>
                <a:cubicBezTo>
                  <a:pt x="88" y="107"/>
                  <a:pt x="88" y="107"/>
                  <a:pt x="88" y="107"/>
                </a:cubicBezTo>
                <a:cubicBezTo>
                  <a:pt x="88" y="112"/>
                  <a:pt x="92" y="116"/>
                  <a:pt x="96" y="116"/>
                </a:cubicBezTo>
                <a:cubicBezTo>
                  <a:pt x="105" y="116"/>
                  <a:pt x="105" y="116"/>
                  <a:pt x="105" y="116"/>
                </a:cubicBezTo>
                <a:cubicBezTo>
                  <a:pt x="110" y="116"/>
                  <a:pt x="113" y="112"/>
                  <a:pt x="113" y="107"/>
                </a:cubicBezTo>
                <a:cubicBezTo>
                  <a:pt x="113" y="48"/>
                  <a:pt x="113" y="48"/>
                  <a:pt x="113" y="48"/>
                </a:cubicBezTo>
                <a:cubicBezTo>
                  <a:pt x="113" y="43"/>
                  <a:pt x="110" y="40"/>
                  <a:pt x="105" y="40"/>
                </a:cubicBezTo>
                <a:lnTo>
                  <a:pt x="96" y="40"/>
                </a:lnTo>
                <a:close/>
                <a:moveTo>
                  <a:pt x="107" y="48"/>
                </a:moveTo>
                <a:cubicBezTo>
                  <a:pt x="107" y="107"/>
                  <a:pt x="107" y="107"/>
                  <a:pt x="107" y="107"/>
                </a:cubicBezTo>
                <a:cubicBezTo>
                  <a:pt x="107" y="108"/>
                  <a:pt x="106" y="109"/>
                  <a:pt x="105" y="109"/>
                </a:cubicBezTo>
                <a:cubicBezTo>
                  <a:pt x="96" y="109"/>
                  <a:pt x="96" y="109"/>
                  <a:pt x="96" y="109"/>
                </a:cubicBezTo>
                <a:cubicBezTo>
                  <a:pt x="95" y="109"/>
                  <a:pt x="94" y="108"/>
                  <a:pt x="94" y="107"/>
                </a:cubicBezTo>
                <a:cubicBezTo>
                  <a:pt x="94" y="48"/>
                  <a:pt x="94" y="48"/>
                  <a:pt x="94" y="48"/>
                </a:cubicBezTo>
                <a:cubicBezTo>
                  <a:pt x="94" y="47"/>
                  <a:pt x="95" y="46"/>
                  <a:pt x="96" y="46"/>
                </a:cubicBezTo>
                <a:cubicBezTo>
                  <a:pt x="105" y="46"/>
                  <a:pt x="105" y="46"/>
                  <a:pt x="105" y="46"/>
                </a:cubicBezTo>
                <a:cubicBezTo>
                  <a:pt x="106" y="46"/>
                  <a:pt x="107" y="47"/>
                  <a:pt x="107" y="48"/>
                </a:cubicBezTo>
                <a:close/>
                <a:moveTo>
                  <a:pt x="119" y="37"/>
                </a:moveTo>
                <a:cubicBezTo>
                  <a:pt x="119" y="107"/>
                  <a:pt x="119" y="107"/>
                  <a:pt x="119" y="107"/>
                </a:cubicBezTo>
                <a:cubicBezTo>
                  <a:pt x="119" y="112"/>
                  <a:pt x="123" y="116"/>
                  <a:pt x="128" y="116"/>
                </a:cubicBezTo>
                <a:cubicBezTo>
                  <a:pt x="137" y="116"/>
                  <a:pt x="137" y="116"/>
                  <a:pt x="137" y="116"/>
                </a:cubicBezTo>
                <a:cubicBezTo>
                  <a:pt x="141" y="116"/>
                  <a:pt x="145" y="112"/>
                  <a:pt x="145" y="107"/>
                </a:cubicBezTo>
                <a:cubicBezTo>
                  <a:pt x="145" y="37"/>
                  <a:pt x="145" y="37"/>
                  <a:pt x="145" y="37"/>
                </a:cubicBezTo>
                <a:cubicBezTo>
                  <a:pt x="145" y="32"/>
                  <a:pt x="141" y="28"/>
                  <a:pt x="137" y="28"/>
                </a:cubicBezTo>
                <a:cubicBezTo>
                  <a:pt x="128" y="28"/>
                  <a:pt x="128" y="28"/>
                  <a:pt x="128" y="28"/>
                </a:cubicBezTo>
                <a:cubicBezTo>
                  <a:pt x="123" y="28"/>
                  <a:pt x="119" y="32"/>
                  <a:pt x="119" y="37"/>
                </a:cubicBezTo>
                <a:close/>
                <a:moveTo>
                  <a:pt x="138" y="37"/>
                </a:moveTo>
                <a:cubicBezTo>
                  <a:pt x="138" y="107"/>
                  <a:pt x="138" y="107"/>
                  <a:pt x="138" y="107"/>
                </a:cubicBezTo>
                <a:cubicBezTo>
                  <a:pt x="138" y="108"/>
                  <a:pt x="138" y="109"/>
                  <a:pt x="137" y="109"/>
                </a:cubicBezTo>
                <a:cubicBezTo>
                  <a:pt x="128" y="109"/>
                  <a:pt x="128" y="109"/>
                  <a:pt x="128" y="109"/>
                </a:cubicBezTo>
                <a:cubicBezTo>
                  <a:pt x="127" y="109"/>
                  <a:pt x="126" y="108"/>
                  <a:pt x="126" y="107"/>
                </a:cubicBezTo>
                <a:cubicBezTo>
                  <a:pt x="126" y="37"/>
                  <a:pt x="126" y="37"/>
                  <a:pt x="126" y="37"/>
                </a:cubicBezTo>
                <a:cubicBezTo>
                  <a:pt x="126" y="36"/>
                  <a:pt x="127" y="35"/>
                  <a:pt x="128" y="35"/>
                </a:cubicBezTo>
                <a:cubicBezTo>
                  <a:pt x="137" y="35"/>
                  <a:pt x="137" y="35"/>
                  <a:pt x="137" y="35"/>
                </a:cubicBezTo>
                <a:cubicBezTo>
                  <a:pt x="138" y="35"/>
                  <a:pt x="138" y="36"/>
                  <a:pt x="138" y="37"/>
                </a:cubicBezTo>
                <a:close/>
                <a:moveTo>
                  <a:pt x="80" y="27"/>
                </a:moveTo>
                <a:cubicBezTo>
                  <a:pt x="100" y="20"/>
                  <a:pt x="121" y="7"/>
                  <a:pt x="121" y="7"/>
                </a:cubicBezTo>
                <a:cubicBezTo>
                  <a:pt x="117" y="0"/>
                  <a:pt x="117" y="0"/>
                  <a:pt x="117" y="0"/>
                </a:cubicBezTo>
                <a:cubicBezTo>
                  <a:pt x="124" y="3"/>
                  <a:pt x="124" y="3"/>
                  <a:pt x="124" y="3"/>
                </a:cubicBezTo>
                <a:cubicBezTo>
                  <a:pt x="132" y="6"/>
                  <a:pt x="132" y="6"/>
                  <a:pt x="132" y="6"/>
                </a:cubicBezTo>
                <a:cubicBezTo>
                  <a:pt x="130" y="13"/>
                  <a:pt x="130" y="13"/>
                  <a:pt x="130" y="13"/>
                </a:cubicBezTo>
                <a:cubicBezTo>
                  <a:pt x="128" y="21"/>
                  <a:pt x="128" y="21"/>
                  <a:pt x="128" y="21"/>
                </a:cubicBezTo>
                <a:cubicBezTo>
                  <a:pt x="124" y="13"/>
                  <a:pt x="124" y="13"/>
                  <a:pt x="124" y="13"/>
                </a:cubicBezTo>
                <a:cubicBezTo>
                  <a:pt x="121" y="15"/>
                  <a:pt x="102" y="26"/>
                  <a:pt x="82" y="34"/>
                </a:cubicBezTo>
                <a:cubicBezTo>
                  <a:pt x="59" y="43"/>
                  <a:pt x="30" y="49"/>
                  <a:pt x="30" y="49"/>
                </a:cubicBezTo>
                <a:cubicBezTo>
                  <a:pt x="29" y="49"/>
                  <a:pt x="29" y="49"/>
                  <a:pt x="29" y="49"/>
                </a:cubicBezTo>
                <a:cubicBezTo>
                  <a:pt x="27" y="49"/>
                  <a:pt x="26" y="48"/>
                  <a:pt x="26" y="46"/>
                </a:cubicBezTo>
                <a:cubicBezTo>
                  <a:pt x="25" y="44"/>
                  <a:pt x="26" y="42"/>
                  <a:pt x="28" y="42"/>
                </a:cubicBezTo>
                <a:cubicBezTo>
                  <a:pt x="28" y="42"/>
                  <a:pt x="57" y="36"/>
                  <a:pt x="80" y="27"/>
                </a:cubicBezTo>
                <a:close/>
                <a:moveTo>
                  <a:pt x="155" y="128"/>
                </a:moveTo>
                <a:cubicBezTo>
                  <a:pt x="150" y="133"/>
                  <a:pt x="150" y="133"/>
                  <a:pt x="150" y="133"/>
                </a:cubicBezTo>
                <a:cubicBezTo>
                  <a:pt x="145" y="139"/>
                  <a:pt x="145" y="139"/>
                  <a:pt x="145" y="139"/>
                </a:cubicBezTo>
                <a:cubicBezTo>
                  <a:pt x="145" y="131"/>
                  <a:pt x="145" y="131"/>
                  <a:pt x="145" y="131"/>
                </a:cubicBezTo>
                <a:cubicBezTo>
                  <a:pt x="13" y="131"/>
                  <a:pt x="13" y="131"/>
                  <a:pt x="13" y="131"/>
                </a:cubicBezTo>
                <a:cubicBezTo>
                  <a:pt x="11" y="131"/>
                  <a:pt x="9" y="130"/>
                  <a:pt x="9" y="128"/>
                </a:cubicBezTo>
                <a:cubicBezTo>
                  <a:pt x="9" y="22"/>
                  <a:pt x="9" y="22"/>
                  <a:pt x="9" y="22"/>
                </a:cubicBezTo>
                <a:cubicBezTo>
                  <a:pt x="0" y="22"/>
                  <a:pt x="0" y="22"/>
                  <a:pt x="0" y="22"/>
                </a:cubicBezTo>
                <a:cubicBezTo>
                  <a:pt x="6" y="16"/>
                  <a:pt x="6" y="16"/>
                  <a:pt x="6" y="16"/>
                </a:cubicBezTo>
                <a:cubicBezTo>
                  <a:pt x="13" y="10"/>
                  <a:pt x="13" y="10"/>
                  <a:pt x="13" y="10"/>
                </a:cubicBezTo>
                <a:cubicBezTo>
                  <a:pt x="19" y="16"/>
                  <a:pt x="19" y="16"/>
                  <a:pt x="19" y="16"/>
                </a:cubicBezTo>
                <a:cubicBezTo>
                  <a:pt x="26" y="22"/>
                  <a:pt x="26" y="22"/>
                  <a:pt x="26" y="22"/>
                </a:cubicBezTo>
                <a:cubicBezTo>
                  <a:pt x="16" y="22"/>
                  <a:pt x="16" y="22"/>
                  <a:pt x="16" y="22"/>
                </a:cubicBezTo>
                <a:cubicBezTo>
                  <a:pt x="16" y="124"/>
                  <a:pt x="16" y="124"/>
                  <a:pt x="16" y="124"/>
                </a:cubicBezTo>
                <a:cubicBezTo>
                  <a:pt x="145" y="124"/>
                  <a:pt x="145" y="124"/>
                  <a:pt x="145" y="124"/>
                </a:cubicBezTo>
                <a:cubicBezTo>
                  <a:pt x="145" y="116"/>
                  <a:pt x="145" y="116"/>
                  <a:pt x="145" y="116"/>
                </a:cubicBezTo>
                <a:cubicBezTo>
                  <a:pt x="150" y="122"/>
                  <a:pt x="150" y="122"/>
                  <a:pt x="150" y="122"/>
                </a:cubicBezTo>
                <a:lnTo>
                  <a:pt x="155" y="12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 name="Google Shape;243;p16">
            <a:extLst>
              <a:ext uri="{FF2B5EF4-FFF2-40B4-BE49-F238E27FC236}">
                <a16:creationId xmlns:a16="http://schemas.microsoft.com/office/drawing/2014/main" id="{A03A172F-47BB-35C5-0B71-E62D30BCFB93}"/>
              </a:ext>
            </a:extLst>
          </p:cNvPr>
          <p:cNvSpPr/>
          <p:nvPr/>
        </p:nvSpPr>
        <p:spPr>
          <a:xfrm>
            <a:off x="4497387" y="3098800"/>
            <a:ext cx="622300" cy="730250"/>
          </a:xfrm>
          <a:custGeom>
            <a:avLst/>
            <a:gdLst/>
            <a:ahLst/>
            <a:cxnLst/>
            <a:rect l="l" t="t" r="r" b="b"/>
            <a:pathLst>
              <a:path w="155" h="182" extrusionOk="0">
                <a:moveTo>
                  <a:pt x="89" y="182"/>
                </a:moveTo>
                <a:cubicBezTo>
                  <a:pt x="64" y="182"/>
                  <a:pt x="64" y="182"/>
                  <a:pt x="64" y="182"/>
                </a:cubicBezTo>
                <a:cubicBezTo>
                  <a:pt x="62" y="182"/>
                  <a:pt x="61" y="181"/>
                  <a:pt x="61" y="179"/>
                </a:cubicBezTo>
                <a:cubicBezTo>
                  <a:pt x="61" y="177"/>
                  <a:pt x="62" y="176"/>
                  <a:pt x="64" y="176"/>
                </a:cubicBezTo>
                <a:cubicBezTo>
                  <a:pt x="89" y="176"/>
                  <a:pt x="89" y="176"/>
                  <a:pt x="89" y="176"/>
                </a:cubicBezTo>
                <a:cubicBezTo>
                  <a:pt x="91" y="176"/>
                  <a:pt x="93" y="177"/>
                  <a:pt x="93" y="179"/>
                </a:cubicBezTo>
                <a:cubicBezTo>
                  <a:pt x="93" y="181"/>
                  <a:pt x="91" y="182"/>
                  <a:pt x="89" y="182"/>
                </a:cubicBezTo>
                <a:close/>
                <a:moveTo>
                  <a:pt x="96" y="171"/>
                </a:moveTo>
                <a:cubicBezTo>
                  <a:pt x="57" y="171"/>
                  <a:pt x="57" y="171"/>
                  <a:pt x="57" y="171"/>
                </a:cubicBezTo>
                <a:cubicBezTo>
                  <a:pt x="55" y="171"/>
                  <a:pt x="53" y="169"/>
                  <a:pt x="53" y="167"/>
                </a:cubicBezTo>
                <a:cubicBezTo>
                  <a:pt x="53" y="165"/>
                  <a:pt x="55" y="164"/>
                  <a:pt x="57" y="164"/>
                </a:cubicBezTo>
                <a:cubicBezTo>
                  <a:pt x="96" y="164"/>
                  <a:pt x="96" y="164"/>
                  <a:pt x="96" y="164"/>
                </a:cubicBezTo>
                <a:cubicBezTo>
                  <a:pt x="98" y="164"/>
                  <a:pt x="100" y="165"/>
                  <a:pt x="100" y="167"/>
                </a:cubicBezTo>
                <a:cubicBezTo>
                  <a:pt x="100" y="169"/>
                  <a:pt x="98" y="171"/>
                  <a:pt x="96" y="171"/>
                </a:cubicBezTo>
                <a:close/>
                <a:moveTo>
                  <a:pt x="76" y="158"/>
                </a:moveTo>
                <a:cubicBezTo>
                  <a:pt x="69" y="158"/>
                  <a:pt x="62" y="158"/>
                  <a:pt x="61" y="158"/>
                </a:cubicBezTo>
                <a:cubicBezTo>
                  <a:pt x="61" y="158"/>
                  <a:pt x="61" y="158"/>
                  <a:pt x="61" y="158"/>
                </a:cubicBezTo>
                <a:cubicBezTo>
                  <a:pt x="54" y="158"/>
                  <a:pt x="51" y="155"/>
                  <a:pt x="50" y="149"/>
                </a:cubicBezTo>
                <a:cubicBezTo>
                  <a:pt x="49" y="147"/>
                  <a:pt x="49" y="144"/>
                  <a:pt x="49" y="141"/>
                </a:cubicBezTo>
                <a:cubicBezTo>
                  <a:pt x="49" y="138"/>
                  <a:pt x="49" y="134"/>
                  <a:pt x="47" y="132"/>
                </a:cubicBezTo>
                <a:cubicBezTo>
                  <a:pt x="42" y="122"/>
                  <a:pt x="38" y="116"/>
                  <a:pt x="33" y="106"/>
                </a:cubicBezTo>
                <a:cubicBezTo>
                  <a:pt x="28" y="96"/>
                  <a:pt x="23" y="82"/>
                  <a:pt x="26" y="68"/>
                </a:cubicBezTo>
                <a:cubicBezTo>
                  <a:pt x="31" y="50"/>
                  <a:pt x="49" y="33"/>
                  <a:pt x="76" y="33"/>
                </a:cubicBezTo>
                <a:cubicBezTo>
                  <a:pt x="103" y="33"/>
                  <a:pt x="121" y="50"/>
                  <a:pt x="126" y="68"/>
                </a:cubicBezTo>
                <a:cubicBezTo>
                  <a:pt x="129" y="82"/>
                  <a:pt x="124" y="96"/>
                  <a:pt x="119" y="106"/>
                </a:cubicBezTo>
                <a:cubicBezTo>
                  <a:pt x="114" y="116"/>
                  <a:pt x="110" y="122"/>
                  <a:pt x="105" y="132"/>
                </a:cubicBezTo>
                <a:cubicBezTo>
                  <a:pt x="104" y="134"/>
                  <a:pt x="103" y="138"/>
                  <a:pt x="103" y="141"/>
                </a:cubicBezTo>
                <a:cubicBezTo>
                  <a:pt x="103" y="144"/>
                  <a:pt x="103" y="147"/>
                  <a:pt x="103" y="149"/>
                </a:cubicBezTo>
                <a:cubicBezTo>
                  <a:pt x="101" y="155"/>
                  <a:pt x="98" y="158"/>
                  <a:pt x="91" y="158"/>
                </a:cubicBezTo>
                <a:cubicBezTo>
                  <a:pt x="91" y="158"/>
                  <a:pt x="84" y="158"/>
                  <a:pt x="76" y="158"/>
                </a:cubicBezTo>
                <a:close/>
                <a:moveTo>
                  <a:pt x="61" y="151"/>
                </a:moveTo>
                <a:cubicBezTo>
                  <a:pt x="62" y="151"/>
                  <a:pt x="90" y="151"/>
                  <a:pt x="91" y="151"/>
                </a:cubicBezTo>
                <a:cubicBezTo>
                  <a:pt x="95" y="151"/>
                  <a:pt x="95" y="150"/>
                  <a:pt x="96" y="148"/>
                </a:cubicBezTo>
                <a:cubicBezTo>
                  <a:pt x="96" y="146"/>
                  <a:pt x="96" y="144"/>
                  <a:pt x="97" y="141"/>
                </a:cubicBezTo>
                <a:cubicBezTo>
                  <a:pt x="97" y="137"/>
                  <a:pt x="97" y="133"/>
                  <a:pt x="99" y="129"/>
                </a:cubicBezTo>
                <a:cubicBezTo>
                  <a:pt x="104" y="119"/>
                  <a:pt x="108" y="113"/>
                  <a:pt x="113" y="103"/>
                </a:cubicBezTo>
                <a:cubicBezTo>
                  <a:pt x="117" y="96"/>
                  <a:pt x="122" y="82"/>
                  <a:pt x="119" y="69"/>
                </a:cubicBezTo>
                <a:cubicBezTo>
                  <a:pt x="116" y="55"/>
                  <a:pt x="99" y="40"/>
                  <a:pt x="76" y="40"/>
                </a:cubicBezTo>
                <a:cubicBezTo>
                  <a:pt x="53" y="40"/>
                  <a:pt x="37" y="55"/>
                  <a:pt x="33" y="69"/>
                </a:cubicBezTo>
                <a:cubicBezTo>
                  <a:pt x="30" y="82"/>
                  <a:pt x="36" y="96"/>
                  <a:pt x="39" y="103"/>
                </a:cubicBezTo>
                <a:cubicBezTo>
                  <a:pt x="44" y="113"/>
                  <a:pt x="48" y="119"/>
                  <a:pt x="53" y="129"/>
                </a:cubicBezTo>
                <a:cubicBezTo>
                  <a:pt x="55" y="133"/>
                  <a:pt x="55" y="137"/>
                  <a:pt x="56" y="141"/>
                </a:cubicBezTo>
                <a:cubicBezTo>
                  <a:pt x="56" y="144"/>
                  <a:pt x="56" y="146"/>
                  <a:pt x="56" y="148"/>
                </a:cubicBezTo>
                <a:cubicBezTo>
                  <a:pt x="57" y="150"/>
                  <a:pt x="57" y="151"/>
                  <a:pt x="61" y="151"/>
                </a:cubicBezTo>
                <a:cubicBezTo>
                  <a:pt x="61" y="151"/>
                  <a:pt x="61" y="151"/>
                  <a:pt x="61" y="151"/>
                </a:cubicBezTo>
                <a:close/>
                <a:moveTo>
                  <a:pt x="16" y="84"/>
                </a:moveTo>
                <a:cubicBezTo>
                  <a:pt x="3" y="84"/>
                  <a:pt x="3" y="84"/>
                  <a:pt x="3" y="84"/>
                </a:cubicBezTo>
                <a:cubicBezTo>
                  <a:pt x="1" y="84"/>
                  <a:pt x="0" y="83"/>
                  <a:pt x="0" y="81"/>
                </a:cubicBezTo>
                <a:cubicBezTo>
                  <a:pt x="0" y="79"/>
                  <a:pt x="1" y="77"/>
                  <a:pt x="3" y="77"/>
                </a:cubicBezTo>
                <a:cubicBezTo>
                  <a:pt x="16" y="77"/>
                  <a:pt x="16" y="77"/>
                  <a:pt x="16" y="77"/>
                </a:cubicBezTo>
                <a:cubicBezTo>
                  <a:pt x="18" y="77"/>
                  <a:pt x="20" y="79"/>
                  <a:pt x="20" y="81"/>
                </a:cubicBezTo>
                <a:cubicBezTo>
                  <a:pt x="20" y="83"/>
                  <a:pt x="18" y="84"/>
                  <a:pt x="16" y="84"/>
                </a:cubicBezTo>
                <a:close/>
                <a:moveTo>
                  <a:pt x="152" y="82"/>
                </a:moveTo>
                <a:cubicBezTo>
                  <a:pt x="136" y="82"/>
                  <a:pt x="136" y="82"/>
                  <a:pt x="136" y="82"/>
                </a:cubicBezTo>
                <a:cubicBezTo>
                  <a:pt x="134" y="82"/>
                  <a:pt x="132" y="80"/>
                  <a:pt x="132" y="78"/>
                </a:cubicBezTo>
                <a:cubicBezTo>
                  <a:pt x="132" y="76"/>
                  <a:pt x="134" y="75"/>
                  <a:pt x="136" y="75"/>
                </a:cubicBezTo>
                <a:cubicBezTo>
                  <a:pt x="152" y="75"/>
                  <a:pt x="152" y="75"/>
                  <a:pt x="152" y="75"/>
                </a:cubicBezTo>
                <a:cubicBezTo>
                  <a:pt x="154" y="75"/>
                  <a:pt x="155" y="76"/>
                  <a:pt x="155" y="78"/>
                </a:cubicBezTo>
                <a:cubicBezTo>
                  <a:pt x="155" y="80"/>
                  <a:pt x="154" y="82"/>
                  <a:pt x="152" y="82"/>
                </a:cubicBezTo>
                <a:close/>
                <a:moveTo>
                  <a:pt x="46" y="79"/>
                </a:moveTo>
                <a:cubicBezTo>
                  <a:pt x="45" y="79"/>
                  <a:pt x="45" y="79"/>
                  <a:pt x="45" y="79"/>
                </a:cubicBezTo>
                <a:cubicBezTo>
                  <a:pt x="43" y="78"/>
                  <a:pt x="42" y="76"/>
                  <a:pt x="42" y="75"/>
                </a:cubicBezTo>
                <a:cubicBezTo>
                  <a:pt x="45" y="62"/>
                  <a:pt x="59" y="49"/>
                  <a:pt x="78" y="49"/>
                </a:cubicBezTo>
                <a:cubicBezTo>
                  <a:pt x="78" y="49"/>
                  <a:pt x="78" y="49"/>
                  <a:pt x="78" y="49"/>
                </a:cubicBezTo>
                <a:cubicBezTo>
                  <a:pt x="80" y="49"/>
                  <a:pt x="81" y="51"/>
                  <a:pt x="81" y="53"/>
                </a:cubicBezTo>
                <a:cubicBezTo>
                  <a:pt x="81" y="55"/>
                  <a:pt x="80" y="56"/>
                  <a:pt x="78" y="56"/>
                </a:cubicBezTo>
                <a:cubicBezTo>
                  <a:pt x="62" y="56"/>
                  <a:pt x="51" y="67"/>
                  <a:pt x="49" y="76"/>
                </a:cubicBezTo>
                <a:cubicBezTo>
                  <a:pt x="48" y="78"/>
                  <a:pt x="47" y="79"/>
                  <a:pt x="46" y="79"/>
                </a:cubicBezTo>
                <a:close/>
                <a:moveTo>
                  <a:pt x="120" y="42"/>
                </a:moveTo>
                <a:cubicBezTo>
                  <a:pt x="119" y="42"/>
                  <a:pt x="118" y="41"/>
                  <a:pt x="117" y="41"/>
                </a:cubicBezTo>
                <a:cubicBezTo>
                  <a:pt x="116" y="39"/>
                  <a:pt x="116" y="37"/>
                  <a:pt x="117" y="36"/>
                </a:cubicBezTo>
                <a:cubicBezTo>
                  <a:pt x="129" y="24"/>
                  <a:pt x="129" y="24"/>
                  <a:pt x="129" y="24"/>
                </a:cubicBezTo>
                <a:cubicBezTo>
                  <a:pt x="130" y="23"/>
                  <a:pt x="132" y="23"/>
                  <a:pt x="133" y="24"/>
                </a:cubicBezTo>
                <a:cubicBezTo>
                  <a:pt x="135" y="26"/>
                  <a:pt x="135" y="28"/>
                  <a:pt x="133" y="29"/>
                </a:cubicBezTo>
                <a:cubicBezTo>
                  <a:pt x="122" y="41"/>
                  <a:pt x="122" y="41"/>
                  <a:pt x="122" y="41"/>
                </a:cubicBezTo>
                <a:cubicBezTo>
                  <a:pt x="121" y="41"/>
                  <a:pt x="120" y="42"/>
                  <a:pt x="120" y="42"/>
                </a:cubicBezTo>
                <a:close/>
                <a:moveTo>
                  <a:pt x="34" y="42"/>
                </a:moveTo>
                <a:cubicBezTo>
                  <a:pt x="33" y="42"/>
                  <a:pt x="32" y="41"/>
                  <a:pt x="31" y="41"/>
                </a:cubicBezTo>
                <a:cubicBezTo>
                  <a:pt x="20" y="29"/>
                  <a:pt x="20" y="29"/>
                  <a:pt x="20" y="29"/>
                </a:cubicBezTo>
                <a:cubicBezTo>
                  <a:pt x="18" y="28"/>
                  <a:pt x="18" y="26"/>
                  <a:pt x="20" y="24"/>
                </a:cubicBezTo>
                <a:cubicBezTo>
                  <a:pt x="21" y="23"/>
                  <a:pt x="23" y="23"/>
                  <a:pt x="25" y="24"/>
                </a:cubicBezTo>
                <a:cubicBezTo>
                  <a:pt x="36" y="36"/>
                  <a:pt x="36" y="36"/>
                  <a:pt x="36" y="36"/>
                </a:cubicBezTo>
                <a:cubicBezTo>
                  <a:pt x="37" y="37"/>
                  <a:pt x="37" y="39"/>
                  <a:pt x="36" y="41"/>
                </a:cubicBezTo>
                <a:cubicBezTo>
                  <a:pt x="35" y="41"/>
                  <a:pt x="34" y="42"/>
                  <a:pt x="34" y="42"/>
                </a:cubicBezTo>
                <a:close/>
                <a:moveTo>
                  <a:pt x="76" y="26"/>
                </a:moveTo>
                <a:cubicBezTo>
                  <a:pt x="74" y="26"/>
                  <a:pt x="73" y="25"/>
                  <a:pt x="73" y="23"/>
                </a:cubicBezTo>
                <a:cubicBezTo>
                  <a:pt x="73" y="4"/>
                  <a:pt x="73" y="4"/>
                  <a:pt x="73" y="4"/>
                </a:cubicBezTo>
                <a:cubicBezTo>
                  <a:pt x="73" y="2"/>
                  <a:pt x="74" y="0"/>
                  <a:pt x="76" y="0"/>
                </a:cubicBezTo>
                <a:cubicBezTo>
                  <a:pt x="78" y="0"/>
                  <a:pt x="79" y="2"/>
                  <a:pt x="79" y="4"/>
                </a:cubicBezTo>
                <a:cubicBezTo>
                  <a:pt x="79" y="23"/>
                  <a:pt x="79" y="23"/>
                  <a:pt x="79" y="23"/>
                </a:cubicBezTo>
                <a:cubicBezTo>
                  <a:pt x="79" y="25"/>
                  <a:pt x="78" y="26"/>
                  <a:pt x="76" y="2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 name="Google Shape;244;p16">
            <a:extLst>
              <a:ext uri="{FF2B5EF4-FFF2-40B4-BE49-F238E27FC236}">
                <a16:creationId xmlns:a16="http://schemas.microsoft.com/office/drawing/2014/main" id="{218BF2EF-D4A2-5FEB-4146-46A207DF0519}"/>
              </a:ext>
            </a:extLst>
          </p:cNvPr>
          <p:cNvSpPr txBox="1"/>
          <p:nvPr/>
        </p:nvSpPr>
        <p:spPr>
          <a:xfrm>
            <a:off x="784225" y="4749800"/>
            <a:ext cx="2711450" cy="5540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Montserrat"/>
              <a:buNone/>
            </a:pPr>
            <a:r>
              <a:rPr lang="en-US" sz="3600" b="1" i="0" u="none" dirty="0">
                <a:solidFill>
                  <a:srgbClr val="FF9900"/>
                </a:solidFill>
                <a:latin typeface="Montserrat"/>
                <a:ea typeface="Montserrat"/>
                <a:cs typeface="Montserrat"/>
                <a:sym typeface="Montserrat"/>
              </a:rPr>
              <a:t>Código de </a:t>
            </a:r>
            <a:r>
              <a:rPr lang="en-US" sz="3600" b="1" i="0" u="none" dirty="0" err="1">
                <a:solidFill>
                  <a:srgbClr val="FF9900"/>
                </a:solidFill>
                <a:latin typeface="Montserrat"/>
                <a:ea typeface="Montserrat"/>
                <a:cs typeface="Montserrat"/>
                <a:sym typeface="Montserrat"/>
              </a:rPr>
              <a:t>Integridad</a:t>
            </a:r>
            <a:endParaRPr dirty="0">
              <a:solidFill>
                <a:srgbClr val="FF9900"/>
              </a:solidFill>
            </a:endParaRPr>
          </a:p>
        </p:txBody>
      </p:sp>
      <p:sp>
        <p:nvSpPr>
          <p:cNvPr id="10" name="Google Shape;245;p16">
            <a:extLst>
              <a:ext uri="{FF2B5EF4-FFF2-40B4-BE49-F238E27FC236}">
                <a16:creationId xmlns:a16="http://schemas.microsoft.com/office/drawing/2014/main" id="{ADA665A1-13EA-05FC-9123-268F3E7B2805}"/>
              </a:ext>
            </a:extLst>
          </p:cNvPr>
          <p:cNvSpPr txBox="1"/>
          <p:nvPr/>
        </p:nvSpPr>
        <p:spPr>
          <a:xfrm>
            <a:off x="8850431" y="1221814"/>
            <a:ext cx="3149054" cy="5540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Montserrat"/>
              <a:buNone/>
            </a:pPr>
            <a:r>
              <a:rPr lang="en-US" sz="3600" b="1" i="0" u="none" dirty="0" err="1">
                <a:solidFill>
                  <a:schemeClr val="accent2"/>
                </a:solidFill>
                <a:latin typeface="Montserrat"/>
                <a:ea typeface="Montserrat"/>
                <a:cs typeface="Montserrat"/>
                <a:sym typeface="Montserrat"/>
              </a:rPr>
              <a:t>Conflicto</a:t>
            </a:r>
            <a:r>
              <a:rPr lang="en-US" sz="3600" b="1" i="0" u="none" dirty="0">
                <a:solidFill>
                  <a:schemeClr val="accent2"/>
                </a:solidFill>
                <a:latin typeface="Montserrat"/>
                <a:ea typeface="Montserrat"/>
                <a:cs typeface="Montserrat"/>
                <a:sym typeface="Montserrat"/>
              </a:rPr>
              <a:t> de </a:t>
            </a:r>
            <a:r>
              <a:rPr lang="en-US" sz="3600" b="1" i="0" u="none" dirty="0" err="1">
                <a:solidFill>
                  <a:schemeClr val="accent2"/>
                </a:solidFill>
                <a:latin typeface="Montserrat"/>
                <a:ea typeface="Montserrat"/>
                <a:cs typeface="Montserrat"/>
                <a:sym typeface="Montserrat"/>
              </a:rPr>
              <a:t>Interés</a:t>
            </a:r>
            <a:endParaRPr dirty="0">
              <a:solidFill>
                <a:schemeClr val="accent2"/>
              </a:solidFill>
            </a:endParaRPr>
          </a:p>
        </p:txBody>
      </p:sp>
      <p:sp>
        <p:nvSpPr>
          <p:cNvPr id="11" name="Google Shape;246;p16">
            <a:extLst>
              <a:ext uri="{FF2B5EF4-FFF2-40B4-BE49-F238E27FC236}">
                <a16:creationId xmlns:a16="http://schemas.microsoft.com/office/drawing/2014/main" id="{7D8909E5-A16D-B8AB-8B11-1CE6BD9D40C1}"/>
              </a:ext>
            </a:extLst>
          </p:cNvPr>
          <p:cNvSpPr txBox="1"/>
          <p:nvPr/>
        </p:nvSpPr>
        <p:spPr>
          <a:xfrm>
            <a:off x="8378824" y="2389187"/>
            <a:ext cx="3494728" cy="2032000"/>
          </a:xfrm>
          <a:prstGeom prst="rect">
            <a:avLst/>
          </a:prstGeom>
          <a:noFill/>
          <a:ln>
            <a:noFill/>
          </a:ln>
        </p:spPr>
        <p:txBody>
          <a:bodyPr spcFirstLastPara="1" wrap="square" lIns="91425" tIns="45700" rIns="91425" bIns="45700" anchor="t" anchorCtr="0">
            <a:noAutofit/>
          </a:bodyPr>
          <a:lstStyle/>
          <a:p>
            <a:pPr marL="285750" indent="-285750" algn="just">
              <a:lnSpc>
                <a:spcPct val="107000"/>
              </a:lnSpc>
              <a:spcAft>
                <a:spcPts val="800"/>
              </a:spcAft>
              <a:buFont typeface="Arial" panose="020B0604020202020204" pitchFamily="34" charset="0"/>
              <a:buChar char="•"/>
            </a:pPr>
            <a:r>
              <a:rPr lang="es-CO" sz="1600" kern="100" dirty="0">
                <a:effectLst/>
                <a:latin typeface="Arial" panose="020B0604020202020204" pitchFamily="34" charset="0"/>
                <a:ea typeface="Calibri" panose="020F0502020204030204" pitchFamily="34" charset="0"/>
                <a:cs typeface="Arial" panose="020B0604020202020204" pitchFamily="34" charset="0"/>
              </a:rPr>
              <a:t>Definir los roles y responsabilidades del Grupo de Trabajo de integridad en cabeza del Grupo de Gestión Humana.</a:t>
            </a:r>
          </a:p>
          <a:p>
            <a:pPr marL="285750" indent="-285750" algn="just">
              <a:lnSpc>
                <a:spcPct val="107000"/>
              </a:lnSpc>
              <a:spcAft>
                <a:spcPts val="800"/>
              </a:spcAft>
              <a:buFont typeface="Arial" panose="020B0604020202020204" pitchFamily="34" charset="0"/>
              <a:buChar char="•"/>
            </a:pPr>
            <a:r>
              <a:rPr lang="es-CO" sz="1600" kern="100" dirty="0">
                <a:effectLst/>
                <a:latin typeface="Arial" panose="020B0604020202020204" pitchFamily="34" charset="0"/>
                <a:ea typeface="Calibri" panose="020F0502020204030204" pitchFamily="34" charset="0"/>
                <a:cs typeface="Arial" panose="020B0604020202020204" pitchFamily="34" charset="0"/>
              </a:rPr>
              <a:t>Socializar las orientaciones en materia de conflicto de intereses en el marco del manual de contratación y demás normas concordantes. </a:t>
            </a:r>
          </a:p>
          <a:p>
            <a:pPr marL="285750" indent="-285750" algn="just">
              <a:buFont typeface="Arial" panose="020B0604020202020204" pitchFamily="34" charset="0"/>
              <a:buChar char="•"/>
            </a:pPr>
            <a:r>
              <a:rPr lang="es-CO" sz="1600" dirty="0">
                <a:effectLst/>
                <a:latin typeface="Arial" panose="020B0604020202020204" pitchFamily="34" charset="0"/>
                <a:ea typeface="Calibri" panose="020F0502020204030204" pitchFamily="34" charset="0"/>
                <a:cs typeface="Arial" panose="020B0604020202020204" pitchFamily="34" charset="0"/>
              </a:rPr>
              <a:t>Establecer el procedimiento interno para el manejo y declaración de conflictos de intereses de conformidad con el artículo 12 de la Ley 1437 de 2011</a:t>
            </a:r>
            <a:endParaRPr lang="en-US" sz="1600" dirty="0">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7B2DD075-D683-DE21-99F4-A9F8A30CC119}"/>
              </a:ext>
            </a:extLst>
          </p:cNvPr>
          <p:cNvSpPr txBox="1"/>
          <p:nvPr/>
        </p:nvSpPr>
        <p:spPr>
          <a:xfrm>
            <a:off x="5505871" y="2974049"/>
            <a:ext cx="1346572" cy="1107996"/>
          </a:xfrm>
          <a:prstGeom prst="rect">
            <a:avLst/>
          </a:prstGeom>
          <a:noFill/>
        </p:spPr>
        <p:txBody>
          <a:bodyPr wrap="square" rtlCol="0">
            <a:spAutoFit/>
          </a:bodyPr>
          <a:lstStyle/>
          <a:p>
            <a:r>
              <a:rPr lang="es-CO" sz="6600" b="1" dirty="0">
                <a:solidFill>
                  <a:schemeClr val="accent4"/>
                </a:solidFill>
                <a:latin typeface="ADLaM Display" panose="02010000000000000000" pitchFamily="2" charset="0"/>
                <a:ea typeface="ADLaM Display" panose="02010000000000000000" pitchFamily="2" charset="0"/>
                <a:cs typeface="ADLaM Display" panose="02010000000000000000" pitchFamily="2" charset="0"/>
              </a:rPr>
              <a:t>14</a:t>
            </a:r>
          </a:p>
        </p:txBody>
      </p:sp>
      <p:sp>
        <p:nvSpPr>
          <p:cNvPr id="16" name="CuadroTexto 15">
            <a:extLst>
              <a:ext uri="{FF2B5EF4-FFF2-40B4-BE49-F238E27FC236}">
                <a16:creationId xmlns:a16="http://schemas.microsoft.com/office/drawing/2014/main" id="{608C70A1-A824-4CDB-34CB-7846DC253AFE}"/>
              </a:ext>
            </a:extLst>
          </p:cNvPr>
          <p:cNvSpPr txBox="1"/>
          <p:nvPr/>
        </p:nvSpPr>
        <p:spPr>
          <a:xfrm>
            <a:off x="4997249" y="4503658"/>
            <a:ext cx="2197502" cy="523220"/>
          </a:xfrm>
          <a:prstGeom prst="rect">
            <a:avLst/>
          </a:prstGeom>
          <a:noFill/>
        </p:spPr>
        <p:txBody>
          <a:bodyPr wrap="square">
            <a:spAutoFit/>
          </a:bodyPr>
          <a:lstStyle/>
          <a:p>
            <a:r>
              <a:rPr lang="es-CO" sz="2800" b="1" dirty="0">
                <a:solidFill>
                  <a:srgbClr val="FFC000"/>
                </a:solidFill>
                <a:latin typeface="ADLaM Display" panose="02010000000000000000" pitchFamily="2" charset="0"/>
                <a:ea typeface="ADLaM Display" panose="02010000000000000000" pitchFamily="2" charset="0"/>
                <a:cs typeface="ADLaM Display" panose="02010000000000000000" pitchFamily="2" charset="0"/>
              </a:rPr>
              <a:t>Actividades</a:t>
            </a:r>
            <a:endParaRPr lang="es-CO" sz="2800" dirty="0">
              <a:solidFill>
                <a:srgbClr val="FFC000"/>
              </a:solidFill>
            </a:endParaRPr>
          </a:p>
        </p:txBody>
      </p:sp>
    </p:spTree>
    <p:extLst>
      <p:ext uri="{BB962C8B-B14F-4D97-AF65-F5344CB8AC3E}">
        <p14:creationId xmlns:p14="http://schemas.microsoft.com/office/powerpoint/2010/main" val="3655214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CuadroTexto 1">
            <a:extLst>
              <a:ext uri="{FF2B5EF4-FFF2-40B4-BE49-F238E27FC236}">
                <a16:creationId xmlns:a16="http://schemas.microsoft.com/office/drawing/2014/main" id="{E50ED19A-F1BE-595D-6A90-14DA43DD7284}"/>
              </a:ext>
            </a:extLst>
          </p:cNvPr>
          <p:cNvSpPr txBox="1"/>
          <p:nvPr/>
        </p:nvSpPr>
        <p:spPr>
          <a:xfrm>
            <a:off x="3262325" y="2317982"/>
            <a:ext cx="7727529"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s-ES" sz="40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2.9 Plan Anual de adquisiciones</a:t>
            </a:r>
            <a:endParaRPr kumimoji="0" lang="es-CO" sz="54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endParaRPr>
          </a:p>
        </p:txBody>
      </p:sp>
      <p:pic>
        <p:nvPicPr>
          <p:cNvPr id="8" name="Imagen 7">
            <a:extLst>
              <a:ext uri="{FF2B5EF4-FFF2-40B4-BE49-F238E27FC236}">
                <a16:creationId xmlns:a16="http://schemas.microsoft.com/office/drawing/2014/main" id="{B662236A-64F1-C987-507B-C70A25DBA042}"/>
              </a:ext>
            </a:extLst>
          </p:cNvPr>
          <p:cNvPicPr>
            <a:picLocks noChangeAspect="1"/>
          </p:cNvPicPr>
          <p:nvPr/>
        </p:nvPicPr>
        <p:blipFill rotWithShape="1">
          <a:blip r:embed="rId2"/>
          <a:srcRect l="23804" t="23622" r="31305" b="5971"/>
          <a:stretch/>
        </p:blipFill>
        <p:spPr>
          <a:xfrm>
            <a:off x="2521939" y="2118094"/>
            <a:ext cx="915656" cy="907774"/>
          </a:xfrm>
          <a:prstGeom prst="rect">
            <a:avLst/>
          </a:prstGeom>
        </p:spPr>
      </p:pic>
      <p:sp>
        <p:nvSpPr>
          <p:cNvPr id="9" name="Rectángulo 8">
            <a:extLst>
              <a:ext uri="{FF2B5EF4-FFF2-40B4-BE49-F238E27FC236}">
                <a16:creationId xmlns:a16="http://schemas.microsoft.com/office/drawing/2014/main" id="{C48AAE63-1C7A-D084-2CAF-3D417614C8DF}"/>
              </a:ext>
            </a:extLst>
          </p:cNvPr>
          <p:cNvSpPr/>
          <p:nvPr/>
        </p:nvSpPr>
        <p:spPr>
          <a:xfrm>
            <a:off x="3437595" y="3260189"/>
            <a:ext cx="6860226" cy="96078"/>
          </a:xfrm>
          <a:prstGeom prst="rect">
            <a:avLst/>
          </a:prstGeom>
          <a:solidFill>
            <a:srgbClr val="C49E4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9AC855BC-7041-3807-640D-0AC558EF3654}"/>
              </a:ext>
            </a:extLst>
          </p:cNvPr>
          <p:cNvSpPr/>
          <p:nvPr/>
        </p:nvSpPr>
        <p:spPr>
          <a:xfrm>
            <a:off x="4746222" y="3376145"/>
            <a:ext cx="5916034" cy="96078"/>
          </a:xfrm>
          <a:prstGeom prst="rect">
            <a:avLst/>
          </a:prstGeom>
          <a:solidFill>
            <a:schemeClr val="accent4"/>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9C3A75A9-BB7D-1771-4777-690283E826C8}"/>
              </a:ext>
            </a:extLst>
          </p:cNvPr>
          <p:cNvSpPr txBox="1"/>
          <p:nvPr/>
        </p:nvSpPr>
        <p:spPr>
          <a:xfrm>
            <a:off x="7666892" y="3581519"/>
            <a:ext cx="3769932" cy="646331"/>
          </a:xfrm>
          <a:prstGeom prst="rect">
            <a:avLst/>
          </a:prstGeom>
          <a:noFill/>
        </p:spPr>
        <p:txBody>
          <a:bodyPr wrap="square">
            <a:spAutoFit/>
          </a:bodyPr>
          <a:lstStyle/>
          <a:p>
            <a:r>
              <a:rPr lang="es-ES" b="1" dirty="0">
                <a:solidFill>
                  <a:srgbClr val="C49E41"/>
                </a:solidFill>
                <a:latin typeface="Antipasto" panose="02000506000000020004" pitchFamily="2" charset="0"/>
              </a:rPr>
              <a:t>Oficina Asesora de planeación y prospectiva</a:t>
            </a:r>
          </a:p>
        </p:txBody>
      </p:sp>
    </p:spTree>
    <p:extLst>
      <p:ext uri="{BB962C8B-B14F-4D97-AF65-F5344CB8AC3E}">
        <p14:creationId xmlns:p14="http://schemas.microsoft.com/office/powerpoint/2010/main" val="3958414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Tree>
    <p:extLst>
      <p:ext uri="{BB962C8B-B14F-4D97-AF65-F5344CB8AC3E}">
        <p14:creationId xmlns:p14="http://schemas.microsoft.com/office/powerpoint/2010/main" val="787708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CuadroTexto 1">
            <a:extLst>
              <a:ext uri="{FF2B5EF4-FFF2-40B4-BE49-F238E27FC236}">
                <a16:creationId xmlns:a16="http://schemas.microsoft.com/office/drawing/2014/main" id="{E50ED19A-F1BE-595D-6A90-14DA43DD7284}"/>
              </a:ext>
            </a:extLst>
          </p:cNvPr>
          <p:cNvSpPr txBox="1"/>
          <p:nvPr/>
        </p:nvSpPr>
        <p:spPr>
          <a:xfrm>
            <a:off x="3550137" y="1384060"/>
            <a:ext cx="7727529" cy="3046988"/>
          </a:xfrm>
          <a:prstGeom prst="rect">
            <a:avLst/>
          </a:prstGeom>
          <a:noFill/>
        </p:spPr>
        <p:txBody>
          <a:bodyPr wrap="square">
            <a:spAutoFit/>
          </a:bodyPr>
          <a:lstStyle/>
          <a:p>
            <a:r>
              <a:rPr lang="es-ES" sz="2400" b="1" dirty="0">
                <a:solidFill>
                  <a:srgbClr val="95782F"/>
                </a:solidFill>
                <a:latin typeface="Arial" panose="020B0604020202020204" pitchFamily="34" charset="0"/>
              </a:rPr>
              <a:t>2.10 Plan Estratégico de Tecnologías de la Información y las Comunicaciones –­ PETI </a:t>
            </a:r>
          </a:p>
          <a:p>
            <a:endParaRPr lang="es-ES" sz="2400" b="1" dirty="0">
              <a:solidFill>
                <a:srgbClr val="95782F"/>
              </a:solidFill>
              <a:latin typeface="Arial" panose="020B0604020202020204" pitchFamily="34" charset="0"/>
            </a:endParaRPr>
          </a:p>
          <a:p>
            <a:r>
              <a:rPr lang="es-ES" sz="2400" b="1" dirty="0">
                <a:solidFill>
                  <a:srgbClr val="95782F"/>
                </a:solidFill>
                <a:latin typeface="Arial" panose="020B0604020202020204" pitchFamily="34" charset="0"/>
              </a:rPr>
              <a:t>2.11Plan de Tratamiento de Riesgos de Seguridad y Privacidad de la Información –­ PETI</a:t>
            </a:r>
          </a:p>
          <a:p>
            <a:endParaRPr lang="es-ES" sz="2400" b="1" dirty="0">
              <a:solidFill>
                <a:srgbClr val="95782F"/>
              </a:solidFill>
              <a:latin typeface="Arial" panose="020B0604020202020204" pitchFamily="34" charset="0"/>
            </a:endParaRPr>
          </a:p>
          <a:p>
            <a:r>
              <a:rPr lang="es-ES" sz="2400" b="1" dirty="0">
                <a:solidFill>
                  <a:srgbClr val="95782F"/>
                </a:solidFill>
                <a:latin typeface="Arial" panose="020B0604020202020204" pitchFamily="34" charset="0"/>
              </a:rPr>
              <a:t>2.12 Plan de Seguridad y Privacidad de la Información –­ PETI</a:t>
            </a:r>
          </a:p>
        </p:txBody>
      </p:sp>
      <p:pic>
        <p:nvPicPr>
          <p:cNvPr id="8" name="Imagen 7">
            <a:extLst>
              <a:ext uri="{FF2B5EF4-FFF2-40B4-BE49-F238E27FC236}">
                <a16:creationId xmlns:a16="http://schemas.microsoft.com/office/drawing/2014/main" id="{B662236A-64F1-C987-507B-C70A25DBA042}"/>
              </a:ext>
            </a:extLst>
          </p:cNvPr>
          <p:cNvPicPr>
            <a:picLocks noChangeAspect="1"/>
          </p:cNvPicPr>
          <p:nvPr/>
        </p:nvPicPr>
        <p:blipFill rotWithShape="1">
          <a:blip r:embed="rId2"/>
          <a:srcRect l="23804" t="23622" r="31305" b="5971"/>
          <a:stretch/>
        </p:blipFill>
        <p:spPr>
          <a:xfrm>
            <a:off x="2747022" y="1513179"/>
            <a:ext cx="644724" cy="639174"/>
          </a:xfrm>
          <a:prstGeom prst="rect">
            <a:avLst/>
          </a:prstGeom>
        </p:spPr>
      </p:pic>
      <p:sp>
        <p:nvSpPr>
          <p:cNvPr id="9" name="Rectángulo 8">
            <a:extLst>
              <a:ext uri="{FF2B5EF4-FFF2-40B4-BE49-F238E27FC236}">
                <a16:creationId xmlns:a16="http://schemas.microsoft.com/office/drawing/2014/main" id="{C48AAE63-1C7A-D084-2CAF-3D417614C8DF}"/>
              </a:ext>
            </a:extLst>
          </p:cNvPr>
          <p:cNvSpPr/>
          <p:nvPr/>
        </p:nvSpPr>
        <p:spPr>
          <a:xfrm>
            <a:off x="3550137" y="4540344"/>
            <a:ext cx="6860226" cy="96078"/>
          </a:xfrm>
          <a:prstGeom prst="rect">
            <a:avLst/>
          </a:prstGeom>
          <a:solidFill>
            <a:srgbClr val="C49E4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9AC855BC-7041-3807-640D-0AC558EF3654}"/>
              </a:ext>
            </a:extLst>
          </p:cNvPr>
          <p:cNvSpPr/>
          <p:nvPr/>
        </p:nvSpPr>
        <p:spPr>
          <a:xfrm>
            <a:off x="4858764" y="4656300"/>
            <a:ext cx="5916034" cy="96078"/>
          </a:xfrm>
          <a:prstGeom prst="rect">
            <a:avLst/>
          </a:prstGeom>
          <a:solidFill>
            <a:schemeClr val="accent4"/>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9C3A75A9-BB7D-1771-4777-690283E826C8}"/>
              </a:ext>
            </a:extLst>
          </p:cNvPr>
          <p:cNvSpPr txBox="1"/>
          <p:nvPr/>
        </p:nvSpPr>
        <p:spPr>
          <a:xfrm>
            <a:off x="7666892" y="4861674"/>
            <a:ext cx="3769932" cy="646331"/>
          </a:xfrm>
          <a:prstGeom prst="rect">
            <a:avLst/>
          </a:prstGeom>
          <a:noFill/>
        </p:spPr>
        <p:txBody>
          <a:bodyPr wrap="square">
            <a:spAutoFit/>
          </a:bodyPr>
          <a:lstStyle/>
          <a:p>
            <a:r>
              <a:rPr lang="es-ES" b="1" dirty="0">
                <a:solidFill>
                  <a:srgbClr val="C49E41"/>
                </a:solidFill>
                <a:latin typeface="Antipasto" panose="02000506000000020004" pitchFamily="2" charset="0"/>
              </a:rPr>
              <a:t>Oficina de tecnologías de la Información y las Comunicaciones</a:t>
            </a:r>
          </a:p>
        </p:txBody>
      </p:sp>
      <p:pic>
        <p:nvPicPr>
          <p:cNvPr id="3" name="Imagen 2">
            <a:extLst>
              <a:ext uri="{FF2B5EF4-FFF2-40B4-BE49-F238E27FC236}">
                <a16:creationId xmlns:a16="http://schemas.microsoft.com/office/drawing/2014/main" id="{712E0AB5-C573-4EAF-C2C0-4B11B336EFF8}"/>
              </a:ext>
            </a:extLst>
          </p:cNvPr>
          <p:cNvPicPr>
            <a:picLocks noChangeAspect="1"/>
          </p:cNvPicPr>
          <p:nvPr/>
        </p:nvPicPr>
        <p:blipFill rotWithShape="1">
          <a:blip r:embed="rId2"/>
          <a:srcRect l="23804" t="23622" r="31305" b="5971"/>
          <a:stretch/>
        </p:blipFill>
        <p:spPr>
          <a:xfrm>
            <a:off x="2747022" y="2587967"/>
            <a:ext cx="644724" cy="639174"/>
          </a:xfrm>
          <a:prstGeom prst="rect">
            <a:avLst/>
          </a:prstGeom>
        </p:spPr>
      </p:pic>
      <p:pic>
        <p:nvPicPr>
          <p:cNvPr id="6" name="Imagen 5">
            <a:extLst>
              <a:ext uri="{FF2B5EF4-FFF2-40B4-BE49-F238E27FC236}">
                <a16:creationId xmlns:a16="http://schemas.microsoft.com/office/drawing/2014/main" id="{FAE0BD25-5462-C484-E74B-431D0D139FC9}"/>
              </a:ext>
            </a:extLst>
          </p:cNvPr>
          <p:cNvPicPr>
            <a:picLocks noChangeAspect="1"/>
          </p:cNvPicPr>
          <p:nvPr/>
        </p:nvPicPr>
        <p:blipFill rotWithShape="1">
          <a:blip r:embed="rId2"/>
          <a:srcRect l="23804" t="23622" r="31305" b="5971"/>
          <a:stretch/>
        </p:blipFill>
        <p:spPr>
          <a:xfrm>
            <a:off x="2749649" y="3662755"/>
            <a:ext cx="644724" cy="639174"/>
          </a:xfrm>
          <a:prstGeom prst="rect">
            <a:avLst/>
          </a:prstGeom>
        </p:spPr>
      </p:pic>
    </p:spTree>
    <p:extLst>
      <p:ext uri="{BB962C8B-B14F-4D97-AF65-F5344CB8AC3E}">
        <p14:creationId xmlns:p14="http://schemas.microsoft.com/office/powerpoint/2010/main" val="4259524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4643878"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 minagricultura.gov.co</a:t>
            </a:r>
          </a:p>
        </p:txBody>
      </p:sp>
      <p:sp>
        <p:nvSpPr>
          <p:cNvPr id="23" name="4 CuadroTexto">
            <a:extLst>
              <a:ext uri="{FF2B5EF4-FFF2-40B4-BE49-F238E27FC236}">
                <a16:creationId xmlns:a16="http://schemas.microsoft.com/office/drawing/2014/main" id="{3322F129-99BF-1645-B973-CECAAC8A4204}"/>
              </a:ext>
            </a:extLst>
          </p:cNvPr>
          <p:cNvSpPr txBox="1"/>
          <p:nvPr/>
        </p:nvSpPr>
        <p:spPr>
          <a:xfrm>
            <a:off x="2993897" y="431924"/>
            <a:ext cx="6364173" cy="646331"/>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tabLst/>
              <a:defRPr/>
            </a:pP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2.10 Plan Estratégico de Tecnologías de la Información y las Comunicaciones –­ PETI </a:t>
            </a:r>
            <a:endParaRPr kumimoji="0" lang="es-CO" sz="1800" b="1" i="0" u="none" strike="noStrike" kern="1200" cap="none" spc="0" normalizeH="0" baseline="0" noProof="0" dirty="0">
              <a:ln>
                <a:noFill/>
              </a:ln>
              <a:solidFill>
                <a:prstClr val="white"/>
              </a:solidFill>
              <a:effectLst/>
              <a:uLnTx/>
              <a:uFillTx/>
              <a:latin typeface="Calibri (Cuerpo)"/>
              <a:ea typeface="+mn-ea"/>
              <a:cs typeface="+mn-cs"/>
            </a:endParaRPr>
          </a:p>
        </p:txBody>
      </p:sp>
      <p:sp>
        <p:nvSpPr>
          <p:cNvPr id="24" name="5 Rectángulo">
            <a:extLst>
              <a:ext uri="{FF2B5EF4-FFF2-40B4-BE49-F238E27FC236}">
                <a16:creationId xmlns:a16="http://schemas.microsoft.com/office/drawing/2014/main" id="{F610E888-98C2-7BC8-5C0E-7773D078DCEE}"/>
              </a:ext>
            </a:extLst>
          </p:cNvPr>
          <p:cNvSpPr/>
          <p:nvPr/>
        </p:nvSpPr>
        <p:spPr>
          <a:xfrm>
            <a:off x="3021632" y="1472882"/>
            <a:ext cx="2695588" cy="1591802"/>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OBJETIVO</a:t>
            </a: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200" b="0" i="0" u="none" strike="noStrike" kern="1200" cap="none" spc="0" normalizeH="0" baseline="0" noProof="0" dirty="0">
                <a:ln>
                  <a:noFill/>
                </a:ln>
                <a:solidFill>
                  <a:prstClr val="black"/>
                </a:solidFill>
                <a:effectLst/>
                <a:uLnTx/>
                <a:uFillTx/>
                <a:latin typeface="Calibri (Cuerpo)"/>
                <a:ea typeface="+mn-ea"/>
                <a:cs typeface="+mn-cs"/>
              </a:rPr>
              <a:t>Formular la estrategia de TI del Ministerio de Agricultura y Desarrollo Rural en función de los planes de gobierno, la normatividad vigente y las necesidades institucionales y sectoriales en materia de TI</a:t>
            </a:r>
          </a:p>
        </p:txBody>
      </p:sp>
      <p:sp>
        <p:nvSpPr>
          <p:cNvPr id="25" name="18 Rectángulo">
            <a:extLst>
              <a:ext uri="{FF2B5EF4-FFF2-40B4-BE49-F238E27FC236}">
                <a16:creationId xmlns:a16="http://schemas.microsoft.com/office/drawing/2014/main" id="{FB870EB6-AB5F-0469-5356-F65E8E2FCD5A}"/>
              </a:ext>
            </a:extLst>
          </p:cNvPr>
          <p:cNvSpPr/>
          <p:nvPr/>
        </p:nvSpPr>
        <p:spPr>
          <a:xfrm>
            <a:off x="3046756" y="5082898"/>
            <a:ext cx="2695588"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HORIZONTE DE IMPLEMENTACIÓN: AÑO 2024</a:t>
            </a:r>
            <a:endParaRPr kumimoji="0" lang="es-CO"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26" name="6 Rectángulo">
            <a:extLst>
              <a:ext uri="{FF2B5EF4-FFF2-40B4-BE49-F238E27FC236}">
                <a16:creationId xmlns:a16="http://schemas.microsoft.com/office/drawing/2014/main" id="{10CDDF51-47FE-AF46-420E-1E04B8718F68}"/>
              </a:ext>
            </a:extLst>
          </p:cNvPr>
          <p:cNvSpPr/>
          <p:nvPr/>
        </p:nvSpPr>
        <p:spPr>
          <a:xfrm>
            <a:off x="3021631" y="3275860"/>
            <a:ext cx="2695589" cy="1632486"/>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1" i="0" u="none" strike="noStrike" kern="1200" cap="none" spc="0" normalizeH="0" baseline="0" noProof="0" dirty="0">
                <a:ln>
                  <a:noFill/>
                </a:ln>
                <a:solidFill>
                  <a:srgbClr val="C49E41"/>
                </a:solidFill>
                <a:effectLst/>
                <a:uLnTx/>
                <a:uFillTx/>
                <a:latin typeface="Calibri (Cuerpo)"/>
                <a:ea typeface="+mn-ea"/>
                <a:cs typeface="+mn-cs"/>
              </a:rPr>
              <a:t>MARCO NORMATIVO</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endParaRPr lang="es-ES" sz="1400" b="1" dirty="0">
              <a:solidFill>
                <a:srgbClr val="C49E41"/>
              </a:solidFill>
              <a:latin typeface="Calibri (Cuerpo)"/>
            </a:endParaRP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lang="es-ES" sz="1400" b="1" dirty="0">
                <a:solidFill>
                  <a:srgbClr val="C49E41"/>
                </a:solidFill>
                <a:latin typeface="Calibri (Cuerpo)"/>
              </a:rPr>
              <a:t>Decreto 767 del 2022 (Gobierno Digital)</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1" i="0" u="none" strike="noStrike" kern="1200" cap="none" spc="0" normalizeH="0" baseline="0" noProof="0" dirty="0">
                <a:ln>
                  <a:noFill/>
                </a:ln>
                <a:solidFill>
                  <a:srgbClr val="C49E41"/>
                </a:solidFill>
                <a:effectLst/>
                <a:uLnTx/>
                <a:uFillTx/>
                <a:latin typeface="Calibri (Cuerpo)"/>
                <a:ea typeface="+mn-ea"/>
                <a:cs typeface="+mn-cs"/>
              </a:rPr>
              <a:t>Ley 2294 del 2023 (Plan Nacional de Desarrollo)</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27" name="23 Rectángulo">
            <a:extLst>
              <a:ext uri="{FF2B5EF4-FFF2-40B4-BE49-F238E27FC236}">
                <a16:creationId xmlns:a16="http://schemas.microsoft.com/office/drawing/2014/main" id="{B1444472-FD00-CB7A-C5F4-D4AD9B57617D}"/>
              </a:ext>
            </a:extLst>
          </p:cNvPr>
          <p:cNvSpPr/>
          <p:nvPr/>
        </p:nvSpPr>
        <p:spPr>
          <a:xfrm>
            <a:off x="5930283" y="1472882"/>
            <a:ext cx="5886579" cy="4901414"/>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tIns="542400"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285750" marR="0" lvl="0" indent="-285750" algn="l" defTabSz="914400" rtl="0" eaLnBrk="1" fontAlgn="auto" latinLnBrk="0" hangingPunct="1">
              <a:lnSpc>
                <a:spcPct val="100000"/>
              </a:lnSpc>
              <a:spcBef>
                <a:spcPts val="0"/>
              </a:spcBef>
              <a:spcAft>
                <a:spcPts val="0"/>
              </a:spcAft>
              <a:buClr>
                <a:srgbClr val="A5A5A5">
                  <a:lumMod val="75000"/>
                </a:srgbClr>
              </a:buClr>
              <a:buSzTx/>
              <a:buFont typeface="Wingdings" pitchFamily="2" charset="2"/>
              <a:buChar char="§"/>
              <a:tabLst/>
              <a:defRPr/>
            </a:pPr>
            <a:endParaRPr kumimoji="0" lang="es-ES" sz="1400" b="0" i="0" u="none" strike="noStrike" kern="1200" cap="none" spc="0" normalizeH="0" baseline="0" noProof="0" dirty="0">
              <a:ln>
                <a:noFill/>
              </a:ln>
              <a:solidFill>
                <a:prstClr val="black"/>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ES" sz="1400" b="0" i="1" u="none" strike="noStrike" kern="1200" cap="none" spc="0" normalizeH="0" baseline="0" noProof="0" dirty="0">
              <a:ln>
                <a:noFill/>
              </a:ln>
              <a:solidFill>
                <a:prstClr val="black"/>
              </a:solidFill>
              <a:effectLst/>
              <a:uLnTx/>
              <a:uFillTx/>
              <a:latin typeface="Calibri (Cuerpo)"/>
              <a:ea typeface="+mn-ea"/>
              <a:cs typeface="+mn-cs"/>
            </a:endParaRPr>
          </a:p>
        </p:txBody>
      </p:sp>
      <p:sp>
        <p:nvSpPr>
          <p:cNvPr id="29" name="3 CuadroTexto">
            <a:extLst>
              <a:ext uri="{FF2B5EF4-FFF2-40B4-BE49-F238E27FC236}">
                <a16:creationId xmlns:a16="http://schemas.microsoft.com/office/drawing/2014/main" id="{99A6DF45-0F7D-8C62-8CC9-242E8A6A6D7B}"/>
              </a:ext>
            </a:extLst>
          </p:cNvPr>
          <p:cNvSpPr txBox="1"/>
          <p:nvPr/>
        </p:nvSpPr>
        <p:spPr>
          <a:xfrm>
            <a:off x="663161" y="3923589"/>
            <a:ext cx="23136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b="1" dirty="0">
                <a:solidFill>
                  <a:srgbClr val="C49E41"/>
                </a:solidFill>
                <a:latin typeface="Calibri (Cuerpo)"/>
              </a:rPr>
              <a:t>TULIA ESTELA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C49E41"/>
                </a:solidFill>
                <a:effectLst/>
                <a:uLnTx/>
                <a:uFillTx/>
                <a:latin typeface="Calibri (Cuerpo)"/>
                <a:ea typeface="+mn-ea"/>
                <a:cs typeface="+mn-cs"/>
              </a:rPr>
              <a:t>LLORENTE CASTILLO</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b="1" dirty="0">
                <a:solidFill>
                  <a:srgbClr val="C49E41"/>
                </a:solidFill>
                <a:latin typeface="Calibri (Cuerpo)"/>
              </a:rPr>
              <a:t>Jefe Oficina TIC</a:t>
            </a:r>
          </a:p>
        </p:txBody>
      </p:sp>
      <p:sp>
        <p:nvSpPr>
          <p:cNvPr id="35" name="18 Rectángulo">
            <a:extLst>
              <a:ext uri="{FF2B5EF4-FFF2-40B4-BE49-F238E27FC236}">
                <a16:creationId xmlns:a16="http://schemas.microsoft.com/office/drawing/2014/main" id="{03F08B5C-D50C-9E9E-58D1-C660418E2BE9}"/>
              </a:ext>
            </a:extLst>
          </p:cNvPr>
          <p:cNvSpPr/>
          <p:nvPr/>
        </p:nvSpPr>
        <p:spPr>
          <a:xfrm>
            <a:off x="3034193" y="5831370"/>
            <a:ext cx="2708152" cy="596900"/>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PRESUPUESTO:</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 </a:t>
            </a:r>
            <a:r>
              <a:rPr lang="es-CO" sz="1400" dirty="0">
                <a:solidFill>
                  <a:prstClr val="black"/>
                </a:solidFill>
                <a:latin typeface="Calibri (Cuerpo)"/>
              </a:rPr>
              <a:t>$ 31.276.126.198 (Cuatrienio)</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0" i="0" u="none" strike="noStrike" kern="1200" cap="none" spc="0" normalizeH="0" baseline="0" noProof="0" dirty="0">
                <a:ln>
                  <a:noFill/>
                </a:ln>
                <a:solidFill>
                  <a:prstClr val="black"/>
                </a:solidFill>
                <a:effectLst/>
                <a:uLnTx/>
                <a:uFillTx/>
                <a:latin typeface="Calibri (Cuerpo)"/>
                <a:ea typeface="+mn-ea"/>
                <a:cs typeface="+mn-cs"/>
              </a:rPr>
              <a:t>Año 2024:  7.044.263.000</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pic>
        <p:nvPicPr>
          <p:cNvPr id="3" name="Picture 2" descr="Information Technology icon PNG and SVG Vector Free Download">
            <a:extLst>
              <a:ext uri="{FF2B5EF4-FFF2-40B4-BE49-F238E27FC236}">
                <a16:creationId xmlns:a16="http://schemas.microsoft.com/office/drawing/2014/main" id="{FC8B1C9F-103A-2F69-24C1-C3080F1662A5}"/>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8711" y="370341"/>
            <a:ext cx="936625" cy="7079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a:extLst>
              <a:ext uri="{FF2B5EF4-FFF2-40B4-BE49-F238E27FC236}">
                <a16:creationId xmlns:a16="http://schemas.microsoft.com/office/drawing/2014/main" id="{06D73708-A607-1469-A03E-B35190EC69C1}"/>
              </a:ext>
            </a:extLst>
          </p:cNvPr>
          <p:cNvGraphicFramePr>
            <a:graphicFrameLocks noGrp="1"/>
          </p:cNvGraphicFramePr>
          <p:nvPr/>
        </p:nvGraphicFramePr>
        <p:xfrm>
          <a:off x="5995652" y="1536641"/>
          <a:ext cx="5737668" cy="4780467"/>
        </p:xfrm>
        <a:graphic>
          <a:graphicData uri="http://schemas.openxmlformats.org/drawingml/2006/table">
            <a:tbl>
              <a:tblPr firstRow="1" bandRow="1">
                <a:tableStyleId>{00A15C55-8517-42AA-B614-E9B94910E393}</a:tableStyleId>
              </a:tblPr>
              <a:tblGrid>
                <a:gridCol w="2921543">
                  <a:extLst>
                    <a:ext uri="{9D8B030D-6E8A-4147-A177-3AD203B41FA5}">
                      <a16:colId xmlns:a16="http://schemas.microsoft.com/office/drawing/2014/main" val="3041521482"/>
                    </a:ext>
                  </a:extLst>
                </a:gridCol>
                <a:gridCol w="1508961">
                  <a:extLst>
                    <a:ext uri="{9D8B030D-6E8A-4147-A177-3AD203B41FA5}">
                      <a16:colId xmlns:a16="http://schemas.microsoft.com/office/drawing/2014/main" val="2940984178"/>
                    </a:ext>
                  </a:extLst>
                </a:gridCol>
                <a:gridCol w="1307164">
                  <a:extLst>
                    <a:ext uri="{9D8B030D-6E8A-4147-A177-3AD203B41FA5}">
                      <a16:colId xmlns:a16="http://schemas.microsoft.com/office/drawing/2014/main" val="632672924"/>
                    </a:ext>
                  </a:extLst>
                </a:gridCol>
              </a:tblGrid>
              <a:tr h="302208">
                <a:tc>
                  <a:txBody>
                    <a:bodyPr/>
                    <a:lstStyle/>
                    <a:p>
                      <a:pPr algn="ctr"/>
                      <a:r>
                        <a:rPr lang="es-CO" sz="1000" dirty="0"/>
                        <a:t>ACTIVIDAD</a:t>
                      </a:r>
                    </a:p>
                  </a:txBody>
                  <a:tcPr anchor="ctr"/>
                </a:tc>
                <a:tc>
                  <a:txBody>
                    <a:bodyPr/>
                    <a:lstStyle/>
                    <a:p>
                      <a:pPr algn="ctr"/>
                      <a:r>
                        <a:rPr lang="es-CO" sz="1000" dirty="0"/>
                        <a:t> FECHA INICIO</a:t>
                      </a:r>
                    </a:p>
                  </a:txBody>
                  <a:tcPr anchor="ctr"/>
                </a:tc>
                <a:tc>
                  <a:txBody>
                    <a:bodyPr/>
                    <a:lstStyle/>
                    <a:p>
                      <a:pPr algn="ctr"/>
                      <a:r>
                        <a:rPr lang="es-CO" sz="1000" dirty="0"/>
                        <a:t>PRESUPUESTO PROYECTADO 2024</a:t>
                      </a:r>
                    </a:p>
                  </a:txBody>
                  <a:tcPr anchor="ctr"/>
                </a:tc>
                <a:extLst>
                  <a:ext uri="{0D108BD9-81ED-4DB2-BD59-A6C34878D82A}">
                    <a16:rowId xmlns:a16="http://schemas.microsoft.com/office/drawing/2014/main" val="493880114"/>
                  </a:ext>
                </a:extLst>
              </a:tr>
              <a:tr h="730420">
                <a:tc>
                  <a:txBody>
                    <a:bodyPr/>
                    <a:lstStyle/>
                    <a:p>
                      <a:r>
                        <a:rPr lang="es-CO" sz="1000" b="1" dirty="0"/>
                        <a:t>Actividad 1: </a:t>
                      </a:r>
                      <a:r>
                        <a:rPr lang="es-ES" sz="1000" dirty="0"/>
                        <a:t>Priorizar los activos tecnológicos que soportan los procesos Misionales del MADR y emitir recomendaciones sobre las adquisiciones o renovaciones necesarias</a:t>
                      </a:r>
                    </a:p>
                  </a:txBody>
                  <a:tcPr anchor="ctr"/>
                </a:tc>
                <a:tc>
                  <a:txBody>
                    <a:bodyPr/>
                    <a:lstStyle/>
                    <a:p>
                      <a:pPr algn="ctr"/>
                      <a:r>
                        <a:rPr lang="es-CO" sz="1000" dirty="0"/>
                        <a:t>01/02/ 2024</a:t>
                      </a:r>
                    </a:p>
                  </a:txBody>
                  <a:tcPr anchor="ctr"/>
                </a:tc>
                <a:tc>
                  <a:txBody>
                    <a:bodyPr/>
                    <a:lstStyle/>
                    <a:p>
                      <a:pPr algn="ctr"/>
                      <a:r>
                        <a:rPr lang="es-CO" sz="1000" dirty="0"/>
                        <a:t>$ 114.000.000</a:t>
                      </a:r>
                    </a:p>
                  </a:txBody>
                  <a:tcPr anchor="ctr"/>
                </a:tc>
                <a:extLst>
                  <a:ext uri="{0D108BD9-81ED-4DB2-BD59-A6C34878D82A}">
                    <a16:rowId xmlns:a16="http://schemas.microsoft.com/office/drawing/2014/main" val="3216639144"/>
                  </a:ext>
                </a:extLst>
              </a:tr>
              <a:tr h="5578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000" b="1" dirty="0"/>
                        <a:t>Actividad 2: </a:t>
                      </a:r>
                      <a:r>
                        <a:rPr lang="es-ES" sz="1000" dirty="0"/>
                        <a:t>Revisión y consolidación del Plan Estratégico de Tecnologías de la Información PETI 2024-2027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Helvetica"/>
                          <a:ea typeface="+mn-ea"/>
                          <a:cs typeface="+mn-cs"/>
                        </a:rPr>
                        <a:t>01/02/ 2024</a:t>
                      </a:r>
                      <a:endParaRPr kumimoji="0" lang="es-CO" sz="1000" b="0" i="0" u="none" strike="noStrike" kern="1200" cap="none" spc="0" normalizeH="0" baseline="0" noProof="0" dirty="0">
                        <a:ln>
                          <a:noFill/>
                        </a:ln>
                        <a:solidFill>
                          <a:prstClr val="black"/>
                        </a:solidFill>
                        <a:effectLst/>
                        <a:uLnTx/>
                        <a:uFillTx/>
                        <a:latin typeface="Helvetica"/>
                        <a:ea typeface="+mn-ea"/>
                        <a:cs typeface="+mn-cs"/>
                      </a:endParaRPr>
                    </a:p>
                  </a:txBody>
                  <a:tcPr anchor="ctr"/>
                </a:tc>
                <a:tc>
                  <a:txBody>
                    <a:bodyPr/>
                    <a:lstStyle/>
                    <a:p>
                      <a:pPr algn="ctr"/>
                      <a:r>
                        <a:rPr lang="es-CO" sz="1000" dirty="0"/>
                        <a:t>$ 798.000.000</a:t>
                      </a:r>
                    </a:p>
                  </a:txBody>
                  <a:tcPr anchor="ctr"/>
                </a:tc>
                <a:extLst>
                  <a:ext uri="{0D108BD9-81ED-4DB2-BD59-A6C34878D82A}">
                    <a16:rowId xmlns:a16="http://schemas.microsoft.com/office/drawing/2014/main" val="3261511583"/>
                  </a:ext>
                </a:extLst>
              </a:tr>
              <a:tr h="443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000" b="1" dirty="0"/>
                        <a:t>Actividad 3. </a:t>
                      </a:r>
                      <a:r>
                        <a:rPr lang="es-ES" sz="1000" dirty="0"/>
                        <a:t>Realizar el proceso adquisición/renovación de la Infraestructura Tecnológica del MADR</a:t>
                      </a:r>
                      <a:endParaRPr lang="es-CO"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Helvetica"/>
                          <a:ea typeface="+mn-ea"/>
                          <a:cs typeface="+mn-cs"/>
                        </a:rPr>
                        <a:t>01/02/ 2024</a:t>
                      </a:r>
                      <a:endParaRPr kumimoji="0" lang="es-CO" sz="1000" b="0" i="0" u="none" strike="noStrike" kern="1200" cap="none" spc="0" normalizeH="0" baseline="0" noProof="0" dirty="0">
                        <a:ln>
                          <a:noFill/>
                        </a:ln>
                        <a:solidFill>
                          <a:prstClr val="black"/>
                        </a:solidFill>
                        <a:effectLst/>
                        <a:uLnTx/>
                        <a:uFillTx/>
                        <a:latin typeface="Helvetica"/>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dirty="0"/>
                        <a:t>$ 500.000.000</a:t>
                      </a:r>
                    </a:p>
                    <a:p>
                      <a:pPr algn="ctr"/>
                      <a:endParaRPr lang="es-CO" sz="1000" dirty="0"/>
                    </a:p>
                  </a:txBody>
                  <a:tcPr anchor="ctr"/>
                </a:tc>
                <a:extLst>
                  <a:ext uri="{0D108BD9-81ED-4DB2-BD59-A6C34878D82A}">
                    <a16:rowId xmlns:a16="http://schemas.microsoft.com/office/drawing/2014/main" val="2979646074"/>
                  </a:ext>
                </a:extLst>
              </a:tr>
              <a:tr h="312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000" b="1" dirty="0"/>
                        <a:t>Actividad 4. </a:t>
                      </a:r>
                      <a:r>
                        <a:rPr lang="es-ES" sz="1000" dirty="0"/>
                        <a:t>Implementación y Despliegue de los activos TI Adquiridos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a:ln>
                            <a:noFill/>
                          </a:ln>
                          <a:solidFill>
                            <a:prstClr val="black"/>
                          </a:solidFill>
                          <a:effectLst/>
                          <a:uLnTx/>
                          <a:uFillTx/>
                          <a:latin typeface="Helvetica"/>
                          <a:ea typeface="+mn-ea"/>
                          <a:cs typeface="+mn-cs"/>
                        </a:rPr>
                        <a:t>01/02/ 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dirty="0"/>
                        <a:t>$ 4.333.000.000</a:t>
                      </a:r>
                    </a:p>
                  </a:txBody>
                  <a:tcPr anchor="ctr"/>
                </a:tc>
                <a:extLst>
                  <a:ext uri="{0D108BD9-81ED-4DB2-BD59-A6C34878D82A}">
                    <a16:rowId xmlns:a16="http://schemas.microsoft.com/office/drawing/2014/main" val="2336521863"/>
                  </a:ext>
                </a:extLst>
              </a:tr>
              <a:tr h="596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prstClr val="black"/>
                          </a:solidFill>
                          <a:effectLst/>
                          <a:uLnTx/>
                          <a:uFillTx/>
                          <a:latin typeface="Helvetica"/>
                          <a:ea typeface="+mn-ea"/>
                          <a:cs typeface="+mn-cs"/>
                        </a:rPr>
                        <a:t>Actividad 5. </a:t>
                      </a:r>
                      <a:r>
                        <a:rPr kumimoji="0" lang="es-ES" sz="1000" b="0" i="0" u="none" strike="noStrike" kern="1200" cap="none" spc="0" normalizeH="0" baseline="0" noProof="0" dirty="0">
                          <a:ln>
                            <a:noFill/>
                          </a:ln>
                          <a:solidFill>
                            <a:prstClr val="black"/>
                          </a:solidFill>
                          <a:effectLst/>
                          <a:uLnTx/>
                          <a:uFillTx/>
                          <a:latin typeface="+mn-lt"/>
                          <a:ea typeface="+mn-ea"/>
                          <a:cs typeface="+mn-cs"/>
                        </a:rPr>
                        <a:t>Identificación de necesidades, diseño e implementación de soluciones  en materia de Sistemas de información/aplicaciones/portales alineados con los procesos funcionales institucionales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a:ln>
                            <a:noFill/>
                          </a:ln>
                          <a:solidFill>
                            <a:prstClr val="black"/>
                          </a:solidFill>
                          <a:effectLst/>
                          <a:uLnTx/>
                          <a:uFillTx/>
                          <a:latin typeface="Helvetica"/>
                          <a:ea typeface="+mn-ea"/>
                          <a:cs typeface="+mn-cs"/>
                        </a:rPr>
                        <a:t>01/02/ 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dirty="0"/>
                        <a:t>$ 306.000.000</a:t>
                      </a:r>
                    </a:p>
                  </a:txBody>
                  <a:tcPr anchor="ctr"/>
                </a:tc>
                <a:extLst>
                  <a:ext uri="{0D108BD9-81ED-4DB2-BD59-A6C34878D82A}">
                    <a16:rowId xmlns:a16="http://schemas.microsoft.com/office/drawing/2014/main" val="3518855147"/>
                  </a:ext>
                </a:extLst>
              </a:tr>
              <a:tr h="492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prstClr val="black"/>
                          </a:solidFill>
                          <a:effectLst/>
                          <a:uLnTx/>
                          <a:uFillTx/>
                          <a:latin typeface="Helvetica"/>
                          <a:ea typeface="+mn-ea"/>
                          <a:cs typeface="+mn-cs"/>
                        </a:rPr>
                        <a:t>Actividad 6. </a:t>
                      </a:r>
                      <a:r>
                        <a:rPr kumimoji="0" lang="es-ES" sz="1000" b="0" i="0" u="none" strike="noStrike" kern="1200" cap="none" spc="0" normalizeH="0" baseline="0" noProof="0" dirty="0">
                          <a:ln>
                            <a:noFill/>
                          </a:ln>
                          <a:solidFill>
                            <a:prstClr val="black"/>
                          </a:solidFill>
                          <a:effectLst/>
                          <a:uLnTx/>
                          <a:uFillTx/>
                          <a:latin typeface="+mn-lt"/>
                          <a:ea typeface="+mn-ea"/>
                          <a:cs typeface="+mn-cs"/>
                        </a:rPr>
                        <a:t>Construcción de los servicios requeridos con miras la Interoperabilidad entre los Sistemas de Información del MADR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a:ln>
                            <a:noFill/>
                          </a:ln>
                          <a:solidFill>
                            <a:prstClr val="black"/>
                          </a:solidFill>
                          <a:effectLst/>
                          <a:uLnTx/>
                          <a:uFillTx/>
                          <a:latin typeface="Helvetica"/>
                          <a:ea typeface="+mn-ea"/>
                          <a:cs typeface="+mn-cs"/>
                        </a:rPr>
                        <a:t>01/02/ 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dirty="0"/>
                        <a:t>$ 879.263.000</a:t>
                      </a:r>
                    </a:p>
                  </a:txBody>
                  <a:tcPr anchor="ctr"/>
                </a:tc>
                <a:extLst>
                  <a:ext uri="{0D108BD9-81ED-4DB2-BD59-A6C34878D82A}">
                    <a16:rowId xmlns:a16="http://schemas.microsoft.com/office/drawing/2014/main" val="2568411105"/>
                  </a:ext>
                </a:extLst>
              </a:tr>
              <a:tr h="596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1" i="0" u="none" strike="noStrike" kern="1200" cap="none" spc="0" normalizeH="0" baseline="0" noProof="0" dirty="0">
                          <a:ln>
                            <a:noFill/>
                          </a:ln>
                          <a:solidFill>
                            <a:prstClr val="black"/>
                          </a:solidFill>
                          <a:effectLst/>
                          <a:uLnTx/>
                          <a:uFillTx/>
                          <a:latin typeface="Helvetica"/>
                          <a:ea typeface="+mn-ea"/>
                          <a:cs typeface="+mn-cs"/>
                        </a:rPr>
                        <a:t>Actividad 7. </a:t>
                      </a:r>
                      <a:r>
                        <a:rPr kumimoji="0" lang="es-ES" sz="1000" b="0" i="0" u="none" strike="noStrike" kern="1200" cap="none" spc="0" normalizeH="0" baseline="0" noProof="0" dirty="0">
                          <a:ln>
                            <a:noFill/>
                          </a:ln>
                          <a:solidFill>
                            <a:prstClr val="black"/>
                          </a:solidFill>
                          <a:effectLst/>
                          <a:uLnTx/>
                          <a:uFillTx/>
                          <a:latin typeface="+mn-lt"/>
                          <a:ea typeface="+mn-ea"/>
                          <a:cs typeface="+mn-cs"/>
                        </a:rPr>
                        <a:t>Actualizar, implementar y sensibilizar la Política de Gestión de la Información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dirty="0">
                          <a:ln>
                            <a:noFill/>
                          </a:ln>
                          <a:solidFill>
                            <a:prstClr val="black"/>
                          </a:solidFill>
                          <a:effectLst/>
                          <a:uLnTx/>
                          <a:uFillTx/>
                          <a:latin typeface="Helvetica"/>
                          <a:ea typeface="+mn-ea"/>
                          <a:cs typeface="+mn-cs"/>
                        </a:rPr>
                        <a:t>01/02/ 2024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000" dirty="0"/>
                        <a:t>$ 114.000.000</a:t>
                      </a:r>
                    </a:p>
                  </a:txBody>
                  <a:tcPr anchor="ctr"/>
                </a:tc>
                <a:extLst>
                  <a:ext uri="{0D108BD9-81ED-4DB2-BD59-A6C34878D82A}">
                    <a16:rowId xmlns:a16="http://schemas.microsoft.com/office/drawing/2014/main" val="3259399116"/>
                  </a:ext>
                </a:extLst>
              </a:tr>
            </a:tbl>
          </a:graphicData>
        </a:graphic>
      </p:graphicFrame>
      <p:pic>
        <p:nvPicPr>
          <p:cNvPr id="6" name="Imagen 5" descr="Una persona sonriendo&#10;&#10;Descripción generada automáticamente">
            <a:extLst>
              <a:ext uri="{FF2B5EF4-FFF2-40B4-BE49-F238E27FC236}">
                <a16:creationId xmlns:a16="http://schemas.microsoft.com/office/drawing/2014/main" id="{5BFFDF2F-AAFD-A2AC-56C2-DD7257739D99}"/>
              </a:ext>
            </a:extLst>
          </p:cNvPr>
          <p:cNvPicPr>
            <a:picLocks noChangeAspect="1"/>
          </p:cNvPicPr>
          <p:nvPr/>
        </p:nvPicPr>
        <p:blipFill rotWithShape="1">
          <a:blip r:embed="rId3">
            <a:extLst>
              <a:ext uri="{28A0092B-C50C-407E-A947-70E740481C1C}">
                <a14:useLocalDpi xmlns:a14="http://schemas.microsoft.com/office/drawing/2010/main" val="0"/>
              </a:ext>
            </a:extLst>
          </a:blip>
          <a:srcRect l="20941" t="19589" b="13114"/>
          <a:stretch/>
        </p:blipFill>
        <p:spPr>
          <a:xfrm>
            <a:off x="1072603" y="1716137"/>
            <a:ext cx="1494813" cy="1934337"/>
          </a:xfrm>
          <a:prstGeom prst="rect">
            <a:avLst/>
          </a:prstGeom>
        </p:spPr>
      </p:pic>
    </p:spTree>
    <p:extLst>
      <p:ext uri="{BB962C8B-B14F-4D97-AF65-F5344CB8AC3E}">
        <p14:creationId xmlns:p14="http://schemas.microsoft.com/office/powerpoint/2010/main" val="2091863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4 CuadroTexto">
            <a:extLst>
              <a:ext uri="{FF2B5EF4-FFF2-40B4-BE49-F238E27FC236}">
                <a16:creationId xmlns:a16="http://schemas.microsoft.com/office/drawing/2014/main" id="{9967A88C-DF06-CCB5-B434-A6B589540626}"/>
              </a:ext>
            </a:extLst>
          </p:cNvPr>
          <p:cNvSpPr txBox="1"/>
          <p:nvPr/>
        </p:nvSpPr>
        <p:spPr>
          <a:xfrm>
            <a:off x="2142589" y="137785"/>
            <a:ext cx="7153812" cy="646331"/>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tabLst/>
              <a:defRPr/>
            </a:pP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2.10 Plan Estratégico de Tecnologías de la Información y las Comunicaciones –­ PETI </a:t>
            </a:r>
            <a:endParaRPr kumimoji="0" lang="es-CO" sz="1800" b="1" i="0" u="none" strike="noStrike" kern="1200" cap="none" spc="0" normalizeH="0" baseline="0" noProof="0" dirty="0">
              <a:ln>
                <a:noFill/>
              </a:ln>
              <a:solidFill>
                <a:prstClr val="white"/>
              </a:solidFill>
              <a:effectLst/>
              <a:uLnTx/>
              <a:uFillTx/>
              <a:latin typeface="Calibri (Cuerpo)"/>
              <a:ea typeface="+mn-ea"/>
              <a:cs typeface="+mn-cs"/>
            </a:endParaRPr>
          </a:p>
        </p:txBody>
      </p:sp>
      <p:sp>
        <p:nvSpPr>
          <p:cNvPr id="14" name="Google Shape;1551;p56">
            <a:extLst>
              <a:ext uri="{FF2B5EF4-FFF2-40B4-BE49-F238E27FC236}">
                <a16:creationId xmlns:a16="http://schemas.microsoft.com/office/drawing/2014/main" id="{699B388A-FBCB-7F9D-D359-840DE10AD93C}"/>
              </a:ext>
            </a:extLst>
          </p:cNvPr>
          <p:cNvSpPr txBox="1"/>
          <p:nvPr/>
        </p:nvSpPr>
        <p:spPr>
          <a:xfrm>
            <a:off x="674145" y="2641747"/>
            <a:ext cx="2518873" cy="2446452"/>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prstClr val="black"/>
              </a:buClr>
              <a:buSzPts val="1400"/>
              <a:buFont typeface="Open Sans"/>
              <a:buNone/>
              <a:tabLst/>
              <a:defRPr/>
            </a:pPr>
            <a:r>
              <a:rPr lang="en-US" b="1" dirty="0">
                <a:solidFill>
                  <a:srgbClr val="FFC000"/>
                </a:solidFill>
                <a:latin typeface="Open Sans"/>
                <a:ea typeface="Open Sans"/>
                <a:cs typeface="Open Sans"/>
                <a:sym typeface="Open Sans"/>
              </a:rPr>
              <a:t>ESTADO</a:t>
            </a:r>
            <a:r>
              <a:rPr kumimoji="0" lang="en-US" b="1" i="0" u="none" strike="noStrike" kern="1200" cap="none" spc="0" normalizeH="0" baseline="0" noProof="0" dirty="0">
                <a:ln>
                  <a:noFill/>
                </a:ln>
                <a:solidFill>
                  <a:srgbClr val="FFC000"/>
                </a:solidFill>
                <a:effectLst/>
                <a:uLnTx/>
                <a:uFillTx/>
                <a:latin typeface="Open Sans"/>
                <a:ea typeface="Open Sans"/>
                <a:cs typeface="Open Sans"/>
                <a:sym typeface="Open Sans"/>
              </a:rPr>
              <a:t> ACTUAL</a:t>
            </a:r>
          </a:p>
          <a:p>
            <a:pPr algn="just">
              <a:buClr>
                <a:prstClr val="black"/>
              </a:buClr>
              <a:buSzPts val="1400"/>
              <a:defRPr/>
            </a:pPr>
            <a:endParaRPr lang="es-CO" sz="105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buClr>
                <a:prstClr val="black"/>
              </a:buClr>
              <a:buSzPts val="1400"/>
              <a:defRPr/>
            </a:pPr>
            <a:r>
              <a:rPr lang="es-CO" sz="1200" kern="100" dirty="0">
                <a:effectLst/>
                <a:latin typeface="Arial" panose="020B0604020202020204" pitchFamily="34" charset="0"/>
                <a:ea typeface="Aptos" panose="020B0004020202020204" pitchFamily="34" charset="0"/>
                <a:cs typeface="Arial" panose="020B0604020202020204" pitchFamily="34" charset="0"/>
              </a:rPr>
              <a:t>Constituir en el marco conceptual un PETI que oriente al Ministerio en la toma de decisiones respecto a las tecnologías de la información y comunicaciones, y defina las bases estratégicas del Plan de Transformación Digital, de tal manera que este plan apoye de manera eficiente el cumplimiento de los objetivos institucionales</a:t>
            </a:r>
          </a:p>
        </p:txBody>
      </p:sp>
      <p:sp>
        <p:nvSpPr>
          <p:cNvPr id="15" name="Google Shape;1552;p56">
            <a:extLst>
              <a:ext uri="{FF2B5EF4-FFF2-40B4-BE49-F238E27FC236}">
                <a16:creationId xmlns:a16="http://schemas.microsoft.com/office/drawing/2014/main" id="{A10F7E20-AA17-0BAA-31FF-5E408572F5EF}"/>
              </a:ext>
            </a:extLst>
          </p:cNvPr>
          <p:cNvSpPr/>
          <p:nvPr/>
        </p:nvSpPr>
        <p:spPr>
          <a:xfrm>
            <a:off x="4411009" y="1316768"/>
            <a:ext cx="939800" cy="936625"/>
          </a:xfrm>
          <a:prstGeom prst="ellipse">
            <a:avLst/>
          </a:prstGeom>
          <a:solidFill>
            <a:srgbClr val="FF99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 name="Google Shape;1553;p56">
            <a:extLst>
              <a:ext uri="{FF2B5EF4-FFF2-40B4-BE49-F238E27FC236}">
                <a16:creationId xmlns:a16="http://schemas.microsoft.com/office/drawing/2014/main" id="{2CEB9844-289D-0251-AD90-7EEF3F95006A}"/>
              </a:ext>
            </a:extLst>
          </p:cNvPr>
          <p:cNvSpPr/>
          <p:nvPr/>
        </p:nvSpPr>
        <p:spPr>
          <a:xfrm>
            <a:off x="7300175" y="1334697"/>
            <a:ext cx="936625" cy="936625"/>
          </a:xfrm>
          <a:prstGeom prst="ellipse">
            <a:avLst/>
          </a:prstGeom>
          <a:solidFill>
            <a:srgbClr val="C49E4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1560;p56">
            <a:extLst>
              <a:ext uri="{FF2B5EF4-FFF2-40B4-BE49-F238E27FC236}">
                <a16:creationId xmlns:a16="http://schemas.microsoft.com/office/drawing/2014/main" id="{1434F167-860B-3EDC-2E81-1E8D69B2E279}"/>
              </a:ext>
            </a:extLst>
          </p:cNvPr>
          <p:cNvSpPr/>
          <p:nvPr/>
        </p:nvSpPr>
        <p:spPr>
          <a:xfrm>
            <a:off x="553244" y="5595937"/>
            <a:ext cx="3059532" cy="379412"/>
          </a:xfrm>
          <a:custGeom>
            <a:avLst/>
            <a:gdLst/>
            <a:ahLst/>
            <a:cxnLst/>
            <a:rect l="l" t="t" r="r" b="b"/>
            <a:pathLst>
              <a:path w="333" h="92" extrusionOk="0">
                <a:moveTo>
                  <a:pt x="328" y="30"/>
                </a:moveTo>
                <a:cubicBezTo>
                  <a:pt x="193" y="30"/>
                  <a:pt x="193" y="30"/>
                  <a:pt x="193" y="30"/>
                </a:cubicBezTo>
                <a:cubicBezTo>
                  <a:pt x="180" y="15"/>
                  <a:pt x="180" y="15"/>
                  <a:pt x="180" y="15"/>
                </a:cubicBezTo>
                <a:cubicBezTo>
                  <a:pt x="167" y="0"/>
                  <a:pt x="167" y="0"/>
                  <a:pt x="167" y="0"/>
                </a:cubicBezTo>
                <a:cubicBezTo>
                  <a:pt x="153" y="15"/>
                  <a:pt x="153" y="15"/>
                  <a:pt x="153" y="15"/>
                </a:cubicBezTo>
                <a:cubicBezTo>
                  <a:pt x="140" y="30"/>
                  <a:pt x="140" y="30"/>
                  <a:pt x="140" y="30"/>
                </a:cubicBezTo>
                <a:cubicBezTo>
                  <a:pt x="31" y="30"/>
                  <a:pt x="31" y="30"/>
                  <a:pt x="31" y="30"/>
                </a:cubicBezTo>
                <a:cubicBezTo>
                  <a:pt x="14" y="30"/>
                  <a:pt x="0" y="44"/>
                  <a:pt x="0" y="61"/>
                </a:cubicBezTo>
                <a:cubicBezTo>
                  <a:pt x="0" y="78"/>
                  <a:pt x="14" y="92"/>
                  <a:pt x="31" y="92"/>
                </a:cubicBezTo>
                <a:cubicBezTo>
                  <a:pt x="328" y="92"/>
                  <a:pt x="328" y="92"/>
                  <a:pt x="328" y="92"/>
                </a:cubicBezTo>
                <a:cubicBezTo>
                  <a:pt x="331" y="92"/>
                  <a:pt x="333" y="90"/>
                  <a:pt x="333" y="87"/>
                </a:cubicBezTo>
                <a:cubicBezTo>
                  <a:pt x="333" y="36"/>
                  <a:pt x="333" y="36"/>
                  <a:pt x="333" y="36"/>
                </a:cubicBezTo>
                <a:cubicBezTo>
                  <a:pt x="333" y="33"/>
                  <a:pt x="331" y="30"/>
                  <a:pt x="328" y="30"/>
                </a:cubicBezTo>
                <a:close/>
              </a:path>
            </a:pathLst>
          </a:custGeom>
          <a:solidFill>
            <a:srgbClr val="C49E4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1564;p56">
            <a:extLst>
              <a:ext uri="{FF2B5EF4-FFF2-40B4-BE49-F238E27FC236}">
                <a16:creationId xmlns:a16="http://schemas.microsoft.com/office/drawing/2014/main" id="{F30CD270-17DF-904F-CEAF-23FEE303F23F}"/>
              </a:ext>
            </a:extLst>
          </p:cNvPr>
          <p:cNvSpPr/>
          <p:nvPr/>
        </p:nvSpPr>
        <p:spPr>
          <a:xfrm>
            <a:off x="6321424" y="5595937"/>
            <a:ext cx="3105151" cy="379412"/>
          </a:xfrm>
          <a:custGeom>
            <a:avLst/>
            <a:gdLst/>
            <a:ahLst/>
            <a:cxnLst/>
            <a:rect l="l" t="t" r="r" b="b"/>
            <a:pathLst>
              <a:path w="333" h="92" extrusionOk="0">
                <a:moveTo>
                  <a:pt x="328" y="30"/>
                </a:moveTo>
                <a:cubicBezTo>
                  <a:pt x="193" y="30"/>
                  <a:pt x="193" y="30"/>
                  <a:pt x="193" y="30"/>
                </a:cubicBezTo>
                <a:cubicBezTo>
                  <a:pt x="180" y="15"/>
                  <a:pt x="180" y="15"/>
                  <a:pt x="180" y="15"/>
                </a:cubicBezTo>
                <a:cubicBezTo>
                  <a:pt x="167" y="0"/>
                  <a:pt x="167" y="0"/>
                  <a:pt x="167" y="0"/>
                </a:cubicBezTo>
                <a:cubicBezTo>
                  <a:pt x="153" y="15"/>
                  <a:pt x="153" y="15"/>
                  <a:pt x="153" y="15"/>
                </a:cubicBezTo>
                <a:cubicBezTo>
                  <a:pt x="140" y="30"/>
                  <a:pt x="140" y="30"/>
                  <a:pt x="140" y="30"/>
                </a:cubicBezTo>
                <a:cubicBezTo>
                  <a:pt x="6" y="30"/>
                  <a:pt x="6" y="30"/>
                  <a:pt x="6" y="30"/>
                </a:cubicBezTo>
                <a:cubicBezTo>
                  <a:pt x="3" y="30"/>
                  <a:pt x="0" y="33"/>
                  <a:pt x="0" y="36"/>
                </a:cubicBezTo>
                <a:cubicBezTo>
                  <a:pt x="0" y="87"/>
                  <a:pt x="0" y="87"/>
                  <a:pt x="0" y="87"/>
                </a:cubicBezTo>
                <a:cubicBezTo>
                  <a:pt x="0" y="90"/>
                  <a:pt x="3" y="92"/>
                  <a:pt x="6" y="92"/>
                </a:cubicBezTo>
                <a:cubicBezTo>
                  <a:pt x="328" y="92"/>
                  <a:pt x="328" y="92"/>
                  <a:pt x="328" y="92"/>
                </a:cubicBezTo>
                <a:cubicBezTo>
                  <a:pt x="331" y="92"/>
                  <a:pt x="333" y="90"/>
                  <a:pt x="333" y="87"/>
                </a:cubicBezTo>
                <a:cubicBezTo>
                  <a:pt x="333" y="36"/>
                  <a:pt x="333" y="36"/>
                  <a:pt x="333" y="36"/>
                </a:cubicBezTo>
                <a:cubicBezTo>
                  <a:pt x="333" y="33"/>
                  <a:pt x="331" y="30"/>
                  <a:pt x="328" y="30"/>
                </a:cubicBezTo>
                <a:close/>
              </a:path>
            </a:pathLst>
          </a:custGeom>
          <a:solidFill>
            <a:srgbClr val="C49E4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1565;p56">
            <a:extLst>
              <a:ext uri="{FF2B5EF4-FFF2-40B4-BE49-F238E27FC236}">
                <a16:creationId xmlns:a16="http://schemas.microsoft.com/office/drawing/2014/main" id="{A672A191-C2D3-90DE-229E-37A1DC0E5C32}"/>
              </a:ext>
            </a:extLst>
          </p:cNvPr>
          <p:cNvSpPr/>
          <p:nvPr/>
        </p:nvSpPr>
        <p:spPr>
          <a:xfrm>
            <a:off x="9426575" y="5719762"/>
            <a:ext cx="2449512" cy="379412"/>
          </a:xfrm>
          <a:custGeom>
            <a:avLst/>
            <a:gdLst/>
            <a:ahLst/>
            <a:cxnLst/>
            <a:rect l="l" t="t" r="r" b="b"/>
            <a:pathLst>
              <a:path w="333" h="92" extrusionOk="0">
                <a:moveTo>
                  <a:pt x="302" y="0"/>
                </a:moveTo>
                <a:cubicBezTo>
                  <a:pt x="5" y="0"/>
                  <a:pt x="5" y="0"/>
                  <a:pt x="5" y="0"/>
                </a:cubicBezTo>
                <a:cubicBezTo>
                  <a:pt x="2" y="0"/>
                  <a:pt x="0" y="3"/>
                  <a:pt x="0" y="6"/>
                </a:cubicBezTo>
                <a:cubicBezTo>
                  <a:pt x="0" y="57"/>
                  <a:pt x="0" y="57"/>
                  <a:pt x="0" y="57"/>
                </a:cubicBezTo>
                <a:cubicBezTo>
                  <a:pt x="0" y="60"/>
                  <a:pt x="2" y="62"/>
                  <a:pt x="5" y="62"/>
                </a:cubicBezTo>
                <a:cubicBezTo>
                  <a:pt x="140" y="62"/>
                  <a:pt x="140" y="62"/>
                  <a:pt x="140" y="62"/>
                </a:cubicBezTo>
                <a:cubicBezTo>
                  <a:pt x="153" y="77"/>
                  <a:pt x="153" y="77"/>
                  <a:pt x="153" y="77"/>
                </a:cubicBezTo>
                <a:cubicBezTo>
                  <a:pt x="166" y="92"/>
                  <a:pt x="166" y="92"/>
                  <a:pt x="166" y="92"/>
                </a:cubicBezTo>
                <a:cubicBezTo>
                  <a:pt x="180" y="77"/>
                  <a:pt x="180" y="77"/>
                  <a:pt x="180" y="77"/>
                </a:cubicBezTo>
                <a:cubicBezTo>
                  <a:pt x="193" y="62"/>
                  <a:pt x="193" y="62"/>
                  <a:pt x="193" y="62"/>
                </a:cubicBezTo>
                <a:cubicBezTo>
                  <a:pt x="302" y="62"/>
                  <a:pt x="302" y="62"/>
                  <a:pt x="302" y="62"/>
                </a:cubicBezTo>
                <a:cubicBezTo>
                  <a:pt x="319" y="62"/>
                  <a:pt x="333" y="48"/>
                  <a:pt x="333" y="31"/>
                </a:cubicBezTo>
                <a:cubicBezTo>
                  <a:pt x="333" y="14"/>
                  <a:pt x="319" y="0"/>
                  <a:pt x="302" y="0"/>
                </a:cubicBezTo>
                <a:close/>
              </a:path>
            </a:pathLst>
          </a:custGeom>
          <a:solidFill>
            <a:srgbClr val="FF99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1566;p56">
            <a:extLst>
              <a:ext uri="{FF2B5EF4-FFF2-40B4-BE49-F238E27FC236}">
                <a16:creationId xmlns:a16="http://schemas.microsoft.com/office/drawing/2014/main" id="{8A48E546-5141-DFB5-3ED7-E99107729B49}"/>
              </a:ext>
            </a:extLst>
          </p:cNvPr>
          <p:cNvSpPr/>
          <p:nvPr/>
        </p:nvSpPr>
        <p:spPr>
          <a:xfrm>
            <a:off x="3612775" y="5712872"/>
            <a:ext cx="2708649" cy="379412"/>
          </a:xfrm>
          <a:custGeom>
            <a:avLst/>
            <a:gdLst/>
            <a:ahLst/>
            <a:cxnLst/>
            <a:rect l="l" t="t" r="r" b="b"/>
            <a:pathLst>
              <a:path w="334" h="92" extrusionOk="0">
                <a:moveTo>
                  <a:pt x="328" y="0"/>
                </a:moveTo>
                <a:cubicBezTo>
                  <a:pt x="6" y="0"/>
                  <a:pt x="6" y="0"/>
                  <a:pt x="6" y="0"/>
                </a:cubicBezTo>
                <a:cubicBezTo>
                  <a:pt x="3" y="0"/>
                  <a:pt x="0" y="3"/>
                  <a:pt x="0" y="6"/>
                </a:cubicBezTo>
                <a:cubicBezTo>
                  <a:pt x="0" y="57"/>
                  <a:pt x="0" y="57"/>
                  <a:pt x="0" y="57"/>
                </a:cubicBezTo>
                <a:cubicBezTo>
                  <a:pt x="0" y="60"/>
                  <a:pt x="3" y="62"/>
                  <a:pt x="6" y="62"/>
                </a:cubicBezTo>
                <a:cubicBezTo>
                  <a:pt x="140" y="62"/>
                  <a:pt x="140" y="62"/>
                  <a:pt x="140" y="62"/>
                </a:cubicBezTo>
                <a:cubicBezTo>
                  <a:pt x="154" y="77"/>
                  <a:pt x="154" y="77"/>
                  <a:pt x="154" y="77"/>
                </a:cubicBezTo>
                <a:cubicBezTo>
                  <a:pt x="167" y="92"/>
                  <a:pt x="167" y="92"/>
                  <a:pt x="167" y="92"/>
                </a:cubicBezTo>
                <a:cubicBezTo>
                  <a:pt x="180" y="77"/>
                  <a:pt x="180" y="77"/>
                  <a:pt x="180" y="77"/>
                </a:cubicBezTo>
                <a:cubicBezTo>
                  <a:pt x="194" y="62"/>
                  <a:pt x="194" y="62"/>
                  <a:pt x="194" y="62"/>
                </a:cubicBezTo>
                <a:cubicBezTo>
                  <a:pt x="328" y="62"/>
                  <a:pt x="328" y="62"/>
                  <a:pt x="328" y="62"/>
                </a:cubicBezTo>
                <a:cubicBezTo>
                  <a:pt x="331" y="62"/>
                  <a:pt x="334" y="60"/>
                  <a:pt x="334" y="57"/>
                </a:cubicBezTo>
                <a:cubicBezTo>
                  <a:pt x="334" y="6"/>
                  <a:pt x="334" y="6"/>
                  <a:pt x="334" y="6"/>
                </a:cubicBezTo>
                <a:cubicBezTo>
                  <a:pt x="334" y="3"/>
                  <a:pt x="331" y="0"/>
                  <a:pt x="328" y="0"/>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 name="Google Shape;1577;p56">
            <a:extLst>
              <a:ext uri="{FF2B5EF4-FFF2-40B4-BE49-F238E27FC236}">
                <a16:creationId xmlns:a16="http://schemas.microsoft.com/office/drawing/2014/main" id="{8D5A1FFE-DAA8-CD4E-CB21-87906F2147A8}"/>
              </a:ext>
            </a:extLst>
          </p:cNvPr>
          <p:cNvSpPr/>
          <p:nvPr/>
        </p:nvSpPr>
        <p:spPr>
          <a:xfrm>
            <a:off x="4560234" y="1588230"/>
            <a:ext cx="642937" cy="404812"/>
          </a:xfrm>
          <a:custGeom>
            <a:avLst/>
            <a:gdLst/>
            <a:ahLst/>
            <a:cxnLst/>
            <a:rect l="l" t="t" r="r" b="b"/>
            <a:pathLst>
              <a:path w="156" h="98" extrusionOk="0">
                <a:moveTo>
                  <a:pt x="136" y="98"/>
                </a:moveTo>
                <a:cubicBezTo>
                  <a:pt x="20" y="98"/>
                  <a:pt x="20" y="98"/>
                  <a:pt x="20" y="98"/>
                </a:cubicBezTo>
                <a:cubicBezTo>
                  <a:pt x="9" y="98"/>
                  <a:pt x="0" y="89"/>
                  <a:pt x="0" y="78"/>
                </a:cubicBezTo>
                <a:cubicBezTo>
                  <a:pt x="0" y="20"/>
                  <a:pt x="0" y="20"/>
                  <a:pt x="0" y="20"/>
                </a:cubicBezTo>
                <a:cubicBezTo>
                  <a:pt x="0" y="9"/>
                  <a:pt x="9" y="0"/>
                  <a:pt x="20" y="0"/>
                </a:cubicBezTo>
                <a:cubicBezTo>
                  <a:pt x="136" y="0"/>
                  <a:pt x="136" y="0"/>
                  <a:pt x="136" y="0"/>
                </a:cubicBezTo>
                <a:cubicBezTo>
                  <a:pt x="147" y="0"/>
                  <a:pt x="156" y="9"/>
                  <a:pt x="156" y="20"/>
                </a:cubicBezTo>
                <a:cubicBezTo>
                  <a:pt x="156" y="78"/>
                  <a:pt x="156" y="78"/>
                  <a:pt x="156" y="78"/>
                </a:cubicBezTo>
                <a:cubicBezTo>
                  <a:pt x="156" y="89"/>
                  <a:pt x="147" y="98"/>
                  <a:pt x="136" y="98"/>
                </a:cubicBezTo>
                <a:close/>
                <a:moveTo>
                  <a:pt x="20" y="6"/>
                </a:moveTo>
                <a:cubicBezTo>
                  <a:pt x="12" y="6"/>
                  <a:pt x="6" y="12"/>
                  <a:pt x="6" y="20"/>
                </a:cubicBezTo>
                <a:cubicBezTo>
                  <a:pt x="6" y="78"/>
                  <a:pt x="6" y="78"/>
                  <a:pt x="6" y="78"/>
                </a:cubicBezTo>
                <a:cubicBezTo>
                  <a:pt x="6" y="86"/>
                  <a:pt x="12" y="92"/>
                  <a:pt x="20" y="92"/>
                </a:cubicBezTo>
                <a:cubicBezTo>
                  <a:pt x="136" y="92"/>
                  <a:pt x="136" y="92"/>
                  <a:pt x="136" y="92"/>
                </a:cubicBezTo>
                <a:cubicBezTo>
                  <a:pt x="143" y="92"/>
                  <a:pt x="149" y="86"/>
                  <a:pt x="149" y="78"/>
                </a:cubicBezTo>
                <a:cubicBezTo>
                  <a:pt x="149" y="20"/>
                  <a:pt x="149" y="20"/>
                  <a:pt x="149" y="20"/>
                </a:cubicBezTo>
                <a:cubicBezTo>
                  <a:pt x="149" y="12"/>
                  <a:pt x="143" y="6"/>
                  <a:pt x="136" y="6"/>
                </a:cubicBezTo>
                <a:lnTo>
                  <a:pt x="20" y="6"/>
                </a:lnTo>
                <a:close/>
                <a:moveTo>
                  <a:pt x="134" y="82"/>
                </a:moveTo>
                <a:cubicBezTo>
                  <a:pt x="133" y="82"/>
                  <a:pt x="132" y="82"/>
                  <a:pt x="132" y="82"/>
                </a:cubicBezTo>
                <a:cubicBezTo>
                  <a:pt x="98" y="53"/>
                  <a:pt x="98" y="53"/>
                  <a:pt x="98" y="53"/>
                </a:cubicBezTo>
                <a:cubicBezTo>
                  <a:pt x="80" y="67"/>
                  <a:pt x="80" y="67"/>
                  <a:pt x="80" y="67"/>
                </a:cubicBezTo>
                <a:cubicBezTo>
                  <a:pt x="79" y="68"/>
                  <a:pt x="77" y="68"/>
                  <a:pt x="76" y="67"/>
                </a:cubicBezTo>
                <a:cubicBezTo>
                  <a:pt x="58" y="53"/>
                  <a:pt x="58" y="53"/>
                  <a:pt x="58" y="53"/>
                </a:cubicBezTo>
                <a:cubicBezTo>
                  <a:pt x="24" y="82"/>
                  <a:pt x="24" y="82"/>
                  <a:pt x="24" y="82"/>
                </a:cubicBezTo>
                <a:cubicBezTo>
                  <a:pt x="23" y="83"/>
                  <a:pt x="21" y="83"/>
                  <a:pt x="20" y="81"/>
                </a:cubicBezTo>
                <a:cubicBezTo>
                  <a:pt x="19" y="80"/>
                  <a:pt x="19" y="78"/>
                  <a:pt x="20" y="77"/>
                </a:cubicBezTo>
                <a:cubicBezTo>
                  <a:pt x="53" y="49"/>
                  <a:pt x="53" y="49"/>
                  <a:pt x="53" y="49"/>
                </a:cubicBezTo>
                <a:cubicBezTo>
                  <a:pt x="20" y="23"/>
                  <a:pt x="20" y="23"/>
                  <a:pt x="20" y="23"/>
                </a:cubicBezTo>
                <a:cubicBezTo>
                  <a:pt x="19" y="22"/>
                  <a:pt x="19" y="21"/>
                  <a:pt x="20" y="19"/>
                </a:cubicBezTo>
                <a:cubicBezTo>
                  <a:pt x="21" y="18"/>
                  <a:pt x="22" y="18"/>
                  <a:pt x="24" y="19"/>
                </a:cubicBezTo>
                <a:cubicBezTo>
                  <a:pt x="78" y="61"/>
                  <a:pt x="78" y="61"/>
                  <a:pt x="78" y="61"/>
                </a:cubicBezTo>
                <a:cubicBezTo>
                  <a:pt x="132" y="19"/>
                  <a:pt x="132" y="19"/>
                  <a:pt x="132" y="19"/>
                </a:cubicBezTo>
                <a:cubicBezTo>
                  <a:pt x="133" y="18"/>
                  <a:pt x="135" y="18"/>
                  <a:pt x="136" y="19"/>
                </a:cubicBezTo>
                <a:cubicBezTo>
                  <a:pt x="137" y="21"/>
                  <a:pt x="137" y="22"/>
                  <a:pt x="135" y="23"/>
                </a:cubicBezTo>
                <a:cubicBezTo>
                  <a:pt x="102" y="49"/>
                  <a:pt x="102" y="49"/>
                  <a:pt x="102" y="49"/>
                </a:cubicBezTo>
                <a:cubicBezTo>
                  <a:pt x="136" y="77"/>
                  <a:pt x="136" y="77"/>
                  <a:pt x="136" y="77"/>
                </a:cubicBezTo>
                <a:cubicBezTo>
                  <a:pt x="137" y="78"/>
                  <a:pt x="137" y="80"/>
                  <a:pt x="136" y="81"/>
                </a:cubicBezTo>
                <a:cubicBezTo>
                  <a:pt x="135" y="82"/>
                  <a:pt x="134" y="82"/>
                  <a:pt x="134" y="82"/>
                </a:cubicBezTo>
                <a:close/>
              </a:path>
            </a:pathLst>
          </a:custGeom>
          <a:solidFill>
            <a:srgbClr val="35353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2" name="Grupo 1">
            <a:extLst>
              <a:ext uri="{FF2B5EF4-FFF2-40B4-BE49-F238E27FC236}">
                <a16:creationId xmlns:a16="http://schemas.microsoft.com/office/drawing/2014/main" id="{EA14E270-7E59-6788-EC4A-4E36949D6A76}"/>
              </a:ext>
            </a:extLst>
          </p:cNvPr>
          <p:cNvGrpSpPr/>
          <p:nvPr/>
        </p:nvGrpSpPr>
        <p:grpSpPr>
          <a:xfrm>
            <a:off x="1427162" y="1309834"/>
            <a:ext cx="936625" cy="936625"/>
            <a:chOff x="719137" y="1266825"/>
            <a:chExt cx="936625" cy="936625"/>
          </a:xfrm>
        </p:grpSpPr>
        <p:sp>
          <p:nvSpPr>
            <p:cNvPr id="17" name="Google Shape;1554;p56">
              <a:extLst>
                <a:ext uri="{FF2B5EF4-FFF2-40B4-BE49-F238E27FC236}">
                  <a16:creationId xmlns:a16="http://schemas.microsoft.com/office/drawing/2014/main" id="{C5830F87-354F-2F78-61AE-1DF83CF46A9D}"/>
                </a:ext>
              </a:extLst>
            </p:cNvPr>
            <p:cNvSpPr/>
            <p:nvPr/>
          </p:nvSpPr>
          <p:spPr>
            <a:xfrm>
              <a:off x="719137" y="1266825"/>
              <a:ext cx="936625" cy="936625"/>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 name="Google Shape;1580;p56">
              <a:extLst>
                <a:ext uri="{FF2B5EF4-FFF2-40B4-BE49-F238E27FC236}">
                  <a16:creationId xmlns:a16="http://schemas.microsoft.com/office/drawing/2014/main" id="{9D5034F9-7B43-A637-9EC3-860C3B1154A8}"/>
                </a:ext>
              </a:extLst>
            </p:cNvPr>
            <p:cNvSpPr/>
            <p:nvPr/>
          </p:nvSpPr>
          <p:spPr>
            <a:xfrm>
              <a:off x="909637" y="1314450"/>
              <a:ext cx="573087" cy="666750"/>
            </a:xfrm>
            <a:custGeom>
              <a:avLst/>
              <a:gdLst/>
              <a:ahLst/>
              <a:cxnLst/>
              <a:rect l="l" t="t" r="r" b="b"/>
              <a:pathLst>
                <a:path w="139" h="162" extrusionOk="0">
                  <a:moveTo>
                    <a:pt x="80" y="162"/>
                  </a:moveTo>
                  <a:cubicBezTo>
                    <a:pt x="57" y="162"/>
                    <a:pt x="57" y="162"/>
                    <a:pt x="57" y="162"/>
                  </a:cubicBezTo>
                  <a:cubicBezTo>
                    <a:pt x="56" y="162"/>
                    <a:pt x="54" y="160"/>
                    <a:pt x="54" y="159"/>
                  </a:cubicBezTo>
                  <a:cubicBezTo>
                    <a:pt x="54" y="157"/>
                    <a:pt x="56" y="155"/>
                    <a:pt x="57" y="155"/>
                  </a:cubicBezTo>
                  <a:cubicBezTo>
                    <a:pt x="80" y="155"/>
                    <a:pt x="80" y="155"/>
                    <a:pt x="80" y="155"/>
                  </a:cubicBezTo>
                  <a:cubicBezTo>
                    <a:pt x="81" y="155"/>
                    <a:pt x="83" y="157"/>
                    <a:pt x="83" y="159"/>
                  </a:cubicBezTo>
                  <a:cubicBezTo>
                    <a:pt x="83" y="160"/>
                    <a:pt x="81" y="162"/>
                    <a:pt x="80" y="162"/>
                  </a:cubicBezTo>
                  <a:close/>
                  <a:moveTo>
                    <a:pt x="86" y="151"/>
                  </a:moveTo>
                  <a:cubicBezTo>
                    <a:pt x="51" y="151"/>
                    <a:pt x="51" y="151"/>
                    <a:pt x="51" y="151"/>
                  </a:cubicBezTo>
                  <a:cubicBezTo>
                    <a:pt x="49" y="151"/>
                    <a:pt x="48" y="150"/>
                    <a:pt x="48" y="148"/>
                  </a:cubicBezTo>
                  <a:cubicBezTo>
                    <a:pt x="48" y="146"/>
                    <a:pt x="49" y="145"/>
                    <a:pt x="51" y="145"/>
                  </a:cubicBezTo>
                  <a:cubicBezTo>
                    <a:pt x="86" y="145"/>
                    <a:pt x="86" y="145"/>
                    <a:pt x="86" y="145"/>
                  </a:cubicBezTo>
                  <a:cubicBezTo>
                    <a:pt x="88" y="145"/>
                    <a:pt x="89" y="146"/>
                    <a:pt x="89" y="148"/>
                  </a:cubicBezTo>
                  <a:cubicBezTo>
                    <a:pt x="89" y="150"/>
                    <a:pt x="88" y="151"/>
                    <a:pt x="86" y="151"/>
                  </a:cubicBezTo>
                  <a:close/>
                  <a:moveTo>
                    <a:pt x="68" y="140"/>
                  </a:moveTo>
                  <a:cubicBezTo>
                    <a:pt x="62" y="140"/>
                    <a:pt x="55" y="140"/>
                    <a:pt x="55" y="140"/>
                  </a:cubicBezTo>
                  <a:cubicBezTo>
                    <a:pt x="55" y="140"/>
                    <a:pt x="55" y="140"/>
                    <a:pt x="55" y="140"/>
                  </a:cubicBezTo>
                  <a:cubicBezTo>
                    <a:pt x="49" y="140"/>
                    <a:pt x="46" y="138"/>
                    <a:pt x="45" y="132"/>
                  </a:cubicBezTo>
                  <a:cubicBezTo>
                    <a:pt x="44" y="130"/>
                    <a:pt x="44" y="127"/>
                    <a:pt x="44" y="125"/>
                  </a:cubicBezTo>
                  <a:cubicBezTo>
                    <a:pt x="44" y="122"/>
                    <a:pt x="44" y="119"/>
                    <a:pt x="42" y="117"/>
                  </a:cubicBezTo>
                  <a:cubicBezTo>
                    <a:pt x="38" y="108"/>
                    <a:pt x="34" y="102"/>
                    <a:pt x="30" y="93"/>
                  </a:cubicBezTo>
                  <a:cubicBezTo>
                    <a:pt x="25" y="85"/>
                    <a:pt x="21" y="72"/>
                    <a:pt x="24" y="60"/>
                  </a:cubicBezTo>
                  <a:cubicBezTo>
                    <a:pt x="28" y="44"/>
                    <a:pt x="44" y="29"/>
                    <a:pt x="68" y="29"/>
                  </a:cubicBezTo>
                  <a:cubicBezTo>
                    <a:pt x="92" y="29"/>
                    <a:pt x="108" y="44"/>
                    <a:pt x="112" y="60"/>
                  </a:cubicBezTo>
                  <a:cubicBezTo>
                    <a:pt x="116" y="72"/>
                    <a:pt x="111" y="85"/>
                    <a:pt x="106" y="93"/>
                  </a:cubicBezTo>
                  <a:cubicBezTo>
                    <a:pt x="102" y="102"/>
                    <a:pt x="99" y="108"/>
                    <a:pt x="94" y="117"/>
                  </a:cubicBezTo>
                  <a:cubicBezTo>
                    <a:pt x="93" y="119"/>
                    <a:pt x="92" y="122"/>
                    <a:pt x="92" y="125"/>
                  </a:cubicBezTo>
                  <a:cubicBezTo>
                    <a:pt x="92" y="127"/>
                    <a:pt x="92" y="130"/>
                    <a:pt x="92" y="132"/>
                  </a:cubicBezTo>
                  <a:cubicBezTo>
                    <a:pt x="90" y="138"/>
                    <a:pt x="88" y="140"/>
                    <a:pt x="81" y="140"/>
                  </a:cubicBezTo>
                  <a:cubicBezTo>
                    <a:pt x="81" y="140"/>
                    <a:pt x="75" y="140"/>
                    <a:pt x="68" y="140"/>
                  </a:cubicBezTo>
                  <a:close/>
                  <a:moveTo>
                    <a:pt x="55" y="134"/>
                  </a:moveTo>
                  <a:cubicBezTo>
                    <a:pt x="56" y="134"/>
                    <a:pt x="81" y="134"/>
                    <a:pt x="81" y="134"/>
                  </a:cubicBezTo>
                  <a:cubicBezTo>
                    <a:pt x="85" y="134"/>
                    <a:pt x="85" y="133"/>
                    <a:pt x="86" y="131"/>
                  </a:cubicBezTo>
                  <a:cubicBezTo>
                    <a:pt x="86" y="129"/>
                    <a:pt x="86" y="127"/>
                    <a:pt x="86" y="125"/>
                  </a:cubicBezTo>
                  <a:cubicBezTo>
                    <a:pt x="86" y="121"/>
                    <a:pt x="87" y="117"/>
                    <a:pt x="89" y="114"/>
                  </a:cubicBezTo>
                  <a:cubicBezTo>
                    <a:pt x="93" y="105"/>
                    <a:pt x="96" y="99"/>
                    <a:pt x="101" y="91"/>
                  </a:cubicBezTo>
                  <a:cubicBezTo>
                    <a:pt x="104" y="84"/>
                    <a:pt x="109" y="72"/>
                    <a:pt x="107" y="61"/>
                  </a:cubicBezTo>
                  <a:cubicBezTo>
                    <a:pt x="103" y="48"/>
                    <a:pt x="89" y="35"/>
                    <a:pt x="68" y="35"/>
                  </a:cubicBezTo>
                  <a:cubicBezTo>
                    <a:pt x="48" y="35"/>
                    <a:pt x="33" y="48"/>
                    <a:pt x="30" y="61"/>
                  </a:cubicBezTo>
                  <a:cubicBezTo>
                    <a:pt x="27" y="72"/>
                    <a:pt x="32" y="84"/>
                    <a:pt x="35" y="91"/>
                  </a:cubicBezTo>
                  <a:cubicBezTo>
                    <a:pt x="40" y="99"/>
                    <a:pt x="43" y="105"/>
                    <a:pt x="48" y="114"/>
                  </a:cubicBezTo>
                  <a:cubicBezTo>
                    <a:pt x="50" y="117"/>
                    <a:pt x="50" y="121"/>
                    <a:pt x="50" y="125"/>
                  </a:cubicBezTo>
                  <a:cubicBezTo>
                    <a:pt x="50" y="127"/>
                    <a:pt x="50" y="129"/>
                    <a:pt x="50" y="131"/>
                  </a:cubicBezTo>
                  <a:cubicBezTo>
                    <a:pt x="51" y="133"/>
                    <a:pt x="51" y="134"/>
                    <a:pt x="55" y="134"/>
                  </a:cubicBezTo>
                  <a:cubicBezTo>
                    <a:pt x="55" y="134"/>
                    <a:pt x="55" y="134"/>
                    <a:pt x="55" y="134"/>
                  </a:cubicBezTo>
                  <a:close/>
                  <a:moveTo>
                    <a:pt x="15" y="74"/>
                  </a:moveTo>
                  <a:cubicBezTo>
                    <a:pt x="3" y="74"/>
                    <a:pt x="3" y="74"/>
                    <a:pt x="3" y="74"/>
                  </a:cubicBezTo>
                  <a:cubicBezTo>
                    <a:pt x="2" y="74"/>
                    <a:pt x="0" y="73"/>
                    <a:pt x="0" y="71"/>
                  </a:cubicBezTo>
                  <a:cubicBezTo>
                    <a:pt x="0" y="69"/>
                    <a:pt x="2" y="68"/>
                    <a:pt x="3" y="68"/>
                  </a:cubicBezTo>
                  <a:cubicBezTo>
                    <a:pt x="15" y="68"/>
                    <a:pt x="15" y="68"/>
                    <a:pt x="15" y="68"/>
                  </a:cubicBezTo>
                  <a:cubicBezTo>
                    <a:pt x="17" y="68"/>
                    <a:pt x="18" y="69"/>
                    <a:pt x="18" y="71"/>
                  </a:cubicBezTo>
                  <a:cubicBezTo>
                    <a:pt x="18" y="73"/>
                    <a:pt x="17" y="74"/>
                    <a:pt x="15" y="74"/>
                  </a:cubicBezTo>
                  <a:close/>
                  <a:moveTo>
                    <a:pt x="136" y="72"/>
                  </a:moveTo>
                  <a:cubicBezTo>
                    <a:pt x="121" y="72"/>
                    <a:pt x="121" y="72"/>
                    <a:pt x="121" y="72"/>
                  </a:cubicBezTo>
                  <a:cubicBezTo>
                    <a:pt x="120" y="72"/>
                    <a:pt x="118" y="70"/>
                    <a:pt x="118" y="69"/>
                  </a:cubicBezTo>
                  <a:cubicBezTo>
                    <a:pt x="118" y="67"/>
                    <a:pt x="120" y="66"/>
                    <a:pt x="121" y="66"/>
                  </a:cubicBezTo>
                  <a:cubicBezTo>
                    <a:pt x="136" y="66"/>
                    <a:pt x="136" y="66"/>
                    <a:pt x="136" y="66"/>
                  </a:cubicBezTo>
                  <a:cubicBezTo>
                    <a:pt x="137" y="66"/>
                    <a:pt x="139" y="67"/>
                    <a:pt x="139" y="69"/>
                  </a:cubicBezTo>
                  <a:cubicBezTo>
                    <a:pt x="139" y="70"/>
                    <a:pt x="137" y="72"/>
                    <a:pt x="136" y="72"/>
                  </a:cubicBezTo>
                  <a:close/>
                  <a:moveTo>
                    <a:pt x="41" y="69"/>
                  </a:moveTo>
                  <a:cubicBezTo>
                    <a:pt x="41" y="69"/>
                    <a:pt x="40" y="69"/>
                    <a:pt x="40" y="69"/>
                  </a:cubicBezTo>
                  <a:cubicBezTo>
                    <a:pt x="39" y="69"/>
                    <a:pt x="38" y="67"/>
                    <a:pt x="38" y="66"/>
                  </a:cubicBezTo>
                  <a:cubicBezTo>
                    <a:pt x="41" y="54"/>
                    <a:pt x="53" y="43"/>
                    <a:pt x="70" y="43"/>
                  </a:cubicBezTo>
                  <a:cubicBezTo>
                    <a:pt x="70" y="43"/>
                    <a:pt x="70" y="43"/>
                    <a:pt x="70" y="43"/>
                  </a:cubicBezTo>
                  <a:cubicBezTo>
                    <a:pt x="71" y="43"/>
                    <a:pt x="73" y="45"/>
                    <a:pt x="73" y="46"/>
                  </a:cubicBezTo>
                  <a:cubicBezTo>
                    <a:pt x="73" y="48"/>
                    <a:pt x="71" y="49"/>
                    <a:pt x="70" y="49"/>
                  </a:cubicBezTo>
                  <a:cubicBezTo>
                    <a:pt x="56" y="49"/>
                    <a:pt x="46" y="58"/>
                    <a:pt x="44" y="67"/>
                  </a:cubicBezTo>
                  <a:cubicBezTo>
                    <a:pt x="44" y="68"/>
                    <a:pt x="42" y="69"/>
                    <a:pt x="41" y="69"/>
                  </a:cubicBezTo>
                  <a:close/>
                  <a:moveTo>
                    <a:pt x="107" y="36"/>
                  </a:moveTo>
                  <a:cubicBezTo>
                    <a:pt x="106" y="36"/>
                    <a:pt x="105" y="36"/>
                    <a:pt x="105" y="35"/>
                  </a:cubicBezTo>
                  <a:cubicBezTo>
                    <a:pt x="103" y="34"/>
                    <a:pt x="103" y="32"/>
                    <a:pt x="105" y="31"/>
                  </a:cubicBezTo>
                  <a:cubicBezTo>
                    <a:pt x="115" y="21"/>
                    <a:pt x="115" y="21"/>
                    <a:pt x="115" y="21"/>
                  </a:cubicBezTo>
                  <a:cubicBezTo>
                    <a:pt x="116" y="20"/>
                    <a:pt x="118" y="20"/>
                    <a:pt x="119" y="21"/>
                  </a:cubicBezTo>
                  <a:cubicBezTo>
                    <a:pt x="120" y="22"/>
                    <a:pt x="120" y="24"/>
                    <a:pt x="119" y="25"/>
                  </a:cubicBezTo>
                  <a:cubicBezTo>
                    <a:pt x="109" y="35"/>
                    <a:pt x="109" y="35"/>
                    <a:pt x="109" y="35"/>
                  </a:cubicBezTo>
                  <a:cubicBezTo>
                    <a:pt x="108" y="36"/>
                    <a:pt x="108" y="36"/>
                    <a:pt x="107" y="36"/>
                  </a:cubicBezTo>
                  <a:close/>
                  <a:moveTo>
                    <a:pt x="30" y="36"/>
                  </a:moveTo>
                  <a:cubicBezTo>
                    <a:pt x="29" y="36"/>
                    <a:pt x="29" y="36"/>
                    <a:pt x="28" y="35"/>
                  </a:cubicBezTo>
                  <a:cubicBezTo>
                    <a:pt x="18" y="25"/>
                    <a:pt x="18" y="25"/>
                    <a:pt x="18" y="25"/>
                  </a:cubicBezTo>
                  <a:cubicBezTo>
                    <a:pt x="17" y="24"/>
                    <a:pt x="17" y="22"/>
                    <a:pt x="18" y="21"/>
                  </a:cubicBezTo>
                  <a:cubicBezTo>
                    <a:pt x="19" y="20"/>
                    <a:pt x="21" y="20"/>
                    <a:pt x="22" y="21"/>
                  </a:cubicBezTo>
                  <a:cubicBezTo>
                    <a:pt x="32" y="31"/>
                    <a:pt x="32" y="31"/>
                    <a:pt x="32" y="31"/>
                  </a:cubicBezTo>
                  <a:cubicBezTo>
                    <a:pt x="34" y="32"/>
                    <a:pt x="34" y="34"/>
                    <a:pt x="32" y="35"/>
                  </a:cubicBezTo>
                  <a:cubicBezTo>
                    <a:pt x="32" y="36"/>
                    <a:pt x="31" y="36"/>
                    <a:pt x="30" y="36"/>
                  </a:cubicBezTo>
                  <a:close/>
                  <a:moveTo>
                    <a:pt x="68" y="23"/>
                  </a:moveTo>
                  <a:cubicBezTo>
                    <a:pt x="66" y="23"/>
                    <a:pt x="65" y="21"/>
                    <a:pt x="65" y="20"/>
                  </a:cubicBezTo>
                  <a:cubicBezTo>
                    <a:pt x="65" y="3"/>
                    <a:pt x="65" y="3"/>
                    <a:pt x="65" y="3"/>
                  </a:cubicBezTo>
                  <a:cubicBezTo>
                    <a:pt x="65" y="1"/>
                    <a:pt x="66" y="0"/>
                    <a:pt x="68" y="0"/>
                  </a:cubicBezTo>
                  <a:cubicBezTo>
                    <a:pt x="70" y="0"/>
                    <a:pt x="71" y="1"/>
                    <a:pt x="71" y="3"/>
                  </a:cubicBezTo>
                  <a:cubicBezTo>
                    <a:pt x="71" y="20"/>
                    <a:pt x="71" y="20"/>
                    <a:pt x="71" y="20"/>
                  </a:cubicBezTo>
                  <a:cubicBezTo>
                    <a:pt x="71" y="21"/>
                    <a:pt x="70" y="23"/>
                    <a:pt x="68" y="23"/>
                  </a:cubicBezTo>
                  <a:close/>
                </a:path>
              </a:pathLst>
            </a:custGeom>
            <a:solidFill>
              <a:srgbClr val="35353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3" name="Grupo 2">
            <a:extLst>
              <a:ext uri="{FF2B5EF4-FFF2-40B4-BE49-F238E27FC236}">
                <a16:creationId xmlns:a16="http://schemas.microsoft.com/office/drawing/2014/main" id="{0C27AC62-418F-BC89-6FE8-47FB0CB4071D}"/>
              </a:ext>
            </a:extLst>
          </p:cNvPr>
          <p:cNvGrpSpPr/>
          <p:nvPr/>
        </p:nvGrpSpPr>
        <p:grpSpPr>
          <a:xfrm>
            <a:off x="10005767" y="1309833"/>
            <a:ext cx="936625" cy="936625"/>
            <a:chOff x="9537700" y="1181100"/>
            <a:chExt cx="936625" cy="936625"/>
          </a:xfrm>
        </p:grpSpPr>
        <p:sp>
          <p:nvSpPr>
            <p:cNvPr id="20" name="Google Shape;1557;p56">
              <a:extLst>
                <a:ext uri="{FF2B5EF4-FFF2-40B4-BE49-F238E27FC236}">
                  <a16:creationId xmlns:a16="http://schemas.microsoft.com/office/drawing/2014/main" id="{0B81E38F-EB65-8357-FFAF-603344150CFB}"/>
                </a:ext>
              </a:extLst>
            </p:cNvPr>
            <p:cNvSpPr/>
            <p:nvPr/>
          </p:nvSpPr>
          <p:spPr>
            <a:xfrm>
              <a:off x="9537700" y="1181100"/>
              <a:ext cx="936625" cy="936625"/>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 name="Google Shape;1581;p56">
              <a:extLst>
                <a:ext uri="{FF2B5EF4-FFF2-40B4-BE49-F238E27FC236}">
                  <a16:creationId xmlns:a16="http://schemas.microsoft.com/office/drawing/2014/main" id="{B7A388B4-B32C-2463-D663-468490441C0C}"/>
                </a:ext>
              </a:extLst>
            </p:cNvPr>
            <p:cNvSpPr/>
            <p:nvPr/>
          </p:nvSpPr>
          <p:spPr>
            <a:xfrm>
              <a:off x="9715500" y="1387475"/>
              <a:ext cx="581025" cy="523875"/>
            </a:xfrm>
            <a:custGeom>
              <a:avLst/>
              <a:gdLst/>
              <a:ahLst/>
              <a:cxnLst/>
              <a:rect l="l" t="t" r="r" b="b"/>
              <a:pathLst>
                <a:path w="141" h="127" extrusionOk="0">
                  <a:moveTo>
                    <a:pt x="30" y="57"/>
                  </a:moveTo>
                  <a:cubicBezTo>
                    <a:pt x="26" y="57"/>
                    <a:pt x="23" y="61"/>
                    <a:pt x="23" y="65"/>
                  </a:cubicBezTo>
                  <a:cubicBezTo>
                    <a:pt x="23" y="98"/>
                    <a:pt x="23" y="98"/>
                    <a:pt x="23" y="98"/>
                  </a:cubicBezTo>
                  <a:cubicBezTo>
                    <a:pt x="23" y="102"/>
                    <a:pt x="26" y="105"/>
                    <a:pt x="30" y="105"/>
                  </a:cubicBezTo>
                  <a:cubicBezTo>
                    <a:pt x="38" y="105"/>
                    <a:pt x="38" y="105"/>
                    <a:pt x="38" y="105"/>
                  </a:cubicBezTo>
                  <a:cubicBezTo>
                    <a:pt x="43" y="105"/>
                    <a:pt x="46" y="102"/>
                    <a:pt x="46" y="98"/>
                  </a:cubicBezTo>
                  <a:cubicBezTo>
                    <a:pt x="46" y="65"/>
                    <a:pt x="46" y="65"/>
                    <a:pt x="46" y="65"/>
                  </a:cubicBezTo>
                  <a:cubicBezTo>
                    <a:pt x="46" y="61"/>
                    <a:pt x="43" y="57"/>
                    <a:pt x="38" y="57"/>
                  </a:cubicBezTo>
                  <a:lnTo>
                    <a:pt x="30" y="57"/>
                  </a:lnTo>
                  <a:close/>
                  <a:moveTo>
                    <a:pt x="40" y="65"/>
                  </a:moveTo>
                  <a:cubicBezTo>
                    <a:pt x="40" y="98"/>
                    <a:pt x="40" y="98"/>
                    <a:pt x="40" y="98"/>
                  </a:cubicBezTo>
                  <a:cubicBezTo>
                    <a:pt x="40" y="99"/>
                    <a:pt x="39" y="99"/>
                    <a:pt x="38" y="99"/>
                  </a:cubicBezTo>
                  <a:cubicBezTo>
                    <a:pt x="30" y="99"/>
                    <a:pt x="30" y="99"/>
                    <a:pt x="30" y="99"/>
                  </a:cubicBezTo>
                  <a:cubicBezTo>
                    <a:pt x="29" y="99"/>
                    <a:pt x="29" y="99"/>
                    <a:pt x="29" y="98"/>
                  </a:cubicBezTo>
                  <a:cubicBezTo>
                    <a:pt x="29" y="65"/>
                    <a:pt x="29" y="65"/>
                    <a:pt x="29" y="65"/>
                  </a:cubicBezTo>
                  <a:cubicBezTo>
                    <a:pt x="29" y="64"/>
                    <a:pt x="29" y="63"/>
                    <a:pt x="30" y="63"/>
                  </a:cubicBezTo>
                  <a:cubicBezTo>
                    <a:pt x="38" y="63"/>
                    <a:pt x="38" y="63"/>
                    <a:pt x="38" y="63"/>
                  </a:cubicBezTo>
                  <a:cubicBezTo>
                    <a:pt x="39" y="63"/>
                    <a:pt x="40" y="64"/>
                    <a:pt x="40" y="65"/>
                  </a:cubicBezTo>
                  <a:close/>
                  <a:moveTo>
                    <a:pt x="59" y="46"/>
                  </a:moveTo>
                  <a:cubicBezTo>
                    <a:pt x="55" y="46"/>
                    <a:pt x="51" y="49"/>
                    <a:pt x="51" y="54"/>
                  </a:cubicBezTo>
                  <a:cubicBezTo>
                    <a:pt x="51" y="98"/>
                    <a:pt x="51" y="98"/>
                    <a:pt x="51" y="98"/>
                  </a:cubicBezTo>
                  <a:cubicBezTo>
                    <a:pt x="51" y="102"/>
                    <a:pt x="55" y="105"/>
                    <a:pt x="59" y="105"/>
                  </a:cubicBezTo>
                  <a:cubicBezTo>
                    <a:pt x="67" y="105"/>
                    <a:pt x="67" y="105"/>
                    <a:pt x="67" y="105"/>
                  </a:cubicBezTo>
                  <a:cubicBezTo>
                    <a:pt x="71" y="105"/>
                    <a:pt x="75" y="102"/>
                    <a:pt x="75" y="98"/>
                  </a:cubicBezTo>
                  <a:cubicBezTo>
                    <a:pt x="75" y="54"/>
                    <a:pt x="75" y="54"/>
                    <a:pt x="75" y="54"/>
                  </a:cubicBezTo>
                  <a:cubicBezTo>
                    <a:pt x="75" y="49"/>
                    <a:pt x="71" y="46"/>
                    <a:pt x="67" y="46"/>
                  </a:cubicBezTo>
                  <a:lnTo>
                    <a:pt x="59" y="46"/>
                  </a:lnTo>
                  <a:close/>
                  <a:moveTo>
                    <a:pt x="69" y="54"/>
                  </a:moveTo>
                  <a:cubicBezTo>
                    <a:pt x="69" y="98"/>
                    <a:pt x="69" y="98"/>
                    <a:pt x="69" y="98"/>
                  </a:cubicBezTo>
                  <a:cubicBezTo>
                    <a:pt x="69" y="99"/>
                    <a:pt x="68" y="99"/>
                    <a:pt x="67" y="99"/>
                  </a:cubicBezTo>
                  <a:cubicBezTo>
                    <a:pt x="59" y="99"/>
                    <a:pt x="59" y="99"/>
                    <a:pt x="59" y="99"/>
                  </a:cubicBezTo>
                  <a:cubicBezTo>
                    <a:pt x="58" y="99"/>
                    <a:pt x="57" y="99"/>
                    <a:pt x="57" y="98"/>
                  </a:cubicBezTo>
                  <a:cubicBezTo>
                    <a:pt x="57" y="54"/>
                    <a:pt x="57" y="54"/>
                    <a:pt x="57" y="54"/>
                  </a:cubicBezTo>
                  <a:cubicBezTo>
                    <a:pt x="57" y="53"/>
                    <a:pt x="58" y="52"/>
                    <a:pt x="59" y="52"/>
                  </a:cubicBezTo>
                  <a:cubicBezTo>
                    <a:pt x="67" y="52"/>
                    <a:pt x="67" y="52"/>
                    <a:pt x="67" y="52"/>
                  </a:cubicBezTo>
                  <a:cubicBezTo>
                    <a:pt x="68" y="52"/>
                    <a:pt x="69" y="53"/>
                    <a:pt x="69" y="54"/>
                  </a:cubicBezTo>
                  <a:close/>
                  <a:moveTo>
                    <a:pt x="88" y="36"/>
                  </a:moveTo>
                  <a:cubicBezTo>
                    <a:pt x="84" y="36"/>
                    <a:pt x="80" y="39"/>
                    <a:pt x="80" y="44"/>
                  </a:cubicBezTo>
                  <a:cubicBezTo>
                    <a:pt x="80" y="98"/>
                    <a:pt x="80" y="98"/>
                    <a:pt x="80" y="98"/>
                  </a:cubicBezTo>
                  <a:cubicBezTo>
                    <a:pt x="80" y="102"/>
                    <a:pt x="84" y="105"/>
                    <a:pt x="88" y="105"/>
                  </a:cubicBezTo>
                  <a:cubicBezTo>
                    <a:pt x="96" y="105"/>
                    <a:pt x="96" y="105"/>
                    <a:pt x="96" y="105"/>
                  </a:cubicBezTo>
                  <a:cubicBezTo>
                    <a:pt x="100" y="105"/>
                    <a:pt x="104" y="102"/>
                    <a:pt x="104" y="98"/>
                  </a:cubicBezTo>
                  <a:cubicBezTo>
                    <a:pt x="104" y="44"/>
                    <a:pt x="104" y="44"/>
                    <a:pt x="104" y="44"/>
                  </a:cubicBezTo>
                  <a:cubicBezTo>
                    <a:pt x="104" y="39"/>
                    <a:pt x="100" y="36"/>
                    <a:pt x="96" y="36"/>
                  </a:cubicBezTo>
                  <a:lnTo>
                    <a:pt x="88" y="36"/>
                  </a:lnTo>
                  <a:close/>
                  <a:moveTo>
                    <a:pt x="98" y="44"/>
                  </a:moveTo>
                  <a:cubicBezTo>
                    <a:pt x="98" y="98"/>
                    <a:pt x="98" y="98"/>
                    <a:pt x="98" y="98"/>
                  </a:cubicBezTo>
                  <a:cubicBezTo>
                    <a:pt x="98" y="99"/>
                    <a:pt x="97" y="99"/>
                    <a:pt x="96" y="99"/>
                  </a:cubicBezTo>
                  <a:cubicBezTo>
                    <a:pt x="88" y="99"/>
                    <a:pt x="88" y="99"/>
                    <a:pt x="88" y="99"/>
                  </a:cubicBezTo>
                  <a:cubicBezTo>
                    <a:pt x="87" y="99"/>
                    <a:pt x="86" y="99"/>
                    <a:pt x="86" y="98"/>
                  </a:cubicBezTo>
                  <a:cubicBezTo>
                    <a:pt x="86" y="44"/>
                    <a:pt x="86" y="44"/>
                    <a:pt x="86" y="44"/>
                  </a:cubicBezTo>
                  <a:cubicBezTo>
                    <a:pt x="86" y="43"/>
                    <a:pt x="87" y="42"/>
                    <a:pt x="88" y="42"/>
                  </a:cubicBezTo>
                  <a:cubicBezTo>
                    <a:pt x="96" y="42"/>
                    <a:pt x="96" y="42"/>
                    <a:pt x="96" y="42"/>
                  </a:cubicBezTo>
                  <a:cubicBezTo>
                    <a:pt x="97" y="42"/>
                    <a:pt x="98" y="43"/>
                    <a:pt x="98" y="44"/>
                  </a:cubicBezTo>
                  <a:close/>
                  <a:moveTo>
                    <a:pt x="109" y="34"/>
                  </a:moveTo>
                  <a:cubicBezTo>
                    <a:pt x="109" y="98"/>
                    <a:pt x="109" y="98"/>
                    <a:pt x="109" y="98"/>
                  </a:cubicBezTo>
                  <a:cubicBezTo>
                    <a:pt x="109" y="102"/>
                    <a:pt x="112" y="105"/>
                    <a:pt x="117" y="105"/>
                  </a:cubicBezTo>
                  <a:cubicBezTo>
                    <a:pt x="125" y="105"/>
                    <a:pt x="125" y="105"/>
                    <a:pt x="125" y="105"/>
                  </a:cubicBezTo>
                  <a:cubicBezTo>
                    <a:pt x="129" y="105"/>
                    <a:pt x="132" y="102"/>
                    <a:pt x="132" y="98"/>
                  </a:cubicBezTo>
                  <a:cubicBezTo>
                    <a:pt x="132" y="34"/>
                    <a:pt x="132" y="34"/>
                    <a:pt x="132" y="34"/>
                  </a:cubicBezTo>
                  <a:cubicBezTo>
                    <a:pt x="132" y="29"/>
                    <a:pt x="129" y="26"/>
                    <a:pt x="125" y="26"/>
                  </a:cubicBezTo>
                  <a:cubicBezTo>
                    <a:pt x="117" y="26"/>
                    <a:pt x="117" y="26"/>
                    <a:pt x="117" y="26"/>
                  </a:cubicBezTo>
                  <a:cubicBezTo>
                    <a:pt x="112" y="26"/>
                    <a:pt x="109" y="29"/>
                    <a:pt x="109" y="34"/>
                  </a:cubicBezTo>
                  <a:close/>
                  <a:moveTo>
                    <a:pt x="126" y="34"/>
                  </a:moveTo>
                  <a:cubicBezTo>
                    <a:pt x="126" y="98"/>
                    <a:pt x="126" y="98"/>
                    <a:pt x="126" y="98"/>
                  </a:cubicBezTo>
                  <a:cubicBezTo>
                    <a:pt x="126" y="99"/>
                    <a:pt x="126" y="99"/>
                    <a:pt x="125" y="99"/>
                  </a:cubicBezTo>
                  <a:cubicBezTo>
                    <a:pt x="117" y="99"/>
                    <a:pt x="117" y="99"/>
                    <a:pt x="117" y="99"/>
                  </a:cubicBezTo>
                  <a:cubicBezTo>
                    <a:pt x="116" y="99"/>
                    <a:pt x="115" y="99"/>
                    <a:pt x="115" y="98"/>
                  </a:cubicBezTo>
                  <a:cubicBezTo>
                    <a:pt x="115" y="34"/>
                    <a:pt x="115" y="34"/>
                    <a:pt x="115" y="34"/>
                  </a:cubicBezTo>
                  <a:cubicBezTo>
                    <a:pt x="115" y="33"/>
                    <a:pt x="116" y="32"/>
                    <a:pt x="117" y="32"/>
                  </a:cubicBezTo>
                  <a:cubicBezTo>
                    <a:pt x="125" y="32"/>
                    <a:pt x="125" y="32"/>
                    <a:pt x="125" y="32"/>
                  </a:cubicBezTo>
                  <a:cubicBezTo>
                    <a:pt x="126" y="32"/>
                    <a:pt x="126" y="33"/>
                    <a:pt x="126" y="34"/>
                  </a:cubicBezTo>
                  <a:close/>
                  <a:moveTo>
                    <a:pt x="73" y="25"/>
                  </a:moveTo>
                  <a:cubicBezTo>
                    <a:pt x="92" y="18"/>
                    <a:pt x="110" y="7"/>
                    <a:pt x="110" y="7"/>
                  </a:cubicBezTo>
                  <a:cubicBezTo>
                    <a:pt x="107" y="0"/>
                    <a:pt x="107" y="0"/>
                    <a:pt x="107" y="0"/>
                  </a:cubicBezTo>
                  <a:cubicBezTo>
                    <a:pt x="114" y="2"/>
                    <a:pt x="114" y="2"/>
                    <a:pt x="114" y="2"/>
                  </a:cubicBezTo>
                  <a:cubicBezTo>
                    <a:pt x="120" y="5"/>
                    <a:pt x="120" y="5"/>
                    <a:pt x="120" y="5"/>
                  </a:cubicBezTo>
                  <a:cubicBezTo>
                    <a:pt x="118" y="12"/>
                    <a:pt x="118" y="12"/>
                    <a:pt x="118" y="12"/>
                  </a:cubicBezTo>
                  <a:cubicBezTo>
                    <a:pt x="117" y="19"/>
                    <a:pt x="117" y="19"/>
                    <a:pt x="117" y="19"/>
                  </a:cubicBezTo>
                  <a:cubicBezTo>
                    <a:pt x="113" y="12"/>
                    <a:pt x="113" y="12"/>
                    <a:pt x="113" y="12"/>
                  </a:cubicBezTo>
                  <a:cubicBezTo>
                    <a:pt x="110" y="14"/>
                    <a:pt x="93" y="24"/>
                    <a:pt x="75" y="31"/>
                  </a:cubicBezTo>
                  <a:cubicBezTo>
                    <a:pt x="54" y="39"/>
                    <a:pt x="27" y="44"/>
                    <a:pt x="27" y="44"/>
                  </a:cubicBezTo>
                  <a:cubicBezTo>
                    <a:pt x="27" y="44"/>
                    <a:pt x="27" y="44"/>
                    <a:pt x="26" y="44"/>
                  </a:cubicBezTo>
                  <a:cubicBezTo>
                    <a:pt x="25" y="44"/>
                    <a:pt x="24" y="43"/>
                    <a:pt x="24" y="42"/>
                  </a:cubicBezTo>
                  <a:cubicBezTo>
                    <a:pt x="23" y="40"/>
                    <a:pt x="24" y="39"/>
                    <a:pt x="26" y="38"/>
                  </a:cubicBezTo>
                  <a:cubicBezTo>
                    <a:pt x="26" y="38"/>
                    <a:pt x="52" y="33"/>
                    <a:pt x="73" y="25"/>
                  </a:cubicBezTo>
                  <a:close/>
                  <a:moveTo>
                    <a:pt x="141" y="116"/>
                  </a:moveTo>
                  <a:cubicBezTo>
                    <a:pt x="137" y="122"/>
                    <a:pt x="137" y="122"/>
                    <a:pt x="137" y="122"/>
                  </a:cubicBezTo>
                  <a:cubicBezTo>
                    <a:pt x="132" y="127"/>
                    <a:pt x="132" y="127"/>
                    <a:pt x="132" y="127"/>
                  </a:cubicBezTo>
                  <a:cubicBezTo>
                    <a:pt x="132" y="119"/>
                    <a:pt x="132" y="119"/>
                    <a:pt x="132" y="119"/>
                  </a:cubicBezTo>
                  <a:cubicBezTo>
                    <a:pt x="12" y="119"/>
                    <a:pt x="12" y="119"/>
                    <a:pt x="12" y="119"/>
                  </a:cubicBezTo>
                  <a:cubicBezTo>
                    <a:pt x="10" y="119"/>
                    <a:pt x="9" y="118"/>
                    <a:pt x="9" y="116"/>
                  </a:cubicBezTo>
                  <a:cubicBezTo>
                    <a:pt x="9" y="20"/>
                    <a:pt x="9" y="20"/>
                    <a:pt x="9" y="20"/>
                  </a:cubicBezTo>
                  <a:cubicBezTo>
                    <a:pt x="0" y="20"/>
                    <a:pt x="0" y="20"/>
                    <a:pt x="0" y="20"/>
                  </a:cubicBezTo>
                  <a:cubicBezTo>
                    <a:pt x="6" y="15"/>
                    <a:pt x="6" y="15"/>
                    <a:pt x="6" y="15"/>
                  </a:cubicBezTo>
                  <a:cubicBezTo>
                    <a:pt x="12" y="9"/>
                    <a:pt x="12" y="9"/>
                    <a:pt x="12" y="9"/>
                  </a:cubicBezTo>
                  <a:cubicBezTo>
                    <a:pt x="18" y="15"/>
                    <a:pt x="18" y="15"/>
                    <a:pt x="18" y="15"/>
                  </a:cubicBezTo>
                  <a:cubicBezTo>
                    <a:pt x="24" y="20"/>
                    <a:pt x="24" y="20"/>
                    <a:pt x="24" y="20"/>
                  </a:cubicBezTo>
                  <a:cubicBezTo>
                    <a:pt x="15" y="20"/>
                    <a:pt x="15" y="20"/>
                    <a:pt x="15" y="20"/>
                  </a:cubicBezTo>
                  <a:cubicBezTo>
                    <a:pt x="15" y="113"/>
                    <a:pt x="15" y="113"/>
                    <a:pt x="15" y="113"/>
                  </a:cubicBezTo>
                  <a:cubicBezTo>
                    <a:pt x="132" y="113"/>
                    <a:pt x="132" y="113"/>
                    <a:pt x="132" y="113"/>
                  </a:cubicBezTo>
                  <a:cubicBezTo>
                    <a:pt x="132" y="106"/>
                    <a:pt x="132" y="106"/>
                    <a:pt x="132" y="106"/>
                  </a:cubicBezTo>
                  <a:cubicBezTo>
                    <a:pt x="137" y="111"/>
                    <a:pt x="137" y="111"/>
                    <a:pt x="137" y="111"/>
                  </a:cubicBezTo>
                  <a:lnTo>
                    <a:pt x="141" y="116"/>
                  </a:lnTo>
                  <a:close/>
                </a:path>
              </a:pathLst>
            </a:custGeom>
            <a:solidFill>
              <a:srgbClr val="35353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46" name="Google Shape;1583;p56">
            <a:extLst>
              <a:ext uri="{FF2B5EF4-FFF2-40B4-BE49-F238E27FC236}">
                <a16:creationId xmlns:a16="http://schemas.microsoft.com/office/drawing/2014/main" id="{055A12E3-B904-14CB-FB7D-83D5E110B9A8}"/>
              </a:ext>
            </a:extLst>
          </p:cNvPr>
          <p:cNvSpPr/>
          <p:nvPr/>
        </p:nvSpPr>
        <p:spPr>
          <a:xfrm>
            <a:off x="7479267" y="1513496"/>
            <a:ext cx="601662" cy="581025"/>
          </a:xfrm>
          <a:custGeom>
            <a:avLst/>
            <a:gdLst/>
            <a:ahLst/>
            <a:cxnLst/>
            <a:rect l="l" t="t" r="r" b="b"/>
            <a:pathLst>
              <a:path w="146" h="141" extrusionOk="0">
                <a:moveTo>
                  <a:pt x="63" y="14"/>
                </a:moveTo>
                <a:cubicBezTo>
                  <a:pt x="65" y="14"/>
                  <a:pt x="66" y="15"/>
                  <a:pt x="66" y="17"/>
                </a:cubicBezTo>
                <a:cubicBezTo>
                  <a:pt x="66" y="69"/>
                  <a:pt x="66" y="69"/>
                  <a:pt x="66" y="69"/>
                </a:cubicBezTo>
                <a:cubicBezTo>
                  <a:pt x="66" y="75"/>
                  <a:pt x="71" y="80"/>
                  <a:pt x="77" y="80"/>
                </a:cubicBezTo>
                <a:cubicBezTo>
                  <a:pt x="129" y="80"/>
                  <a:pt x="129" y="80"/>
                  <a:pt x="129" y="80"/>
                </a:cubicBezTo>
                <a:cubicBezTo>
                  <a:pt x="130" y="80"/>
                  <a:pt x="130" y="80"/>
                  <a:pt x="131" y="81"/>
                </a:cubicBezTo>
                <a:cubicBezTo>
                  <a:pt x="132" y="81"/>
                  <a:pt x="132" y="82"/>
                  <a:pt x="132" y="83"/>
                </a:cubicBezTo>
                <a:cubicBezTo>
                  <a:pt x="127" y="114"/>
                  <a:pt x="101" y="136"/>
                  <a:pt x="71" y="136"/>
                </a:cubicBezTo>
                <a:cubicBezTo>
                  <a:pt x="68" y="136"/>
                  <a:pt x="66" y="136"/>
                  <a:pt x="64" y="136"/>
                </a:cubicBezTo>
                <a:cubicBezTo>
                  <a:pt x="35" y="133"/>
                  <a:pt x="13" y="110"/>
                  <a:pt x="9" y="82"/>
                </a:cubicBezTo>
                <a:cubicBezTo>
                  <a:pt x="6" y="48"/>
                  <a:pt x="29" y="18"/>
                  <a:pt x="62" y="14"/>
                </a:cubicBezTo>
                <a:cubicBezTo>
                  <a:pt x="62" y="14"/>
                  <a:pt x="62" y="14"/>
                  <a:pt x="63" y="14"/>
                </a:cubicBezTo>
                <a:moveTo>
                  <a:pt x="63" y="9"/>
                </a:moveTo>
                <a:cubicBezTo>
                  <a:pt x="62" y="9"/>
                  <a:pt x="62" y="9"/>
                  <a:pt x="61" y="9"/>
                </a:cubicBezTo>
                <a:cubicBezTo>
                  <a:pt x="27" y="14"/>
                  <a:pt x="0" y="46"/>
                  <a:pt x="5" y="82"/>
                </a:cubicBezTo>
                <a:cubicBezTo>
                  <a:pt x="8" y="113"/>
                  <a:pt x="33" y="138"/>
                  <a:pt x="63" y="141"/>
                </a:cubicBezTo>
                <a:cubicBezTo>
                  <a:pt x="66" y="141"/>
                  <a:pt x="68" y="141"/>
                  <a:pt x="71" y="141"/>
                </a:cubicBezTo>
                <a:cubicBezTo>
                  <a:pt x="104" y="141"/>
                  <a:pt x="132" y="116"/>
                  <a:pt x="136" y="84"/>
                </a:cubicBezTo>
                <a:cubicBezTo>
                  <a:pt x="137" y="79"/>
                  <a:pt x="134" y="75"/>
                  <a:pt x="129" y="75"/>
                </a:cubicBezTo>
                <a:cubicBezTo>
                  <a:pt x="77" y="75"/>
                  <a:pt x="77" y="75"/>
                  <a:pt x="77" y="75"/>
                </a:cubicBezTo>
                <a:cubicBezTo>
                  <a:pt x="73" y="75"/>
                  <a:pt x="71" y="72"/>
                  <a:pt x="71" y="69"/>
                </a:cubicBezTo>
                <a:cubicBezTo>
                  <a:pt x="71" y="17"/>
                  <a:pt x="71" y="17"/>
                  <a:pt x="71" y="17"/>
                </a:cubicBezTo>
                <a:cubicBezTo>
                  <a:pt x="71" y="12"/>
                  <a:pt x="67" y="9"/>
                  <a:pt x="63" y="9"/>
                </a:cubicBezTo>
                <a:close/>
                <a:moveTo>
                  <a:pt x="88" y="4"/>
                </a:moveTo>
                <a:cubicBezTo>
                  <a:pt x="88" y="4"/>
                  <a:pt x="88" y="4"/>
                  <a:pt x="88" y="4"/>
                </a:cubicBezTo>
                <a:cubicBezTo>
                  <a:pt x="116" y="8"/>
                  <a:pt x="137" y="30"/>
                  <a:pt x="141" y="57"/>
                </a:cubicBezTo>
                <a:cubicBezTo>
                  <a:pt x="141" y="58"/>
                  <a:pt x="141" y="59"/>
                  <a:pt x="140" y="60"/>
                </a:cubicBezTo>
                <a:cubicBezTo>
                  <a:pt x="140" y="60"/>
                  <a:pt x="139" y="61"/>
                  <a:pt x="138" y="61"/>
                </a:cubicBezTo>
                <a:cubicBezTo>
                  <a:pt x="85" y="61"/>
                  <a:pt x="85" y="61"/>
                  <a:pt x="85" y="61"/>
                </a:cubicBezTo>
                <a:cubicBezTo>
                  <a:pt x="85" y="8"/>
                  <a:pt x="85" y="8"/>
                  <a:pt x="85" y="8"/>
                </a:cubicBezTo>
                <a:cubicBezTo>
                  <a:pt x="85" y="6"/>
                  <a:pt x="86" y="4"/>
                  <a:pt x="88" y="4"/>
                </a:cubicBezTo>
                <a:moveTo>
                  <a:pt x="88" y="0"/>
                </a:moveTo>
                <a:cubicBezTo>
                  <a:pt x="83" y="0"/>
                  <a:pt x="80" y="3"/>
                  <a:pt x="80" y="8"/>
                </a:cubicBezTo>
                <a:cubicBezTo>
                  <a:pt x="80" y="62"/>
                  <a:pt x="80" y="62"/>
                  <a:pt x="80" y="62"/>
                </a:cubicBezTo>
                <a:cubicBezTo>
                  <a:pt x="80" y="64"/>
                  <a:pt x="81" y="66"/>
                  <a:pt x="83" y="66"/>
                </a:cubicBezTo>
                <a:cubicBezTo>
                  <a:pt x="138" y="66"/>
                  <a:pt x="138" y="66"/>
                  <a:pt x="138" y="66"/>
                </a:cubicBezTo>
                <a:cubicBezTo>
                  <a:pt x="143" y="66"/>
                  <a:pt x="146" y="61"/>
                  <a:pt x="146" y="57"/>
                </a:cubicBezTo>
                <a:cubicBezTo>
                  <a:pt x="142" y="27"/>
                  <a:pt x="118" y="4"/>
                  <a:pt x="89" y="0"/>
                </a:cubicBezTo>
                <a:cubicBezTo>
                  <a:pt x="88" y="0"/>
                  <a:pt x="88" y="0"/>
                  <a:pt x="88" y="0"/>
                </a:cubicBezTo>
                <a:close/>
              </a:path>
            </a:pathLst>
          </a:custGeom>
          <a:solidFill>
            <a:srgbClr val="353535"/>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 name="Google Shape;1584;p56">
            <a:extLst>
              <a:ext uri="{FF2B5EF4-FFF2-40B4-BE49-F238E27FC236}">
                <a16:creationId xmlns:a16="http://schemas.microsoft.com/office/drawing/2014/main" id="{8F690260-3947-E847-75CC-66E574198699}"/>
              </a:ext>
            </a:extLst>
          </p:cNvPr>
          <p:cNvSpPr txBox="1"/>
          <p:nvPr/>
        </p:nvSpPr>
        <p:spPr>
          <a:xfrm>
            <a:off x="3495315" y="2641747"/>
            <a:ext cx="2518872" cy="2871547"/>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prstClr val="black"/>
              </a:buClr>
              <a:buSzPts val="1400"/>
              <a:buFont typeface="Open Sans"/>
              <a:buNone/>
              <a:tabLst/>
              <a:defRPr/>
            </a:pPr>
            <a:r>
              <a:rPr kumimoji="0" lang="en-US" b="1" i="0" u="none" strike="noStrike" kern="1200" cap="none" spc="0" normalizeH="0" baseline="0" noProof="0" dirty="0">
                <a:ln>
                  <a:noFill/>
                </a:ln>
                <a:solidFill>
                  <a:srgbClr val="FF9900"/>
                </a:solidFill>
                <a:effectLst/>
                <a:uLnTx/>
                <a:uFillTx/>
                <a:latin typeface="Open Sans"/>
                <a:ea typeface="Open Sans"/>
                <a:cs typeface="Open Sans"/>
                <a:sym typeface="Open Sans"/>
              </a:rPr>
              <a:t>CAPACIDADES DE TI</a:t>
            </a:r>
          </a:p>
          <a:p>
            <a:pPr marL="0" marR="0" lvl="0" indent="0" algn="just" defTabSz="914400" rtl="0" eaLnBrk="1" fontAlgn="auto" latinLnBrk="0" hangingPunct="1">
              <a:lnSpc>
                <a:spcPct val="100000"/>
              </a:lnSpc>
              <a:spcBef>
                <a:spcPts val="0"/>
              </a:spcBef>
              <a:spcAft>
                <a:spcPts val="0"/>
              </a:spcAft>
              <a:buClr>
                <a:prstClr val="black"/>
              </a:buClr>
              <a:buSzPts val="1400"/>
              <a:buFont typeface="Open Sans"/>
              <a:buNone/>
              <a:tabLst/>
              <a:defRPr/>
            </a:pPr>
            <a:endParaRPr kumimoji="0" lang="es-ES" sz="1050" b="1" i="0" u="none" strike="noStrike" kern="1200" cap="none" spc="0" normalizeH="0" baseline="0" noProof="0" dirty="0">
              <a:ln>
                <a:noFill/>
              </a:ln>
              <a:solidFill>
                <a:prstClr val="black"/>
              </a:solidFill>
              <a:effectLst/>
              <a:uLnTx/>
              <a:uFillTx/>
              <a:latin typeface="Helvetica"/>
              <a:ea typeface="+mn-ea"/>
              <a:cs typeface="+mn-cs"/>
            </a:endParaRPr>
          </a:p>
          <a:p>
            <a:pPr marL="0" marR="0" lvl="0" indent="0" algn="just" defTabSz="914400" rtl="0" eaLnBrk="1" fontAlgn="auto" latinLnBrk="0" hangingPunct="1">
              <a:lnSpc>
                <a:spcPct val="100000"/>
              </a:lnSpc>
              <a:spcBef>
                <a:spcPts val="0"/>
              </a:spcBef>
              <a:spcAft>
                <a:spcPts val="0"/>
              </a:spcAft>
              <a:buClr>
                <a:prstClr val="black"/>
              </a:buClr>
              <a:buSzPts val="1400"/>
              <a:buFont typeface="Open Sans"/>
              <a:buNone/>
              <a:tabLst/>
              <a:defRPr/>
            </a:pPr>
            <a:r>
              <a:rPr kumimoji="0" lang="es-ES" sz="12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Las Ti impacten positivamente la calidad de vida de los ciudadanos y la competitividad del país, promoviendo la generación de valor público a través de la transformación digital</a:t>
            </a:r>
            <a:endParaRPr kumimoji="0" sz="12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8" name="Google Shape;1585;p56">
            <a:extLst>
              <a:ext uri="{FF2B5EF4-FFF2-40B4-BE49-F238E27FC236}">
                <a16:creationId xmlns:a16="http://schemas.microsoft.com/office/drawing/2014/main" id="{61B6FABC-74AA-00F3-E928-F153E25F7CA4}"/>
              </a:ext>
            </a:extLst>
          </p:cNvPr>
          <p:cNvSpPr txBox="1"/>
          <p:nvPr/>
        </p:nvSpPr>
        <p:spPr>
          <a:xfrm>
            <a:off x="6570778" y="2589514"/>
            <a:ext cx="2725622" cy="2976012"/>
          </a:xfrm>
          <a:prstGeom prst="rect">
            <a:avLst/>
          </a:prstGeom>
          <a:noFill/>
          <a:ln>
            <a:noFill/>
          </a:ln>
        </p:spPr>
        <p:txBody>
          <a:bodyPr spcFirstLastPara="1" wrap="square" lIns="91425" tIns="45700" rIns="91425" bIns="45700" anchor="t" anchorCtr="0">
            <a:noAutofit/>
          </a:bodyPr>
          <a:lstStyle/>
          <a:p>
            <a:pPr lvl="0" algn="just">
              <a:buClr>
                <a:prstClr val="black"/>
              </a:buClr>
              <a:buSzPts val="1400"/>
              <a:defRPr/>
            </a:pPr>
            <a:r>
              <a:rPr lang="en-US" b="1" dirty="0">
                <a:solidFill>
                  <a:srgbClr val="C49E41"/>
                </a:solidFill>
                <a:latin typeface="Open Sans"/>
                <a:ea typeface="Open Sans"/>
                <a:cs typeface="Open Sans"/>
                <a:sym typeface="Open Sans"/>
              </a:rPr>
              <a:t>OBJETIVOS</a:t>
            </a:r>
            <a:r>
              <a:rPr kumimoji="0" lang="en-US" sz="1400" b="1" i="0" u="none" strike="noStrike" kern="1200" cap="none" spc="0" normalizeH="0" baseline="0" noProof="0" dirty="0">
                <a:ln>
                  <a:noFill/>
                </a:ln>
                <a:solidFill>
                  <a:prstClr val="black"/>
                </a:solidFill>
                <a:effectLst/>
                <a:uLnTx/>
                <a:uFillTx/>
                <a:latin typeface="Open Sans"/>
                <a:ea typeface="Open Sans"/>
                <a:cs typeface="Open Sans"/>
                <a:sym typeface="Open Sans"/>
              </a:rPr>
              <a:t> </a:t>
            </a:r>
            <a:endParaRPr kumimoji="0" lang="es-ES" sz="1400" b="1" i="0" u="none" strike="noStrike" kern="1200" cap="none" spc="0" normalizeH="0" baseline="0" noProof="0" dirty="0">
              <a:ln>
                <a:noFill/>
              </a:ln>
              <a:solidFill>
                <a:prstClr val="black"/>
              </a:solidFill>
              <a:effectLst/>
              <a:uLnTx/>
              <a:uFillTx/>
              <a:latin typeface="Open Sans"/>
              <a:ea typeface="Open Sans"/>
              <a:cs typeface="Open Sans"/>
              <a:sym typeface="Open Sans"/>
            </a:endParaRPr>
          </a:p>
          <a:p>
            <a:pPr lvl="0" algn="just">
              <a:buClr>
                <a:prstClr val="black"/>
              </a:buClr>
              <a:buSzPts val="1400"/>
              <a:defRPr/>
            </a:pPr>
            <a:endParaRPr lang="es-ES" sz="1400" b="1" dirty="0">
              <a:solidFill>
                <a:prstClr val="black"/>
              </a:solidFill>
              <a:latin typeface="Open Sans"/>
              <a:ea typeface="Open Sans"/>
              <a:cs typeface="Open Sans"/>
              <a:sym typeface="Open Sans"/>
            </a:endParaRPr>
          </a:p>
          <a:p>
            <a:pPr lvl="0" algn="just">
              <a:buClr>
                <a:prstClr val="black"/>
              </a:buClr>
              <a:buSzPts val="1400"/>
              <a:defRPr/>
            </a:pPr>
            <a:r>
              <a:rPr lang="es-ES" sz="1100" dirty="0">
                <a:solidFill>
                  <a:srgbClr val="000000"/>
                </a:solidFill>
                <a:latin typeface="Arial" panose="020B0604020202020204" pitchFamily="34" charset="0"/>
                <a:cs typeface="Arial" panose="020B0604020202020204" pitchFamily="34" charset="0"/>
                <a:sym typeface="Open Sans"/>
              </a:rPr>
              <a:t>1. </a:t>
            </a:r>
            <a:r>
              <a:rPr lang="es-CO"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Fortalecer la alineación estratégica y el gobierno de TI en el Ministerio de Agricultura y Desarrollo Rural.</a:t>
            </a:r>
            <a:r>
              <a:rPr lang="es-ES" sz="1100" dirty="0">
                <a:solidFill>
                  <a:prstClr val="black"/>
                </a:solidFill>
                <a:latin typeface="Arial" panose="020B0604020202020204" pitchFamily="34" charset="0"/>
                <a:ea typeface="Open Sans"/>
                <a:cs typeface="Arial" panose="020B0604020202020204" pitchFamily="34" charset="0"/>
                <a:sym typeface="Open Sans"/>
              </a:rPr>
              <a:t> </a:t>
            </a:r>
          </a:p>
          <a:p>
            <a:pPr lvl="0" algn="just">
              <a:buClr>
                <a:prstClr val="black"/>
              </a:buClr>
              <a:buSzPts val="1400"/>
              <a:defRPr/>
            </a:pP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Gestionar la política de información conforme a las necesidades del Ministerio</a:t>
            </a:r>
          </a:p>
          <a:p>
            <a:pPr lvl="0" algn="just">
              <a:buClr>
                <a:prstClr val="black"/>
              </a:buClr>
              <a:buSzPts val="1400"/>
              <a:defRPr/>
            </a:pPr>
            <a:r>
              <a:rPr lang="es-CO"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3. </a:t>
            </a:r>
            <a:r>
              <a:rPr lang="es-CO"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Fomentar la articulación entre los sistemas de información del Ministerio</a:t>
            </a:r>
          </a:p>
          <a:p>
            <a:pPr lvl="0" algn="just">
              <a:buClr>
                <a:prstClr val="black"/>
              </a:buClr>
              <a:buSzPts val="1400"/>
              <a:defRPr/>
            </a:pPr>
            <a:r>
              <a:rPr lang="es-CO" sz="1100" dirty="0">
                <a:solidFill>
                  <a:srgbClr val="000000"/>
                </a:solidFill>
                <a:latin typeface="Arial" panose="020B0604020202020204" pitchFamily="34" charset="0"/>
                <a:cs typeface="Arial" panose="020B0604020202020204" pitchFamily="34" charset="0"/>
              </a:rPr>
              <a:t>4. Fortalecer la gestión de servicios tecnológicos y de seguridad de la información.</a:t>
            </a:r>
          </a:p>
          <a:p>
            <a:pPr lvl="0" algn="just">
              <a:buClr>
                <a:prstClr val="black"/>
              </a:buClr>
              <a:buSzPts val="1400"/>
              <a:defRPr/>
            </a:pPr>
            <a:r>
              <a:rPr lang="es-CO" sz="1100" dirty="0">
                <a:solidFill>
                  <a:srgbClr val="000000"/>
                </a:solidFill>
                <a:latin typeface="Arial" panose="020B0604020202020204" pitchFamily="34" charset="0"/>
                <a:cs typeface="Arial" panose="020B0604020202020204" pitchFamily="34" charset="0"/>
              </a:rPr>
              <a:t>5. Promover el uso y apropiación de las iniciativas de TI en el Ministerio de Agricultura y Desarrollo.</a:t>
            </a:r>
            <a:endParaRPr lang="en-US" sz="1100" dirty="0">
              <a:solidFill>
                <a:srgbClr val="000000"/>
              </a:solidFill>
              <a:latin typeface="Arial" panose="020B0604020202020204" pitchFamily="34" charset="0"/>
              <a:cs typeface="Arial" panose="020B0604020202020204" pitchFamily="34" charset="0"/>
              <a:sym typeface="Open Sans"/>
            </a:endParaRPr>
          </a:p>
        </p:txBody>
      </p:sp>
      <p:sp>
        <p:nvSpPr>
          <p:cNvPr id="49" name="Google Shape;1586;p56">
            <a:extLst>
              <a:ext uri="{FF2B5EF4-FFF2-40B4-BE49-F238E27FC236}">
                <a16:creationId xmlns:a16="http://schemas.microsoft.com/office/drawing/2014/main" id="{39065CE2-598B-18A7-DA50-40F8DED6AE2A}"/>
              </a:ext>
            </a:extLst>
          </p:cNvPr>
          <p:cNvSpPr txBox="1"/>
          <p:nvPr/>
        </p:nvSpPr>
        <p:spPr>
          <a:xfrm>
            <a:off x="9712388" y="2641747"/>
            <a:ext cx="2114970" cy="2205752"/>
          </a:xfrm>
          <a:prstGeom prst="rect">
            <a:avLst/>
          </a:prstGeom>
          <a:noFill/>
          <a:ln>
            <a:noFill/>
          </a:ln>
        </p:spPr>
        <p:txBody>
          <a:bodyPr spcFirstLastPara="1" wrap="square" lIns="91425" tIns="45700" rIns="91425" bIns="45700" anchor="t" anchorCtr="0">
            <a:noAutofit/>
          </a:bodyPr>
          <a:lstStyle/>
          <a:p>
            <a:pPr>
              <a:lnSpc>
                <a:spcPct val="115000"/>
              </a:lnSpc>
              <a:spcAft>
                <a:spcPts val="800"/>
              </a:spcAft>
            </a:pPr>
            <a:r>
              <a:rPr lang="es-CO" sz="14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Servicios y procesos inteligentes. </a:t>
            </a:r>
          </a:p>
          <a:p>
            <a:pPr>
              <a:lnSpc>
                <a:spcPct val="115000"/>
              </a:lnSpc>
              <a:spcAft>
                <a:spcPts val="800"/>
              </a:spcAft>
            </a:pPr>
            <a:r>
              <a:rPr lang="es-CO" sz="14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Decisiones basadas en datos. </a:t>
            </a:r>
          </a:p>
          <a:p>
            <a:pPr>
              <a:lnSpc>
                <a:spcPct val="115000"/>
              </a:lnSpc>
              <a:spcAft>
                <a:spcPts val="800"/>
              </a:spcAft>
            </a:pPr>
            <a:r>
              <a:rPr lang="es-CO" sz="1400" b="1" kern="100" dirty="0">
                <a:solidFill>
                  <a:srgbClr val="FFC000"/>
                </a:solidFill>
                <a:latin typeface="Aptos" panose="020B0004020202020204" pitchFamily="34" charset="0"/>
                <a:ea typeface="Aptos" panose="020B0004020202020204" pitchFamily="34" charset="0"/>
                <a:cs typeface="Times New Roman" panose="02020603050405020304" pitchFamily="18" charset="0"/>
              </a:rPr>
              <a:t>Estado abierto</a:t>
            </a:r>
            <a:endParaRPr lang="es-CO" sz="14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4" name="Google Shape;1571;p56">
            <a:extLst>
              <a:ext uri="{FF2B5EF4-FFF2-40B4-BE49-F238E27FC236}">
                <a16:creationId xmlns:a16="http://schemas.microsoft.com/office/drawing/2014/main" id="{7160BCD9-E195-D7DF-BF50-89BE5D66588D}"/>
              </a:ext>
            </a:extLst>
          </p:cNvPr>
          <p:cNvSpPr txBox="1"/>
          <p:nvPr/>
        </p:nvSpPr>
        <p:spPr>
          <a:xfrm>
            <a:off x="531018" y="5200649"/>
            <a:ext cx="1832769" cy="52387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353535"/>
              </a:buClr>
              <a:buSzPts val="2700"/>
              <a:buFont typeface="Montserrat"/>
              <a:buNone/>
              <a:tabLst/>
              <a:defRPr/>
            </a:pPr>
            <a:r>
              <a:rPr kumimoji="0" lang="en-US" sz="2000" b="1" i="0" u="none" strike="noStrike" kern="1200" cap="none" spc="0" normalizeH="0" baseline="0" noProof="0" dirty="0">
                <a:ln>
                  <a:noFill/>
                </a:ln>
                <a:solidFill>
                  <a:srgbClr val="C49E41"/>
                </a:solidFill>
                <a:effectLst/>
                <a:uLnTx/>
                <a:uFillTx/>
                <a:latin typeface="Montserrat"/>
                <a:ea typeface="+mn-ea"/>
                <a:cs typeface="+mn-cs"/>
                <a:sym typeface="Montserrat"/>
              </a:rPr>
              <a:t>01/03/2024</a:t>
            </a:r>
            <a:endParaRPr kumimoji="0" sz="2000" b="1" i="0" u="none" strike="noStrike" kern="1200" cap="none" spc="0" normalizeH="0" baseline="0" noProof="0" dirty="0">
              <a:ln>
                <a:noFill/>
              </a:ln>
              <a:solidFill>
                <a:srgbClr val="C49E41"/>
              </a:solidFill>
              <a:effectLst/>
              <a:uLnTx/>
              <a:uFillTx/>
              <a:latin typeface="Helvetica"/>
              <a:ea typeface="+mn-ea"/>
              <a:cs typeface="+mn-cs"/>
            </a:endParaRPr>
          </a:p>
        </p:txBody>
      </p:sp>
      <p:sp>
        <p:nvSpPr>
          <p:cNvPr id="56" name="Google Shape;1571;p56">
            <a:extLst>
              <a:ext uri="{FF2B5EF4-FFF2-40B4-BE49-F238E27FC236}">
                <a16:creationId xmlns:a16="http://schemas.microsoft.com/office/drawing/2014/main" id="{66EF6F5C-CC6C-F41C-636F-32C6B88153B3}"/>
              </a:ext>
            </a:extLst>
          </p:cNvPr>
          <p:cNvSpPr txBox="1"/>
          <p:nvPr/>
        </p:nvSpPr>
        <p:spPr>
          <a:xfrm>
            <a:off x="4760912" y="6097268"/>
            <a:ext cx="1425575" cy="52387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353535"/>
              </a:buClr>
              <a:buSzPts val="2700"/>
              <a:buFont typeface="Montserrat"/>
              <a:buNone/>
              <a:tabLst/>
              <a:defRPr/>
            </a:pPr>
            <a:endParaRPr kumimoji="0" sz="20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58" name="Google Shape;1571;p56">
            <a:extLst>
              <a:ext uri="{FF2B5EF4-FFF2-40B4-BE49-F238E27FC236}">
                <a16:creationId xmlns:a16="http://schemas.microsoft.com/office/drawing/2014/main" id="{E9A64CB5-CD76-6152-2907-6F8077287AB7}"/>
              </a:ext>
            </a:extLst>
          </p:cNvPr>
          <p:cNvSpPr txBox="1"/>
          <p:nvPr/>
        </p:nvSpPr>
        <p:spPr>
          <a:xfrm>
            <a:off x="7656755" y="3658444"/>
            <a:ext cx="1425575" cy="52387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353535"/>
              </a:buClr>
              <a:buSzPts val="2700"/>
              <a:buFont typeface="Montserrat"/>
              <a:buNone/>
              <a:tabLst/>
              <a:defRPr/>
            </a:pPr>
            <a:endParaRPr kumimoji="0" sz="20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59" name="Google Shape;1571;p56">
            <a:extLst>
              <a:ext uri="{FF2B5EF4-FFF2-40B4-BE49-F238E27FC236}">
                <a16:creationId xmlns:a16="http://schemas.microsoft.com/office/drawing/2014/main" id="{AB250D20-4B7A-F88A-FCA0-7F6492297331}"/>
              </a:ext>
            </a:extLst>
          </p:cNvPr>
          <p:cNvSpPr txBox="1"/>
          <p:nvPr/>
        </p:nvSpPr>
        <p:spPr>
          <a:xfrm>
            <a:off x="9048505" y="2484373"/>
            <a:ext cx="1425575" cy="52387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353535"/>
              </a:buClr>
              <a:buSzPts val="2700"/>
              <a:buFont typeface="Montserrat"/>
              <a:buNone/>
              <a:tabLst/>
              <a:defRPr/>
            </a:pPr>
            <a:endParaRPr kumimoji="0" sz="20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60" name="Google Shape;1571;p56">
            <a:extLst>
              <a:ext uri="{FF2B5EF4-FFF2-40B4-BE49-F238E27FC236}">
                <a16:creationId xmlns:a16="http://schemas.microsoft.com/office/drawing/2014/main" id="{2D1D26AD-65D9-AEBF-FBCB-C0E6759F4168}"/>
              </a:ext>
            </a:extLst>
          </p:cNvPr>
          <p:cNvSpPr txBox="1"/>
          <p:nvPr/>
        </p:nvSpPr>
        <p:spPr>
          <a:xfrm>
            <a:off x="10183568" y="6138067"/>
            <a:ext cx="1754676" cy="52387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353535"/>
              </a:buClr>
              <a:buSzPts val="2700"/>
              <a:buFont typeface="Montserrat"/>
              <a:buNone/>
              <a:tabLst/>
              <a:defRPr/>
            </a:pPr>
            <a:r>
              <a:rPr kumimoji="0" lang="en-US" sz="2000" b="1" i="0" u="none" strike="noStrike" kern="1200" cap="none" spc="0" normalizeH="0" baseline="0" noProof="0" dirty="0">
                <a:ln>
                  <a:noFill/>
                </a:ln>
                <a:solidFill>
                  <a:srgbClr val="353535"/>
                </a:solidFill>
                <a:effectLst/>
                <a:uLnTx/>
                <a:uFillTx/>
                <a:latin typeface="Montserrat"/>
                <a:ea typeface="+mn-ea"/>
                <a:cs typeface="+mn-cs"/>
                <a:sym typeface="Montserrat"/>
              </a:rPr>
              <a:t>28/07/2024</a:t>
            </a:r>
            <a:endParaRPr kumimoji="0" sz="2000" b="1" i="0" u="none" strike="noStrike" kern="1200" cap="none" spc="0" normalizeH="0" baseline="0" noProof="0" dirty="0">
              <a:ln>
                <a:noFill/>
              </a:ln>
              <a:solidFill>
                <a:prstClr val="black"/>
              </a:solidFill>
              <a:effectLst/>
              <a:uLnTx/>
              <a:uFillTx/>
              <a:latin typeface="Helvetica"/>
              <a:ea typeface="+mn-ea"/>
              <a:cs typeface="+mn-cs"/>
            </a:endParaRPr>
          </a:p>
        </p:txBody>
      </p:sp>
      <p:pic>
        <p:nvPicPr>
          <p:cNvPr id="2050" name="Picture 2" descr="Information Technology icon PNG and SVG Vector Free Download">
            <a:extLst>
              <a:ext uri="{FF2B5EF4-FFF2-40B4-BE49-F238E27FC236}">
                <a16:creationId xmlns:a16="http://schemas.microsoft.com/office/drawing/2014/main" id="{7B5E1EB3-27B0-200D-08AF-A06517CD79AF}"/>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96400" y="106993"/>
            <a:ext cx="936625" cy="70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2475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376B218E-1BEA-8F03-8538-7683799FEEE6}"/>
              </a:ext>
            </a:extLst>
          </p:cNvPr>
          <p:cNvGrpSpPr/>
          <p:nvPr/>
        </p:nvGrpSpPr>
        <p:grpSpPr>
          <a:xfrm>
            <a:off x="5396129" y="2255411"/>
            <a:ext cx="4972527" cy="598343"/>
            <a:chOff x="3413518" y="1832799"/>
            <a:chExt cx="2729289" cy="598343"/>
          </a:xfrm>
          <a:solidFill>
            <a:schemeClr val="accent4">
              <a:lumMod val="40000"/>
              <a:lumOff val="60000"/>
            </a:schemeClr>
          </a:solidFill>
        </p:grpSpPr>
        <p:sp>
          <p:nvSpPr>
            <p:cNvPr id="5" name="Rectángulo 4">
              <a:extLst>
                <a:ext uri="{FF2B5EF4-FFF2-40B4-BE49-F238E27FC236}">
                  <a16:creationId xmlns:a16="http://schemas.microsoft.com/office/drawing/2014/main" id="{522691AF-28F3-9D12-2B20-31B51660BB61}"/>
                </a:ext>
              </a:extLst>
            </p:cNvPr>
            <p:cNvSpPr/>
            <p:nvPr/>
          </p:nvSpPr>
          <p:spPr>
            <a:xfrm>
              <a:off x="3413518" y="1832799"/>
              <a:ext cx="1573462"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6" name="Rectángulo 5">
              <a:extLst>
                <a:ext uri="{FF2B5EF4-FFF2-40B4-BE49-F238E27FC236}">
                  <a16:creationId xmlns:a16="http://schemas.microsoft.com/office/drawing/2014/main" id="{0D01A684-AF57-08A7-C438-378F2D55DF78}"/>
                </a:ext>
              </a:extLst>
            </p:cNvPr>
            <p:cNvSpPr/>
            <p:nvPr/>
          </p:nvSpPr>
          <p:spPr>
            <a:xfrm>
              <a:off x="4986980" y="1832799"/>
              <a:ext cx="1155827"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9" name="Grupo 8">
            <a:extLst>
              <a:ext uri="{FF2B5EF4-FFF2-40B4-BE49-F238E27FC236}">
                <a16:creationId xmlns:a16="http://schemas.microsoft.com/office/drawing/2014/main" id="{8A70C406-3F92-B1FD-1011-F7496B9BDEC2}"/>
              </a:ext>
            </a:extLst>
          </p:cNvPr>
          <p:cNvGrpSpPr/>
          <p:nvPr/>
        </p:nvGrpSpPr>
        <p:grpSpPr>
          <a:xfrm>
            <a:off x="5658062" y="3357731"/>
            <a:ext cx="4683299" cy="598343"/>
            <a:chOff x="3609474" y="1832799"/>
            <a:chExt cx="2533330" cy="598343"/>
          </a:xfrm>
        </p:grpSpPr>
        <p:sp>
          <p:nvSpPr>
            <p:cNvPr id="10" name="Rectángulo 9">
              <a:extLst>
                <a:ext uri="{FF2B5EF4-FFF2-40B4-BE49-F238E27FC236}">
                  <a16:creationId xmlns:a16="http://schemas.microsoft.com/office/drawing/2014/main" id="{078D10E2-CDB2-0834-E617-5A2BA7BF85C1}"/>
                </a:ext>
              </a:extLst>
            </p:cNvPr>
            <p:cNvSpPr/>
            <p:nvPr/>
          </p:nvSpPr>
          <p:spPr>
            <a:xfrm>
              <a:off x="3609474" y="1832799"/>
              <a:ext cx="1394234"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chemeClr val="tx1"/>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1" name="Rectángulo 10">
              <a:extLst>
                <a:ext uri="{FF2B5EF4-FFF2-40B4-BE49-F238E27FC236}">
                  <a16:creationId xmlns:a16="http://schemas.microsoft.com/office/drawing/2014/main" id="{B4BF97DB-1BCA-64F1-8629-51EE99E4AA88}"/>
                </a:ext>
              </a:extLst>
            </p:cNvPr>
            <p:cNvSpPr/>
            <p:nvPr/>
          </p:nvSpPr>
          <p:spPr>
            <a:xfrm>
              <a:off x="5003708" y="1832799"/>
              <a:ext cx="113909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chemeClr val="tx1"/>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14" name="Grupo 13">
            <a:extLst>
              <a:ext uri="{FF2B5EF4-FFF2-40B4-BE49-F238E27FC236}">
                <a16:creationId xmlns:a16="http://schemas.microsoft.com/office/drawing/2014/main" id="{F1963DB5-F5B4-4A0E-A98D-E70777F4E78C}"/>
              </a:ext>
            </a:extLst>
          </p:cNvPr>
          <p:cNvGrpSpPr/>
          <p:nvPr/>
        </p:nvGrpSpPr>
        <p:grpSpPr>
          <a:xfrm>
            <a:off x="5658062" y="4487048"/>
            <a:ext cx="4727883" cy="598343"/>
            <a:chOff x="3609474" y="1832799"/>
            <a:chExt cx="2973360" cy="598343"/>
          </a:xfrm>
          <a:solidFill>
            <a:schemeClr val="accent4">
              <a:lumMod val="40000"/>
              <a:lumOff val="60000"/>
            </a:schemeClr>
          </a:solidFill>
        </p:grpSpPr>
        <p:sp>
          <p:nvSpPr>
            <p:cNvPr id="15" name="Rectángulo 14">
              <a:extLst>
                <a:ext uri="{FF2B5EF4-FFF2-40B4-BE49-F238E27FC236}">
                  <a16:creationId xmlns:a16="http://schemas.microsoft.com/office/drawing/2014/main" id="{9C9AB8FC-EB73-2A68-4378-D3816E409FCA}"/>
                </a:ext>
              </a:extLst>
            </p:cNvPr>
            <p:cNvSpPr/>
            <p:nvPr/>
          </p:nvSpPr>
          <p:spPr>
            <a:xfrm>
              <a:off x="3609474" y="1832799"/>
              <a:ext cx="162097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6" name="Rectángulo 15">
              <a:extLst>
                <a:ext uri="{FF2B5EF4-FFF2-40B4-BE49-F238E27FC236}">
                  <a16:creationId xmlns:a16="http://schemas.microsoft.com/office/drawing/2014/main" id="{2E4E95B7-AE5F-6F8F-7EA8-3374D2995385}"/>
                </a:ext>
              </a:extLst>
            </p:cNvPr>
            <p:cNvSpPr/>
            <p:nvPr/>
          </p:nvSpPr>
          <p:spPr>
            <a:xfrm>
              <a:off x="5230450" y="1832799"/>
              <a:ext cx="1352384"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19" name="Grupo 18">
            <a:extLst>
              <a:ext uri="{FF2B5EF4-FFF2-40B4-BE49-F238E27FC236}">
                <a16:creationId xmlns:a16="http://schemas.microsoft.com/office/drawing/2014/main" id="{56507DAA-BF42-05E0-01D6-386929A977FE}"/>
              </a:ext>
            </a:extLst>
          </p:cNvPr>
          <p:cNvGrpSpPr/>
          <p:nvPr/>
        </p:nvGrpSpPr>
        <p:grpSpPr>
          <a:xfrm>
            <a:off x="5630409" y="5519371"/>
            <a:ext cx="4721168" cy="606200"/>
            <a:chOff x="3609473" y="1832799"/>
            <a:chExt cx="4125521" cy="606200"/>
          </a:xfrm>
        </p:grpSpPr>
        <p:sp>
          <p:nvSpPr>
            <p:cNvPr id="20" name="Rectángulo 19">
              <a:extLst>
                <a:ext uri="{FF2B5EF4-FFF2-40B4-BE49-F238E27FC236}">
                  <a16:creationId xmlns:a16="http://schemas.microsoft.com/office/drawing/2014/main" id="{4383565E-7BD1-0753-8C45-6C0547CAB671}"/>
                </a:ext>
              </a:extLst>
            </p:cNvPr>
            <p:cNvSpPr/>
            <p:nvPr/>
          </p:nvSpPr>
          <p:spPr>
            <a:xfrm>
              <a:off x="3609473" y="1832799"/>
              <a:ext cx="2276459"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21" name="Rectángulo 20">
              <a:extLst>
                <a:ext uri="{FF2B5EF4-FFF2-40B4-BE49-F238E27FC236}">
                  <a16:creationId xmlns:a16="http://schemas.microsoft.com/office/drawing/2014/main" id="{C79B2C57-6864-C350-8E11-9AEE8018450B}"/>
                </a:ext>
              </a:extLst>
            </p:cNvPr>
            <p:cNvSpPr/>
            <p:nvPr/>
          </p:nvSpPr>
          <p:spPr>
            <a:xfrm>
              <a:off x="5877005" y="1840656"/>
              <a:ext cx="1857989"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34" name="Grupo 33">
            <a:extLst>
              <a:ext uri="{FF2B5EF4-FFF2-40B4-BE49-F238E27FC236}">
                <a16:creationId xmlns:a16="http://schemas.microsoft.com/office/drawing/2014/main" id="{10F41790-FEAA-1E87-9CD5-CEE9EE22C4E2}"/>
              </a:ext>
            </a:extLst>
          </p:cNvPr>
          <p:cNvGrpSpPr/>
          <p:nvPr/>
        </p:nvGrpSpPr>
        <p:grpSpPr>
          <a:xfrm>
            <a:off x="5149867" y="3326318"/>
            <a:ext cx="678143" cy="678143"/>
            <a:chOff x="3129305" y="1768771"/>
            <a:chExt cx="678143" cy="678143"/>
          </a:xfrm>
          <a:solidFill>
            <a:schemeClr val="accent4"/>
          </a:solidFill>
        </p:grpSpPr>
        <p:sp>
          <p:nvSpPr>
            <p:cNvPr id="35" name="Elipse 34">
              <a:extLst>
                <a:ext uri="{FF2B5EF4-FFF2-40B4-BE49-F238E27FC236}">
                  <a16:creationId xmlns:a16="http://schemas.microsoft.com/office/drawing/2014/main" id="{D7F2CEF5-425D-5689-3114-D6F4BAF06E23}"/>
                </a:ext>
              </a:extLst>
            </p:cNvPr>
            <p:cNvSpPr/>
            <p:nvPr/>
          </p:nvSpPr>
          <p:spPr>
            <a:xfrm>
              <a:off x="3129305" y="1768771"/>
              <a:ext cx="678143" cy="678143"/>
            </a:xfrm>
            <a:prstGeom prst="ellipse">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6" name="Google Shape;476;p17">
              <a:extLst>
                <a:ext uri="{FF2B5EF4-FFF2-40B4-BE49-F238E27FC236}">
                  <a16:creationId xmlns:a16="http://schemas.microsoft.com/office/drawing/2014/main" id="{A5A5AAA9-8B23-64A5-6AEB-294A46702640}"/>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2</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grpSp>
        <p:nvGrpSpPr>
          <p:cNvPr id="37" name="Grupo 36">
            <a:extLst>
              <a:ext uri="{FF2B5EF4-FFF2-40B4-BE49-F238E27FC236}">
                <a16:creationId xmlns:a16="http://schemas.microsoft.com/office/drawing/2014/main" id="{38DFE599-1593-0D19-9DA0-577B4479C157}"/>
              </a:ext>
            </a:extLst>
          </p:cNvPr>
          <p:cNvGrpSpPr/>
          <p:nvPr/>
        </p:nvGrpSpPr>
        <p:grpSpPr>
          <a:xfrm>
            <a:off x="5177892" y="4438351"/>
            <a:ext cx="678143" cy="678143"/>
            <a:chOff x="3129305" y="1768771"/>
            <a:chExt cx="678143" cy="678143"/>
          </a:xfrm>
          <a:solidFill>
            <a:schemeClr val="accent2">
              <a:lumMod val="20000"/>
              <a:lumOff val="80000"/>
            </a:schemeClr>
          </a:solidFill>
        </p:grpSpPr>
        <p:sp>
          <p:nvSpPr>
            <p:cNvPr id="38" name="Elipse 37">
              <a:extLst>
                <a:ext uri="{FF2B5EF4-FFF2-40B4-BE49-F238E27FC236}">
                  <a16:creationId xmlns:a16="http://schemas.microsoft.com/office/drawing/2014/main" id="{DBBEF09D-F114-8929-E232-868325B67CFB}"/>
                </a:ext>
              </a:extLst>
            </p:cNvPr>
            <p:cNvSpPr/>
            <p:nvPr/>
          </p:nvSpPr>
          <p:spPr>
            <a:xfrm>
              <a:off x="3129305" y="1768771"/>
              <a:ext cx="678143" cy="678143"/>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9" name="Google Shape;476;p17">
              <a:extLst>
                <a:ext uri="{FF2B5EF4-FFF2-40B4-BE49-F238E27FC236}">
                  <a16:creationId xmlns:a16="http://schemas.microsoft.com/office/drawing/2014/main" id="{107873C1-4148-7DD1-6330-4226FE7F91D7}"/>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3</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grpSp>
        <p:nvGrpSpPr>
          <p:cNvPr id="40" name="Grupo 39">
            <a:extLst>
              <a:ext uri="{FF2B5EF4-FFF2-40B4-BE49-F238E27FC236}">
                <a16:creationId xmlns:a16="http://schemas.microsoft.com/office/drawing/2014/main" id="{6AF23E21-B4ED-DAA0-0F66-50B7ED059D5F}"/>
              </a:ext>
            </a:extLst>
          </p:cNvPr>
          <p:cNvGrpSpPr/>
          <p:nvPr/>
        </p:nvGrpSpPr>
        <p:grpSpPr>
          <a:xfrm>
            <a:off x="5149867" y="5470504"/>
            <a:ext cx="678143" cy="678143"/>
            <a:chOff x="3129305" y="1768771"/>
            <a:chExt cx="678143" cy="678143"/>
          </a:xfrm>
          <a:solidFill>
            <a:srgbClr val="C49E41"/>
          </a:solidFill>
        </p:grpSpPr>
        <p:sp>
          <p:nvSpPr>
            <p:cNvPr id="41" name="Elipse 40">
              <a:extLst>
                <a:ext uri="{FF2B5EF4-FFF2-40B4-BE49-F238E27FC236}">
                  <a16:creationId xmlns:a16="http://schemas.microsoft.com/office/drawing/2014/main" id="{F0AE8B8A-7452-A306-90BC-2CFB9831F624}"/>
                </a:ext>
              </a:extLst>
            </p:cNvPr>
            <p:cNvSpPr/>
            <p:nvPr/>
          </p:nvSpPr>
          <p:spPr>
            <a:xfrm>
              <a:off x="3129305" y="1768771"/>
              <a:ext cx="678143" cy="678143"/>
            </a:xfrm>
            <a:prstGeom prst="ellipse">
              <a:avLst/>
            </a:prstGeom>
            <a:grp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42" name="Google Shape;476;p17">
              <a:extLst>
                <a:ext uri="{FF2B5EF4-FFF2-40B4-BE49-F238E27FC236}">
                  <a16:creationId xmlns:a16="http://schemas.microsoft.com/office/drawing/2014/main" id="{B10B22F4-A609-C3EF-2D39-6E5675D9EEA6}"/>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4</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sp>
        <p:nvSpPr>
          <p:cNvPr id="49" name="Rectángulo 48">
            <a:extLst>
              <a:ext uri="{FF2B5EF4-FFF2-40B4-BE49-F238E27FC236}">
                <a16:creationId xmlns:a16="http://schemas.microsoft.com/office/drawing/2014/main" id="{EBF6CA87-37D5-46A4-03D1-530E6E7F53B0}"/>
              </a:ext>
            </a:extLst>
          </p:cNvPr>
          <p:cNvSpPr/>
          <p:nvPr/>
        </p:nvSpPr>
        <p:spPr>
          <a:xfrm>
            <a:off x="8187364" y="1686808"/>
            <a:ext cx="2133110"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a:ea typeface="+mn-ea"/>
              <a:cs typeface="+mn-cs"/>
            </a:endParaRPr>
          </a:p>
        </p:txBody>
      </p:sp>
      <p:grpSp>
        <p:nvGrpSpPr>
          <p:cNvPr id="52" name="Grupo 51">
            <a:extLst>
              <a:ext uri="{FF2B5EF4-FFF2-40B4-BE49-F238E27FC236}">
                <a16:creationId xmlns:a16="http://schemas.microsoft.com/office/drawing/2014/main" id="{F5772C18-2042-8F2B-540E-512E4A226EF2}"/>
              </a:ext>
            </a:extLst>
          </p:cNvPr>
          <p:cNvGrpSpPr/>
          <p:nvPr/>
        </p:nvGrpSpPr>
        <p:grpSpPr>
          <a:xfrm>
            <a:off x="5154869" y="2177621"/>
            <a:ext cx="678143" cy="678143"/>
            <a:chOff x="3129305" y="1768771"/>
            <a:chExt cx="678143" cy="678143"/>
          </a:xfrm>
          <a:solidFill>
            <a:srgbClr val="C49E41"/>
          </a:solidFill>
        </p:grpSpPr>
        <p:sp>
          <p:nvSpPr>
            <p:cNvPr id="53" name="Elipse 52">
              <a:extLst>
                <a:ext uri="{FF2B5EF4-FFF2-40B4-BE49-F238E27FC236}">
                  <a16:creationId xmlns:a16="http://schemas.microsoft.com/office/drawing/2014/main" id="{84377982-F618-C7C7-CAE1-6C6C5EE9205F}"/>
                </a:ext>
              </a:extLst>
            </p:cNvPr>
            <p:cNvSpPr/>
            <p:nvPr/>
          </p:nvSpPr>
          <p:spPr>
            <a:xfrm>
              <a:off x="3129305" y="1768771"/>
              <a:ext cx="678143" cy="678143"/>
            </a:xfrm>
            <a:prstGeom prst="ellipse">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54" name="Google Shape;476;p17">
              <a:extLst>
                <a:ext uri="{FF2B5EF4-FFF2-40B4-BE49-F238E27FC236}">
                  <a16:creationId xmlns:a16="http://schemas.microsoft.com/office/drawing/2014/main" id="{38A55750-BA63-02BF-51F6-D533932678C2}"/>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1</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sp>
        <p:nvSpPr>
          <p:cNvPr id="55" name="TextBox 2">
            <a:extLst>
              <a:ext uri="{FF2B5EF4-FFF2-40B4-BE49-F238E27FC236}">
                <a16:creationId xmlns:a16="http://schemas.microsoft.com/office/drawing/2014/main" id="{9D5720E8-8E64-2099-7235-6B2E72118185}"/>
              </a:ext>
            </a:extLst>
          </p:cNvPr>
          <p:cNvSpPr txBox="1"/>
          <p:nvPr/>
        </p:nvSpPr>
        <p:spPr>
          <a:xfrm>
            <a:off x="8405729" y="1786750"/>
            <a:ext cx="1879393" cy="27699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RESPONSABLE</a:t>
            </a:r>
          </a:p>
        </p:txBody>
      </p:sp>
      <p:sp>
        <p:nvSpPr>
          <p:cNvPr id="59" name="Subtitle 2">
            <a:extLst>
              <a:ext uri="{FF2B5EF4-FFF2-40B4-BE49-F238E27FC236}">
                <a16:creationId xmlns:a16="http://schemas.microsoft.com/office/drawing/2014/main" id="{0CF99600-12F5-C4D6-7BC5-9E39F3267B53}"/>
              </a:ext>
            </a:extLst>
          </p:cNvPr>
          <p:cNvSpPr txBox="1">
            <a:spLocks/>
          </p:cNvSpPr>
          <p:nvPr/>
        </p:nvSpPr>
        <p:spPr>
          <a:xfrm>
            <a:off x="8262772" y="2292042"/>
            <a:ext cx="2022350" cy="52508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s-ES" sz="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Todos los procesos acompañamiento de Equipo Seguridad de la Información - OTIC</a:t>
            </a:r>
          </a:p>
        </p:txBody>
      </p:sp>
      <p:sp>
        <p:nvSpPr>
          <p:cNvPr id="62" name="Subtitle 2">
            <a:extLst>
              <a:ext uri="{FF2B5EF4-FFF2-40B4-BE49-F238E27FC236}">
                <a16:creationId xmlns:a16="http://schemas.microsoft.com/office/drawing/2014/main" id="{5A5F0F93-16E9-F514-C61A-6171DD01B085}"/>
              </a:ext>
            </a:extLst>
          </p:cNvPr>
          <p:cNvSpPr txBox="1">
            <a:spLocks/>
          </p:cNvSpPr>
          <p:nvPr/>
        </p:nvSpPr>
        <p:spPr>
          <a:xfrm>
            <a:off x="5937516" y="2189183"/>
            <a:ext cx="2277595" cy="70788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Identificación, documentación, análisis y valoración de Riesgos de seguridad y privacidad de la información</a:t>
            </a:r>
          </a:p>
        </p:txBody>
      </p:sp>
      <p:sp>
        <p:nvSpPr>
          <p:cNvPr id="63" name="Subtitle 2">
            <a:extLst>
              <a:ext uri="{FF2B5EF4-FFF2-40B4-BE49-F238E27FC236}">
                <a16:creationId xmlns:a16="http://schemas.microsoft.com/office/drawing/2014/main" id="{FFDA128D-447A-62C2-C38A-FC3FD0DDE026}"/>
              </a:ext>
            </a:extLst>
          </p:cNvPr>
          <p:cNvSpPr txBox="1">
            <a:spLocks/>
          </p:cNvSpPr>
          <p:nvPr/>
        </p:nvSpPr>
        <p:spPr>
          <a:xfrm>
            <a:off x="5936835" y="3443897"/>
            <a:ext cx="2288495"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Definición de planes de tratamiento para la mitigación de los riesgos</a:t>
            </a:r>
          </a:p>
        </p:txBody>
      </p:sp>
      <p:sp>
        <p:nvSpPr>
          <p:cNvPr id="66" name="Subtitle 2">
            <a:extLst>
              <a:ext uri="{FF2B5EF4-FFF2-40B4-BE49-F238E27FC236}">
                <a16:creationId xmlns:a16="http://schemas.microsoft.com/office/drawing/2014/main" id="{9F778C02-6A63-CAB1-68F7-933C14F11DE2}"/>
              </a:ext>
            </a:extLst>
          </p:cNvPr>
          <p:cNvSpPr txBox="1">
            <a:spLocks/>
          </p:cNvSpPr>
          <p:nvPr/>
        </p:nvSpPr>
        <p:spPr>
          <a:xfrm>
            <a:off x="5957173" y="4503754"/>
            <a:ext cx="2203506"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Gestión y seguimiento a la ejecución de los planes de tratamiento definidos</a:t>
            </a:r>
          </a:p>
        </p:txBody>
      </p:sp>
      <p:sp>
        <p:nvSpPr>
          <p:cNvPr id="67" name="Subtitle 2">
            <a:extLst>
              <a:ext uri="{FF2B5EF4-FFF2-40B4-BE49-F238E27FC236}">
                <a16:creationId xmlns:a16="http://schemas.microsoft.com/office/drawing/2014/main" id="{A1033B6E-CD3F-B6A6-EDCE-EED7385BF266}"/>
              </a:ext>
            </a:extLst>
          </p:cNvPr>
          <p:cNvSpPr txBox="1">
            <a:spLocks/>
          </p:cNvSpPr>
          <p:nvPr/>
        </p:nvSpPr>
        <p:spPr>
          <a:xfrm>
            <a:off x="8271229" y="4488364"/>
            <a:ext cx="1747897" cy="58477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Todos los procesos acompañamiento de Equipo Seguridad de la Información - OTIC</a:t>
            </a:r>
          </a:p>
        </p:txBody>
      </p:sp>
      <p:sp>
        <p:nvSpPr>
          <p:cNvPr id="70" name="Subtitle 2">
            <a:extLst>
              <a:ext uri="{FF2B5EF4-FFF2-40B4-BE49-F238E27FC236}">
                <a16:creationId xmlns:a16="http://schemas.microsoft.com/office/drawing/2014/main" id="{B1FACDE6-9381-77B3-D8ED-F03D6F3A052C}"/>
              </a:ext>
            </a:extLst>
          </p:cNvPr>
          <p:cNvSpPr txBox="1">
            <a:spLocks/>
          </p:cNvSpPr>
          <p:nvPr/>
        </p:nvSpPr>
        <p:spPr>
          <a:xfrm>
            <a:off x="5957173" y="5556863"/>
            <a:ext cx="2203506"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Informe de cierre de los riesgos de seguridad y privacidad de la información</a:t>
            </a:r>
          </a:p>
        </p:txBody>
      </p:sp>
      <p:sp>
        <p:nvSpPr>
          <p:cNvPr id="71" name="Subtitle 2">
            <a:extLst>
              <a:ext uri="{FF2B5EF4-FFF2-40B4-BE49-F238E27FC236}">
                <a16:creationId xmlns:a16="http://schemas.microsoft.com/office/drawing/2014/main" id="{B88C92A9-57B3-0C9E-A54A-E478D9D1F9F2}"/>
              </a:ext>
            </a:extLst>
          </p:cNvPr>
          <p:cNvSpPr txBox="1">
            <a:spLocks/>
          </p:cNvSpPr>
          <p:nvPr/>
        </p:nvSpPr>
        <p:spPr>
          <a:xfrm>
            <a:off x="8300197" y="5641733"/>
            <a:ext cx="1747897" cy="36933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9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Equipo Seguridad de la Información - OTIC</a:t>
            </a:r>
          </a:p>
        </p:txBody>
      </p:sp>
      <p:sp>
        <p:nvSpPr>
          <p:cNvPr id="82" name="Subtitle 2">
            <a:extLst>
              <a:ext uri="{FF2B5EF4-FFF2-40B4-BE49-F238E27FC236}">
                <a16:creationId xmlns:a16="http://schemas.microsoft.com/office/drawing/2014/main" id="{2AF20C76-1177-6EFA-87BF-74822ABA2CF6}"/>
              </a:ext>
            </a:extLst>
          </p:cNvPr>
          <p:cNvSpPr txBox="1">
            <a:spLocks/>
          </p:cNvSpPr>
          <p:nvPr/>
        </p:nvSpPr>
        <p:spPr>
          <a:xfrm>
            <a:off x="8291757" y="3395762"/>
            <a:ext cx="2028717" cy="52508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s-ES" sz="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Todos los procesos acompañamiento de Equipo Seguridad de la Información - OTIC</a:t>
            </a:r>
          </a:p>
        </p:txBody>
      </p:sp>
      <p:sp>
        <p:nvSpPr>
          <p:cNvPr id="2" name="5 Rectángulo">
            <a:extLst>
              <a:ext uri="{FF2B5EF4-FFF2-40B4-BE49-F238E27FC236}">
                <a16:creationId xmlns:a16="http://schemas.microsoft.com/office/drawing/2014/main" id="{F3BFAFDC-04EC-C1D7-24F0-FCF40CA05D4D}"/>
              </a:ext>
            </a:extLst>
          </p:cNvPr>
          <p:cNvSpPr/>
          <p:nvPr/>
        </p:nvSpPr>
        <p:spPr>
          <a:xfrm>
            <a:off x="2384121" y="1154935"/>
            <a:ext cx="2629722" cy="1540627"/>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OBJETIVO</a:t>
            </a: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200" b="0" i="0" u="none" strike="noStrike" kern="1200" cap="none" spc="0" normalizeH="0" baseline="0" noProof="0" dirty="0">
                <a:ln>
                  <a:noFill/>
                </a:ln>
                <a:solidFill>
                  <a:prstClr val="black"/>
                </a:solidFill>
                <a:effectLst/>
                <a:uLnTx/>
                <a:uFillTx/>
                <a:latin typeface="Calibri (Cuerpo)"/>
                <a:ea typeface="+mn-ea"/>
                <a:cs typeface="+mn-cs"/>
              </a:rPr>
              <a:t>Definir, implementar y mantener una gestión de riesgos en Seguridad de la Información que establezca controles para proteger los activos de información, para el cumplimiento de los objetivos de cada proceso en la Entidad.</a:t>
            </a:r>
          </a:p>
        </p:txBody>
      </p:sp>
      <p:sp>
        <p:nvSpPr>
          <p:cNvPr id="3" name="18 Rectángulo">
            <a:extLst>
              <a:ext uri="{FF2B5EF4-FFF2-40B4-BE49-F238E27FC236}">
                <a16:creationId xmlns:a16="http://schemas.microsoft.com/office/drawing/2014/main" id="{E1B54E9A-A2C7-7E36-502B-8F068DA12FAD}"/>
              </a:ext>
            </a:extLst>
          </p:cNvPr>
          <p:cNvSpPr/>
          <p:nvPr/>
        </p:nvSpPr>
        <p:spPr>
          <a:xfrm>
            <a:off x="2406957" y="5017291"/>
            <a:ext cx="2629722" cy="532739"/>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HORIZONTE DE IMPLEMENTACIÓN:</a:t>
            </a:r>
            <a:r>
              <a:rPr lang="es-CO" sz="1400" b="1" dirty="0">
                <a:solidFill>
                  <a:srgbClr val="C49E41"/>
                </a:solidFill>
                <a:latin typeface="Calibri (Cuerpo)"/>
              </a:rPr>
              <a:t> AÑO 2024</a:t>
            </a:r>
            <a:endParaRPr kumimoji="0" lang="es-CO" sz="1400" b="0" i="0" u="none" strike="noStrike" kern="1200" cap="none" spc="0" normalizeH="0" baseline="0" noProof="0" dirty="0">
              <a:ln>
                <a:noFill/>
              </a:ln>
              <a:solidFill>
                <a:prstClr val="black"/>
              </a:solidFill>
              <a:effectLst/>
              <a:highlight>
                <a:srgbClr val="FFFF00"/>
              </a:highligh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58" name="6 Rectángulo">
            <a:extLst>
              <a:ext uri="{FF2B5EF4-FFF2-40B4-BE49-F238E27FC236}">
                <a16:creationId xmlns:a16="http://schemas.microsoft.com/office/drawing/2014/main" id="{2B08526C-6557-1551-0D14-6E0C561ECC89}"/>
              </a:ext>
            </a:extLst>
          </p:cNvPr>
          <p:cNvSpPr/>
          <p:nvPr/>
        </p:nvSpPr>
        <p:spPr>
          <a:xfrm>
            <a:off x="2382201" y="2866999"/>
            <a:ext cx="2612282" cy="1800021"/>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1" i="0" u="none" strike="noStrike" kern="1200" cap="none" spc="0" normalizeH="0" baseline="0" noProof="0" dirty="0">
                <a:ln>
                  <a:noFill/>
                </a:ln>
                <a:solidFill>
                  <a:srgbClr val="C49E41"/>
                </a:solidFill>
                <a:effectLst/>
                <a:uLnTx/>
                <a:uFillTx/>
                <a:latin typeface="Calibri (Cuerpo)"/>
                <a:ea typeface="+mn-ea"/>
                <a:cs typeface="+mn-cs"/>
              </a:rPr>
              <a:t>MARCO NORMATIVO</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endParaRPr lang="es-ES" sz="1400" b="1" dirty="0">
              <a:solidFill>
                <a:srgbClr val="C49E41"/>
              </a:solidFill>
              <a:latin typeface="Calibri (Cuerpo)"/>
            </a:endParaRP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200" i="0" u="none" strike="noStrike" kern="1200" cap="none" spc="0" normalizeH="0" baseline="0" noProof="0" dirty="0">
                <a:ln>
                  <a:noFill/>
                </a:ln>
                <a:solidFill>
                  <a:schemeClr val="tx1"/>
                </a:solidFill>
                <a:effectLst/>
                <a:uLnTx/>
                <a:uFillTx/>
                <a:latin typeface="Calibri (Cuerpo)"/>
                <a:ea typeface="+mn-ea"/>
                <a:cs typeface="+mn-cs"/>
              </a:rPr>
              <a:t>ISO/IEC 27001, ISO 27005, ISO 31000, 27002</a:t>
            </a: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r>
              <a:rPr lang="es-ES" sz="1200" dirty="0">
                <a:solidFill>
                  <a:schemeClr val="tx1"/>
                </a:solidFill>
                <a:latin typeface="Calibri (Cuerpo)"/>
              </a:rPr>
              <a:t>L</a:t>
            </a:r>
            <a:r>
              <a:rPr kumimoji="0" lang="es-ES" sz="1200" i="0" u="none" strike="noStrike" kern="1200" cap="none" spc="0" normalizeH="0" baseline="0" noProof="0" dirty="0">
                <a:ln>
                  <a:noFill/>
                </a:ln>
                <a:solidFill>
                  <a:schemeClr val="tx1"/>
                </a:solidFill>
                <a:effectLst/>
                <a:uLnTx/>
                <a:uFillTx/>
                <a:latin typeface="Calibri (Cuerpo)"/>
                <a:ea typeface="+mn-ea"/>
                <a:cs typeface="+mn-cs"/>
              </a:rPr>
              <a:t>a Guía para la administración del Riesgo y el diseño de controles en entidades públicas del Departamento Administrativo de la Función Pública – DAFP</a:t>
            </a:r>
          </a:p>
        </p:txBody>
      </p:sp>
      <p:sp>
        <p:nvSpPr>
          <p:cNvPr id="85" name="18 Rectángulo">
            <a:extLst>
              <a:ext uri="{FF2B5EF4-FFF2-40B4-BE49-F238E27FC236}">
                <a16:creationId xmlns:a16="http://schemas.microsoft.com/office/drawing/2014/main" id="{6607AD31-B1DB-A565-FE4E-77BB156C2ABF}"/>
              </a:ext>
            </a:extLst>
          </p:cNvPr>
          <p:cNvSpPr/>
          <p:nvPr/>
        </p:nvSpPr>
        <p:spPr>
          <a:xfrm>
            <a:off x="2396350" y="5786553"/>
            <a:ext cx="2640330" cy="532739"/>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PRESUPUESTO: 120,000,000 </a:t>
            </a:r>
            <a:endParaRPr kumimoji="0" lang="es-CO" sz="1400" b="0" i="0" u="none" strike="noStrike" kern="1200" cap="none" spc="0" normalizeH="0" baseline="0" noProof="0" dirty="0">
              <a:ln>
                <a:noFill/>
              </a:ln>
              <a:solidFill>
                <a:prstClr val="black"/>
              </a:solidFill>
              <a:effectLst/>
              <a:highlight>
                <a:srgbClr val="FFFF00"/>
              </a:highligh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8" name="4 CuadroTexto">
            <a:extLst>
              <a:ext uri="{FF2B5EF4-FFF2-40B4-BE49-F238E27FC236}">
                <a16:creationId xmlns:a16="http://schemas.microsoft.com/office/drawing/2014/main" id="{F80BF481-300E-B372-9083-448E4CB6A8D3}"/>
              </a:ext>
            </a:extLst>
          </p:cNvPr>
          <p:cNvSpPr txBox="1"/>
          <p:nvPr/>
        </p:nvSpPr>
        <p:spPr>
          <a:xfrm>
            <a:off x="2334876" y="328799"/>
            <a:ext cx="6364173" cy="646331"/>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Helvetica"/>
                <a:ea typeface="+mn-ea"/>
                <a:cs typeface="+mn-cs"/>
              </a:rPr>
              <a:t>2.11 Plan de Tratamiento de Riesgos de Seguridad y Privacidad de la Información</a:t>
            </a:r>
          </a:p>
        </p:txBody>
      </p:sp>
      <p:sp>
        <p:nvSpPr>
          <p:cNvPr id="7" name="Rectángulo 6">
            <a:extLst>
              <a:ext uri="{FF2B5EF4-FFF2-40B4-BE49-F238E27FC236}">
                <a16:creationId xmlns:a16="http://schemas.microsoft.com/office/drawing/2014/main" id="{E72DCD23-2796-2C2C-84A4-449812F35BD3}"/>
              </a:ext>
            </a:extLst>
          </p:cNvPr>
          <p:cNvSpPr/>
          <p:nvPr/>
        </p:nvSpPr>
        <p:spPr>
          <a:xfrm>
            <a:off x="10385945" y="2237174"/>
            <a:ext cx="1426566" cy="598343"/>
          </a:xfrm>
          <a:prstGeom prst="rect">
            <a:avLst/>
          </a:prstGeom>
          <a:solidFill>
            <a:schemeClr val="accent4">
              <a:lumMod val="40000"/>
              <a:lumOff val="60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2" name="Rectángulo 11">
            <a:extLst>
              <a:ext uri="{FF2B5EF4-FFF2-40B4-BE49-F238E27FC236}">
                <a16:creationId xmlns:a16="http://schemas.microsoft.com/office/drawing/2014/main" id="{5ECCB8D7-0A9C-08B8-1324-49519F761D25}"/>
              </a:ext>
            </a:extLst>
          </p:cNvPr>
          <p:cNvSpPr/>
          <p:nvPr/>
        </p:nvSpPr>
        <p:spPr>
          <a:xfrm>
            <a:off x="10385945" y="4494852"/>
            <a:ext cx="1413169" cy="598343"/>
          </a:xfrm>
          <a:prstGeom prst="rect">
            <a:avLst/>
          </a:prstGeom>
          <a:solidFill>
            <a:schemeClr val="accent4">
              <a:lumMod val="40000"/>
              <a:lumOff val="60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7" name="Rectángulo 16">
            <a:extLst>
              <a:ext uri="{FF2B5EF4-FFF2-40B4-BE49-F238E27FC236}">
                <a16:creationId xmlns:a16="http://schemas.microsoft.com/office/drawing/2014/main" id="{01D13E92-37C7-89DB-A461-874A34C8075C}"/>
              </a:ext>
            </a:extLst>
          </p:cNvPr>
          <p:cNvSpPr/>
          <p:nvPr/>
        </p:nvSpPr>
        <p:spPr>
          <a:xfrm>
            <a:off x="10397574" y="3357044"/>
            <a:ext cx="1401541"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8" name="Rectángulo 17">
            <a:extLst>
              <a:ext uri="{FF2B5EF4-FFF2-40B4-BE49-F238E27FC236}">
                <a16:creationId xmlns:a16="http://schemas.microsoft.com/office/drawing/2014/main" id="{CD4405B2-AE11-B7E0-F10A-C120E5EA25A1}"/>
              </a:ext>
            </a:extLst>
          </p:cNvPr>
          <p:cNvSpPr/>
          <p:nvPr/>
        </p:nvSpPr>
        <p:spPr>
          <a:xfrm>
            <a:off x="10385945" y="5523988"/>
            <a:ext cx="142656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22" name="Rectángulo 21">
            <a:extLst>
              <a:ext uri="{FF2B5EF4-FFF2-40B4-BE49-F238E27FC236}">
                <a16:creationId xmlns:a16="http://schemas.microsoft.com/office/drawing/2014/main" id="{BF340ADF-F510-7DE4-83BF-CDB9A6EEC218}"/>
              </a:ext>
            </a:extLst>
          </p:cNvPr>
          <p:cNvSpPr/>
          <p:nvPr/>
        </p:nvSpPr>
        <p:spPr>
          <a:xfrm>
            <a:off x="10368655" y="1662379"/>
            <a:ext cx="1455887"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a:ea typeface="+mn-ea"/>
              <a:cs typeface="+mn-cs"/>
            </a:endParaRPr>
          </a:p>
        </p:txBody>
      </p:sp>
      <p:sp>
        <p:nvSpPr>
          <p:cNvPr id="48" name="TextBox 2">
            <a:extLst>
              <a:ext uri="{FF2B5EF4-FFF2-40B4-BE49-F238E27FC236}">
                <a16:creationId xmlns:a16="http://schemas.microsoft.com/office/drawing/2014/main" id="{59973C7A-315B-989D-6E88-DE2815BFE8F6}"/>
              </a:ext>
            </a:extLst>
          </p:cNvPr>
          <p:cNvSpPr txBox="1"/>
          <p:nvPr/>
        </p:nvSpPr>
        <p:spPr>
          <a:xfrm>
            <a:off x="10153581" y="1826077"/>
            <a:ext cx="1879393" cy="27699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FECHA</a:t>
            </a:r>
          </a:p>
        </p:txBody>
      </p:sp>
      <p:pic>
        <p:nvPicPr>
          <p:cNvPr id="1026" name="Picture 2" descr="Software Riesgos de Seguridad de la Información - Software GRC">
            <a:extLst>
              <a:ext uri="{FF2B5EF4-FFF2-40B4-BE49-F238E27FC236}">
                <a16:creationId xmlns:a16="http://schemas.microsoft.com/office/drawing/2014/main" id="{7A81629C-779D-EA17-1200-DD15552F3826}"/>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18497" y="173680"/>
            <a:ext cx="1139912" cy="1139912"/>
          </a:xfrm>
          <a:prstGeom prst="rect">
            <a:avLst/>
          </a:prstGeom>
          <a:noFill/>
          <a:extLst>
            <a:ext uri="{909E8E84-426E-40DD-AFC4-6F175D3DCCD1}">
              <a14:hiddenFill xmlns:a14="http://schemas.microsoft.com/office/drawing/2010/main">
                <a:solidFill>
                  <a:srgbClr val="FFFFFF"/>
                </a:solidFill>
              </a14:hiddenFill>
            </a:ext>
          </a:extLst>
        </p:spPr>
      </p:pic>
      <p:sp>
        <p:nvSpPr>
          <p:cNvPr id="47" name="3 CuadroTexto">
            <a:extLst>
              <a:ext uri="{FF2B5EF4-FFF2-40B4-BE49-F238E27FC236}">
                <a16:creationId xmlns:a16="http://schemas.microsoft.com/office/drawing/2014/main" id="{B80F0E63-E62D-1380-F731-BFF6081DCF7B}"/>
              </a:ext>
            </a:extLst>
          </p:cNvPr>
          <p:cNvSpPr txBox="1"/>
          <p:nvPr/>
        </p:nvSpPr>
        <p:spPr>
          <a:xfrm>
            <a:off x="-32062" y="3769861"/>
            <a:ext cx="23136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b="1" dirty="0">
                <a:solidFill>
                  <a:srgbClr val="C49E41"/>
                </a:solidFill>
                <a:latin typeface="Calibri (Cuerpo)"/>
              </a:rPr>
              <a:t>TULIA ESTELA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C49E41"/>
                </a:solidFill>
                <a:effectLst/>
                <a:uLnTx/>
                <a:uFillTx/>
                <a:latin typeface="Calibri (Cuerpo)"/>
                <a:ea typeface="+mn-ea"/>
                <a:cs typeface="+mn-cs"/>
              </a:rPr>
              <a:t>LLORENTE CASTILLO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Cuerpo)"/>
                <a:ea typeface="+mn-ea"/>
                <a:cs typeface="+mn-cs"/>
              </a:rPr>
              <a:t>Jefe Oficina </a:t>
            </a:r>
            <a:r>
              <a:rPr lang="es-CO" dirty="0">
                <a:solidFill>
                  <a:prstClr val="black"/>
                </a:solidFill>
                <a:latin typeface="Calibri (Cuerpo)"/>
              </a:rPr>
              <a:t>TIC</a:t>
            </a:r>
            <a:endParaRPr kumimoji="0" lang="es-CO" sz="1800" b="0"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64" name="Subtitle 2">
            <a:extLst>
              <a:ext uri="{FF2B5EF4-FFF2-40B4-BE49-F238E27FC236}">
                <a16:creationId xmlns:a16="http://schemas.microsoft.com/office/drawing/2014/main" id="{9FAFFC56-46CA-DA77-000B-7DEFEE82D161}"/>
              </a:ext>
            </a:extLst>
          </p:cNvPr>
          <p:cNvSpPr txBox="1">
            <a:spLocks/>
          </p:cNvSpPr>
          <p:nvPr/>
        </p:nvSpPr>
        <p:spPr>
          <a:xfrm>
            <a:off x="10444103" y="5718446"/>
            <a:ext cx="1263803" cy="23083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9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2024</a:t>
            </a:r>
          </a:p>
        </p:txBody>
      </p:sp>
      <p:sp>
        <p:nvSpPr>
          <p:cNvPr id="65" name="Subtitle 2">
            <a:extLst>
              <a:ext uri="{FF2B5EF4-FFF2-40B4-BE49-F238E27FC236}">
                <a16:creationId xmlns:a16="http://schemas.microsoft.com/office/drawing/2014/main" id="{DE44B822-FF29-D076-BCF7-2883E016DE67}"/>
              </a:ext>
            </a:extLst>
          </p:cNvPr>
          <p:cNvSpPr txBox="1">
            <a:spLocks/>
          </p:cNvSpPr>
          <p:nvPr/>
        </p:nvSpPr>
        <p:spPr>
          <a:xfrm>
            <a:off x="10460628" y="4678607"/>
            <a:ext cx="1263803" cy="23083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9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2024</a:t>
            </a:r>
          </a:p>
        </p:txBody>
      </p:sp>
      <p:sp>
        <p:nvSpPr>
          <p:cNvPr id="68" name="Subtitle 2">
            <a:extLst>
              <a:ext uri="{FF2B5EF4-FFF2-40B4-BE49-F238E27FC236}">
                <a16:creationId xmlns:a16="http://schemas.microsoft.com/office/drawing/2014/main" id="{FA1EAC6A-DF36-9D6E-EBF3-94E6AAA0F39A}"/>
              </a:ext>
            </a:extLst>
          </p:cNvPr>
          <p:cNvSpPr txBox="1">
            <a:spLocks/>
          </p:cNvSpPr>
          <p:nvPr/>
        </p:nvSpPr>
        <p:spPr>
          <a:xfrm>
            <a:off x="10460627" y="3549973"/>
            <a:ext cx="1263803" cy="23083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9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2024</a:t>
            </a:r>
          </a:p>
        </p:txBody>
      </p:sp>
      <p:sp>
        <p:nvSpPr>
          <p:cNvPr id="69" name="Subtitle 2">
            <a:extLst>
              <a:ext uri="{FF2B5EF4-FFF2-40B4-BE49-F238E27FC236}">
                <a16:creationId xmlns:a16="http://schemas.microsoft.com/office/drawing/2014/main" id="{F32C073D-4998-4C77-F2AD-6DD40C2D012D}"/>
              </a:ext>
            </a:extLst>
          </p:cNvPr>
          <p:cNvSpPr txBox="1">
            <a:spLocks/>
          </p:cNvSpPr>
          <p:nvPr/>
        </p:nvSpPr>
        <p:spPr>
          <a:xfrm>
            <a:off x="10467326" y="2418453"/>
            <a:ext cx="1263803" cy="230832"/>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9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2024</a:t>
            </a:r>
          </a:p>
        </p:txBody>
      </p:sp>
      <p:pic>
        <p:nvPicPr>
          <p:cNvPr id="72" name="Imagen 71" descr="Una persona sonriendo&#10;&#10;Descripción generada automáticamente">
            <a:extLst>
              <a:ext uri="{FF2B5EF4-FFF2-40B4-BE49-F238E27FC236}">
                <a16:creationId xmlns:a16="http://schemas.microsoft.com/office/drawing/2014/main" id="{70704B8E-7376-B639-BC12-8B3649B1627E}"/>
              </a:ext>
            </a:extLst>
          </p:cNvPr>
          <p:cNvPicPr>
            <a:picLocks noChangeAspect="1"/>
          </p:cNvPicPr>
          <p:nvPr/>
        </p:nvPicPr>
        <p:blipFill rotWithShape="1">
          <a:blip r:embed="rId3">
            <a:extLst>
              <a:ext uri="{28A0092B-C50C-407E-A947-70E740481C1C}">
                <a14:useLocalDpi xmlns:a14="http://schemas.microsoft.com/office/drawing/2010/main" val="0"/>
              </a:ext>
            </a:extLst>
          </a:blip>
          <a:srcRect l="20941" t="19589" b="13114"/>
          <a:stretch/>
        </p:blipFill>
        <p:spPr>
          <a:xfrm>
            <a:off x="460871" y="1708158"/>
            <a:ext cx="1494813" cy="1934337"/>
          </a:xfrm>
          <a:prstGeom prst="rect">
            <a:avLst/>
          </a:prstGeom>
        </p:spPr>
      </p:pic>
    </p:spTree>
    <p:extLst>
      <p:ext uri="{BB962C8B-B14F-4D97-AF65-F5344CB8AC3E}">
        <p14:creationId xmlns:p14="http://schemas.microsoft.com/office/powerpoint/2010/main" val="3526086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376B218E-1BEA-8F03-8538-7683799FEEE6}"/>
              </a:ext>
            </a:extLst>
          </p:cNvPr>
          <p:cNvGrpSpPr/>
          <p:nvPr/>
        </p:nvGrpSpPr>
        <p:grpSpPr>
          <a:xfrm>
            <a:off x="5396129" y="2255411"/>
            <a:ext cx="4972527" cy="598343"/>
            <a:chOff x="3413518" y="1832799"/>
            <a:chExt cx="2729289" cy="598343"/>
          </a:xfrm>
          <a:solidFill>
            <a:schemeClr val="accent4">
              <a:lumMod val="40000"/>
              <a:lumOff val="60000"/>
            </a:schemeClr>
          </a:solidFill>
        </p:grpSpPr>
        <p:sp>
          <p:nvSpPr>
            <p:cNvPr id="5" name="Rectángulo 4">
              <a:extLst>
                <a:ext uri="{FF2B5EF4-FFF2-40B4-BE49-F238E27FC236}">
                  <a16:creationId xmlns:a16="http://schemas.microsoft.com/office/drawing/2014/main" id="{522691AF-28F3-9D12-2B20-31B51660BB61}"/>
                </a:ext>
              </a:extLst>
            </p:cNvPr>
            <p:cNvSpPr/>
            <p:nvPr/>
          </p:nvSpPr>
          <p:spPr>
            <a:xfrm>
              <a:off x="3413518" y="1832799"/>
              <a:ext cx="1573462"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6" name="Rectángulo 5">
              <a:extLst>
                <a:ext uri="{FF2B5EF4-FFF2-40B4-BE49-F238E27FC236}">
                  <a16:creationId xmlns:a16="http://schemas.microsoft.com/office/drawing/2014/main" id="{0D01A684-AF57-08A7-C438-378F2D55DF78}"/>
                </a:ext>
              </a:extLst>
            </p:cNvPr>
            <p:cNvSpPr/>
            <p:nvPr/>
          </p:nvSpPr>
          <p:spPr>
            <a:xfrm>
              <a:off x="4986980" y="1832799"/>
              <a:ext cx="1155827"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9" name="Grupo 8">
            <a:extLst>
              <a:ext uri="{FF2B5EF4-FFF2-40B4-BE49-F238E27FC236}">
                <a16:creationId xmlns:a16="http://schemas.microsoft.com/office/drawing/2014/main" id="{8A70C406-3F92-B1FD-1011-F7496B9BDEC2}"/>
              </a:ext>
            </a:extLst>
          </p:cNvPr>
          <p:cNvGrpSpPr/>
          <p:nvPr/>
        </p:nvGrpSpPr>
        <p:grpSpPr>
          <a:xfrm>
            <a:off x="5658062" y="3008106"/>
            <a:ext cx="4683299" cy="598343"/>
            <a:chOff x="3609474" y="1832799"/>
            <a:chExt cx="2533330" cy="598343"/>
          </a:xfrm>
        </p:grpSpPr>
        <p:sp>
          <p:nvSpPr>
            <p:cNvPr id="10" name="Rectángulo 9">
              <a:extLst>
                <a:ext uri="{FF2B5EF4-FFF2-40B4-BE49-F238E27FC236}">
                  <a16:creationId xmlns:a16="http://schemas.microsoft.com/office/drawing/2014/main" id="{078D10E2-CDB2-0834-E617-5A2BA7BF85C1}"/>
                </a:ext>
              </a:extLst>
            </p:cNvPr>
            <p:cNvSpPr/>
            <p:nvPr/>
          </p:nvSpPr>
          <p:spPr>
            <a:xfrm>
              <a:off x="3609474" y="1832799"/>
              <a:ext cx="1394234"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1" name="Rectángulo 10">
              <a:extLst>
                <a:ext uri="{FF2B5EF4-FFF2-40B4-BE49-F238E27FC236}">
                  <a16:creationId xmlns:a16="http://schemas.microsoft.com/office/drawing/2014/main" id="{B4BF97DB-1BCA-64F1-8629-51EE99E4AA88}"/>
                </a:ext>
              </a:extLst>
            </p:cNvPr>
            <p:cNvSpPr/>
            <p:nvPr/>
          </p:nvSpPr>
          <p:spPr>
            <a:xfrm>
              <a:off x="5003708" y="1832799"/>
              <a:ext cx="113909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14" name="Grupo 13">
            <a:extLst>
              <a:ext uri="{FF2B5EF4-FFF2-40B4-BE49-F238E27FC236}">
                <a16:creationId xmlns:a16="http://schemas.microsoft.com/office/drawing/2014/main" id="{F1963DB5-F5B4-4A0E-A98D-E70777F4E78C}"/>
              </a:ext>
            </a:extLst>
          </p:cNvPr>
          <p:cNvGrpSpPr/>
          <p:nvPr/>
        </p:nvGrpSpPr>
        <p:grpSpPr>
          <a:xfrm>
            <a:off x="5658062" y="3769861"/>
            <a:ext cx="4727883" cy="598343"/>
            <a:chOff x="3609474" y="1832799"/>
            <a:chExt cx="2973360" cy="598343"/>
          </a:xfrm>
          <a:solidFill>
            <a:schemeClr val="accent4">
              <a:lumMod val="40000"/>
              <a:lumOff val="60000"/>
            </a:schemeClr>
          </a:solidFill>
        </p:grpSpPr>
        <p:sp>
          <p:nvSpPr>
            <p:cNvPr id="15" name="Rectángulo 14">
              <a:extLst>
                <a:ext uri="{FF2B5EF4-FFF2-40B4-BE49-F238E27FC236}">
                  <a16:creationId xmlns:a16="http://schemas.microsoft.com/office/drawing/2014/main" id="{9C9AB8FC-EB73-2A68-4378-D3816E409FCA}"/>
                </a:ext>
              </a:extLst>
            </p:cNvPr>
            <p:cNvSpPr/>
            <p:nvPr/>
          </p:nvSpPr>
          <p:spPr>
            <a:xfrm>
              <a:off x="3609474" y="1832799"/>
              <a:ext cx="162097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6" name="Rectángulo 15">
              <a:extLst>
                <a:ext uri="{FF2B5EF4-FFF2-40B4-BE49-F238E27FC236}">
                  <a16:creationId xmlns:a16="http://schemas.microsoft.com/office/drawing/2014/main" id="{2E4E95B7-AE5F-6F8F-7EA8-3374D2995385}"/>
                </a:ext>
              </a:extLst>
            </p:cNvPr>
            <p:cNvSpPr/>
            <p:nvPr/>
          </p:nvSpPr>
          <p:spPr>
            <a:xfrm>
              <a:off x="5230450" y="1832799"/>
              <a:ext cx="1352384"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19" name="Grupo 18">
            <a:extLst>
              <a:ext uri="{FF2B5EF4-FFF2-40B4-BE49-F238E27FC236}">
                <a16:creationId xmlns:a16="http://schemas.microsoft.com/office/drawing/2014/main" id="{56507DAA-BF42-05E0-01D6-386929A977FE}"/>
              </a:ext>
            </a:extLst>
          </p:cNvPr>
          <p:cNvGrpSpPr/>
          <p:nvPr/>
        </p:nvGrpSpPr>
        <p:grpSpPr>
          <a:xfrm>
            <a:off x="5630409" y="4515323"/>
            <a:ext cx="4721168" cy="606200"/>
            <a:chOff x="3609473" y="1832799"/>
            <a:chExt cx="4125521" cy="606200"/>
          </a:xfrm>
        </p:grpSpPr>
        <p:sp>
          <p:nvSpPr>
            <p:cNvPr id="20" name="Rectángulo 19">
              <a:extLst>
                <a:ext uri="{FF2B5EF4-FFF2-40B4-BE49-F238E27FC236}">
                  <a16:creationId xmlns:a16="http://schemas.microsoft.com/office/drawing/2014/main" id="{4383565E-7BD1-0753-8C45-6C0547CAB671}"/>
                </a:ext>
              </a:extLst>
            </p:cNvPr>
            <p:cNvSpPr/>
            <p:nvPr/>
          </p:nvSpPr>
          <p:spPr>
            <a:xfrm>
              <a:off x="3609473" y="1832799"/>
              <a:ext cx="2276459"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21" name="Rectángulo 20">
              <a:extLst>
                <a:ext uri="{FF2B5EF4-FFF2-40B4-BE49-F238E27FC236}">
                  <a16:creationId xmlns:a16="http://schemas.microsoft.com/office/drawing/2014/main" id="{C79B2C57-6864-C350-8E11-9AEE8018450B}"/>
                </a:ext>
              </a:extLst>
            </p:cNvPr>
            <p:cNvSpPr/>
            <p:nvPr/>
          </p:nvSpPr>
          <p:spPr>
            <a:xfrm>
              <a:off x="5877005" y="1840656"/>
              <a:ext cx="1857989"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24" name="Grupo 23">
            <a:extLst>
              <a:ext uri="{FF2B5EF4-FFF2-40B4-BE49-F238E27FC236}">
                <a16:creationId xmlns:a16="http://schemas.microsoft.com/office/drawing/2014/main" id="{EC0137AE-E646-5071-86A9-022D40F18D6A}"/>
              </a:ext>
            </a:extLst>
          </p:cNvPr>
          <p:cNvGrpSpPr/>
          <p:nvPr/>
        </p:nvGrpSpPr>
        <p:grpSpPr>
          <a:xfrm>
            <a:off x="5658062" y="5282752"/>
            <a:ext cx="4683299" cy="598343"/>
            <a:chOff x="3609474" y="1832799"/>
            <a:chExt cx="2945321" cy="598343"/>
          </a:xfrm>
          <a:solidFill>
            <a:schemeClr val="accent4">
              <a:lumMod val="40000"/>
              <a:lumOff val="60000"/>
            </a:schemeClr>
          </a:solidFill>
        </p:grpSpPr>
        <p:sp>
          <p:nvSpPr>
            <p:cNvPr id="25" name="Rectángulo 24">
              <a:extLst>
                <a:ext uri="{FF2B5EF4-FFF2-40B4-BE49-F238E27FC236}">
                  <a16:creationId xmlns:a16="http://schemas.microsoft.com/office/drawing/2014/main" id="{200ACF64-9E9A-0746-8B42-906FA5553880}"/>
                </a:ext>
              </a:extLst>
            </p:cNvPr>
            <p:cNvSpPr/>
            <p:nvPr/>
          </p:nvSpPr>
          <p:spPr>
            <a:xfrm>
              <a:off x="3609474" y="1832799"/>
              <a:ext cx="162097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26" name="Rectángulo 25">
              <a:extLst>
                <a:ext uri="{FF2B5EF4-FFF2-40B4-BE49-F238E27FC236}">
                  <a16:creationId xmlns:a16="http://schemas.microsoft.com/office/drawing/2014/main" id="{6D0D8498-17EB-ECE2-D6A6-9C8708205D4E}"/>
                </a:ext>
              </a:extLst>
            </p:cNvPr>
            <p:cNvSpPr/>
            <p:nvPr/>
          </p:nvSpPr>
          <p:spPr>
            <a:xfrm>
              <a:off x="5217599" y="1832799"/>
              <a:ext cx="1337196" cy="598343"/>
            </a:xfrm>
            <a:prstGeom prst="rect">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34" name="Grupo 33">
            <a:extLst>
              <a:ext uri="{FF2B5EF4-FFF2-40B4-BE49-F238E27FC236}">
                <a16:creationId xmlns:a16="http://schemas.microsoft.com/office/drawing/2014/main" id="{10F41790-FEAA-1E87-9CD5-CEE9EE22C4E2}"/>
              </a:ext>
            </a:extLst>
          </p:cNvPr>
          <p:cNvGrpSpPr/>
          <p:nvPr/>
        </p:nvGrpSpPr>
        <p:grpSpPr>
          <a:xfrm>
            <a:off x="5149867" y="2976693"/>
            <a:ext cx="678143" cy="678143"/>
            <a:chOff x="3129305" y="1768771"/>
            <a:chExt cx="678143" cy="678143"/>
          </a:xfrm>
          <a:solidFill>
            <a:schemeClr val="accent4"/>
          </a:solidFill>
        </p:grpSpPr>
        <p:sp>
          <p:nvSpPr>
            <p:cNvPr id="35" name="Elipse 34">
              <a:extLst>
                <a:ext uri="{FF2B5EF4-FFF2-40B4-BE49-F238E27FC236}">
                  <a16:creationId xmlns:a16="http://schemas.microsoft.com/office/drawing/2014/main" id="{D7F2CEF5-425D-5689-3114-D6F4BAF06E23}"/>
                </a:ext>
              </a:extLst>
            </p:cNvPr>
            <p:cNvSpPr/>
            <p:nvPr/>
          </p:nvSpPr>
          <p:spPr>
            <a:xfrm>
              <a:off x="3129305" y="1768771"/>
              <a:ext cx="678143" cy="678143"/>
            </a:xfrm>
            <a:prstGeom prst="ellipse">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6" name="Google Shape;476;p17">
              <a:extLst>
                <a:ext uri="{FF2B5EF4-FFF2-40B4-BE49-F238E27FC236}">
                  <a16:creationId xmlns:a16="http://schemas.microsoft.com/office/drawing/2014/main" id="{A5A5AAA9-8B23-64A5-6AEB-294A46702640}"/>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2</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grpSp>
        <p:nvGrpSpPr>
          <p:cNvPr id="37" name="Grupo 36">
            <a:extLst>
              <a:ext uri="{FF2B5EF4-FFF2-40B4-BE49-F238E27FC236}">
                <a16:creationId xmlns:a16="http://schemas.microsoft.com/office/drawing/2014/main" id="{38DFE599-1593-0D19-9DA0-577B4479C157}"/>
              </a:ext>
            </a:extLst>
          </p:cNvPr>
          <p:cNvGrpSpPr/>
          <p:nvPr/>
        </p:nvGrpSpPr>
        <p:grpSpPr>
          <a:xfrm>
            <a:off x="5177892" y="3721164"/>
            <a:ext cx="678143" cy="678143"/>
            <a:chOff x="3129305" y="1768771"/>
            <a:chExt cx="678143" cy="678143"/>
          </a:xfrm>
          <a:solidFill>
            <a:schemeClr val="accent2">
              <a:lumMod val="20000"/>
              <a:lumOff val="80000"/>
            </a:schemeClr>
          </a:solidFill>
        </p:grpSpPr>
        <p:sp>
          <p:nvSpPr>
            <p:cNvPr id="38" name="Elipse 37">
              <a:extLst>
                <a:ext uri="{FF2B5EF4-FFF2-40B4-BE49-F238E27FC236}">
                  <a16:creationId xmlns:a16="http://schemas.microsoft.com/office/drawing/2014/main" id="{DBBEF09D-F114-8929-E232-868325B67CFB}"/>
                </a:ext>
              </a:extLst>
            </p:cNvPr>
            <p:cNvSpPr/>
            <p:nvPr/>
          </p:nvSpPr>
          <p:spPr>
            <a:xfrm>
              <a:off x="3129305" y="1768771"/>
              <a:ext cx="678143" cy="678143"/>
            </a:xfrm>
            <a:prstGeom prst="ellipse">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9" name="Google Shape;476;p17">
              <a:extLst>
                <a:ext uri="{FF2B5EF4-FFF2-40B4-BE49-F238E27FC236}">
                  <a16:creationId xmlns:a16="http://schemas.microsoft.com/office/drawing/2014/main" id="{107873C1-4148-7DD1-6330-4226FE7F91D7}"/>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3</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grpSp>
        <p:nvGrpSpPr>
          <p:cNvPr id="40" name="Grupo 39">
            <a:extLst>
              <a:ext uri="{FF2B5EF4-FFF2-40B4-BE49-F238E27FC236}">
                <a16:creationId xmlns:a16="http://schemas.microsoft.com/office/drawing/2014/main" id="{6AF23E21-B4ED-DAA0-0F66-50B7ED059D5F}"/>
              </a:ext>
            </a:extLst>
          </p:cNvPr>
          <p:cNvGrpSpPr/>
          <p:nvPr/>
        </p:nvGrpSpPr>
        <p:grpSpPr>
          <a:xfrm>
            <a:off x="5149867" y="4466456"/>
            <a:ext cx="678143" cy="678143"/>
            <a:chOff x="3129305" y="1768771"/>
            <a:chExt cx="678143" cy="678143"/>
          </a:xfrm>
          <a:solidFill>
            <a:srgbClr val="C49E41"/>
          </a:solidFill>
        </p:grpSpPr>
        <p:sp>
          <p:nvSpPr>
            <p:cNvPr id="41" name="Elipse 40">
              <a:extLst>
                <a:ext uri="{FF2B5EF4-FFF2-40B4-BE49-F238E27FC236}">
                  <a16:creationId xmlns:a16="http://schemas.microsoft.com/office/drawing/2014/main" id="{F0AE8B8A-7452-A306-90BC-2CFB9831F624}"/>
                </a:ext>
              </a:extLst>
            </p:cNvPr>
            <p:cNvSpPr/>
            <p:nvPr/>
          </p:nvSpPr>
          <p:spPr>
            <a:xfrm>
              <a:off x="3129305" y="1768771"/>
              <a:ext cx="678143" cy="678143"/>
            </a:xfrm>
            <a:prstGeom prst="ellipse">
              <a:avLst/>
            </a:prstGeom>
            <a:grp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42" name="Google Shape;476;p17">
              <a:extLst>
                <a:ext uri="{FF2B5EF4-FFF2-40B4-BE49-F238E27FC236}">
                  <a16:creationId xmlns:a16="http://schemas.microsoft.com/office/drawing/2014/main" id="{B10B22F4-A609-C3EF-2D39-6E5675D9EEA6}"/>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4</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grpSp>
        <p:nvGrpSpPr>
          <p:cNvPr id="43" name="Grupo 42">
            <a:extLst>
              <a:ext uri="{FF2B5EF4-FFF2-40B4-BE49-F238E27FC236}">
                <a16:creationId xmlns:a16="http://schemas.microsoft.com/office/drawing/2014/main" id="{CCB325E8-457C-D1CB-1231-94386A01F8C2}"/>
              </a:ext>
            </a:extLst>
          </p:cNvPr>
          <p:cNvGrpSpPr/>
          <p:nvPr/>
        </p:nvGrpSpPr>
        <p:grpSpPr>
          <a:xfrm>
            <a:off x="5177892" y="5242851"/>
            <a:ext cx="678143" cy="678143"/>
            <a:chOff x="3129305" y="1768771"/>
            <a:chExt cx="678143" cy="678143"/>
          </a:xfrm>
          <a:solidFill>
            <a:schemeClr val="accent4"/>
          </a:solidFill>
        </p:grpSpPr>
        <p:sp>
          <p:nvSpPr>
            <p:cNvPr id="44" name="Elipse 43">
              <a:extLst>
                <a:ext uri="{FF2B5EF4-FFF2-40B4-BE49-F238E27FC236}">
                  <a16:creationId xmlns:a16="http://schemas.microsoft.com/office/drawing/2014/main" id="{6323F3F2-9857-E17E-F838-55032AEEBB5D}"/>
                </a:ext>
              </a:extLst>
            </p:cNvPr>
            <p:cNvSpPr/>
            <p:nvPr/>
          </p:nvSpPr>
          <p:spPr>
            <a:xfrm>
              <a:off x="3129305" y="1768771"/>
              <a:ext cx="678143" cy="678143"/>
            </a:xfrm>
            <a:prstGeom prst="ellipse">
              <a:avLst/>
            </a:prstGeom>
            <a:grp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45" name="Google Shape;476;p17">
              <a:extLst>
                <a:ext uri="{FF2B5EF4-FFF2-40B4-BE49-F238E27FC236}">
                  <a16:creationId xmlns:a16="http://schemas.microsoft.com/office/drawing/2014/main" id="{AB9A17BC-5C34-EF4F-E03C-9850E17987D2}"/>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5</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sp>
        <p:nvSpPr>
          <p:cNvPr id="49" name="Rectángulo 48">
            <a:extLst>
              <a:ext uri="{FF2B5EF4-FFF2-40B4-BE49-F238E27FC236}">
                <a16:creationId xmlns:a16="http://schemas.microsoft.com/office/drawing/2014/main" id="{EBF6CA87-37D5-46A4-03D1-530E6E7F53B0}"/>
              </a:ext>
            </a:extLst>
          </p:cNvPr>
          <p:cNvSpPr/>
          <p:nvPr/>
        </p:nvSpPr>
        <p:spPr>
          <a:xfrm>
            <a:off x="8235545" y="1675589"/>
            <a:ext cx="2133110"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a:ea typeface="+mn-ea"/>
              <a:cs typeface="+mn-cs"/>
            </a:endParaRPr>
          </a:p>
        </p:txBody>
      </p:sp>
      <p:grpSp>
        <p:nvGrpSpPr>
          <p:cNvPr id="52" name="Grupo 51">
            <a:extLst>
              <a:ext uri="{FF2B5EF4-FFF2-40B4-BE49-F238E27FC236}">
                <a16:creationId xmlns:a16="http://schemas.microsoft.com/office/drawing/2014/main" id="{F5772C18-2042-8F2B-540E-512E4A226EF2}"/>
              </a:ext>
            </a:extLst>
          </p:cNvPr>
          <p:cNvGrpSpPr/>
          <p:nvPr/>
        </p:nvGrpSpPr>
        <p:grpSpPr>
          <a:xfrm>
            <a:off x="5154869" y="2177621"/>
            <a:ext cx="678143" cy="678143"/>
            <a:chOff x="3129305" y="1768771"/>
            <a:chExt cx="678143" cy="678143"/>
          </a:xfrm>
          <a:solidFill>
            <a:srgbClr val="C49E41"/>
          </a:solidFill>
        </p:grpSpPr>
        <p:sp>
          <p:nvSpPr>
            <p:cNvPr id="53" name="Elipse 52">
              <a:extLst>
                <a:ext uri="{FF2B5EF4-FFF2-40B4-BE49-F238E27FC236}">
                  <a16:creationId xmlns:a16="http://schemas.microsoft.com/office/drawing/2014/main" id="{84377982-F618-C7C7-CAE1-6C6C5EE9205F}"/>
                </a:ext>
              </a:extLst>
            </p:cNvPr>
            <p:cNvSpPr/>
            <p:nvPr/>
          </p:nvSpPr>
          <p:spPr>
            <a:xfrm>
              <a:off x="3129305" y="1768771"/>
              <a:ext cx="678143" cy="678143"/>
            </a:xfrm>
            <a:prstGeom prst="ellipse">
              <a:avLst/>
            </a:prstGeom>
            <a:grp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54" name="Google Shape;476;p17">
              <a:extLst>
                <a:ext uri="{FF2B5EF4-FFF2-40B4-BE49-F238E27FC236}">
                  <a16:creationId xmlns:a16="http://schemas.microsoft.com/office/drawing/2014/main" id="{38A55750-BA63-02BF-51F6-D533932678C2}"/>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E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ontserrat"/>
                  <a:ea typeface="+mn-ea"/>
                  <a:cs typeface="+mn-cs"/>
                  <a:sym typeface="Montserrat"/>
                </a:rPr>
                <a:t>1</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sp>
        <p:nvSpPr>
          <p:cNvPr id="55" name="TextBox 2">
            <a:extLst>
              <a:ext uri="{FF2B5EF4-FFF2-40B4-BE49-F238E27FC236}">
                <a16:creationId xmlns:a16="http://schemas.microsoft.com/office/drawing/2014/main" id="{9D5720E8-8E64-2099-7235-6B2E72118185}"/>
              </a:ext>
            </a:extLst>
          </p:cNvPr>
          <p:cNvSpPr txBox="1"/>
          <p:nvPr/>
        </p:nvSpPr>
        <p:spPr>
          <a:xfrm>
            <a:off x="8405729" y="1786750"/>
            <a:ext cx="1879393" cy="27699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RESPONSABLE</a:t>
            </a:r>
          </a:p>
        </p:txBody>
      </p:sp>
      <p:sp>
        <p:nvSpPr>
          <p:cNvPr id="59" name="Subtitle 2">
            <a:extLst>
              <a:ext uri="{FF2B5EF4-FFF2-40B4-BE49-F238E27FC236}">
                <a16:creationId xmlns:a16="http://schemas.microsoft.com/office/drawing/2014/main" id="{0CF99600-12F5-C4D6-7BC5-9E39F3267B53}"/>
              </a:ext>
            </a:extLst>
          </p:cNvPr>
          <p:cNvSpPr txBox="1">
            <a:spLocks/>
          </p:cNvSpPr>
          <p:nvPr/>
        </p:nvSpPr>
        <p:spPr>
          <a:xfrm>
            <a:off x="8262772" y="2330290"/>
            <a:ext cx="2022350" cy="4485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Equipo Seguridad de la Información - OTIC.</a:t>
            </a:r>
          </a:p>
        </p:txBody>
      </p:sp>
      <p:sp>
        <p:nvSpPr>
          <p:cNvPr id="62" name="Subtitle 2">
            <a:extLst>
              <a:ext uri="{FF2B5EF4-FFF2-40B4-BE49-F238E27FC236}">
                <a16:creationId xmlns:a16="http://schemas.microsoft.com/office/drawing/2014/main" id="{5A5F0F93-16E9-F514-C61A-6171DD01B085}"/>
              </a:ext>
            </a:extLst>
          </p:cNvPr>
          <p:cNvSpPr txBox="1">
            <a:spLocks/>
          </p:cNvSpPr>
          <p:nvPr/>
        </p:nvSpPr>
        <p:spPr>
          <a:xfrm>
            <a:off x="5897438" y="2272485"/>
            <a:ext cx="2223163"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Revisión de la Política, Manual de Políticas de Seguridad y Privacidad de la Información </a:t>
            </a:r>
          </a:p>
        </p:txBody>
      </p:sp>
      <p:sp>
        <p:nvSpPr>
          <p:cNvPr id="63" name="Subtitle 2">
            <a:extLst>
              <a:ext uri="{FF2B5EF4-FFF2-40B4-BE49-F238E27FC236}">
                <a16:creationId xmlns:a16="http://schemas.microsoft.com/office/drawing/2014/main" id="{FFDA128D-447A-62C2-C38A-FC3FD0DDE026}"/>
              </a:ext>
            </a:extLst>
          </p:cNvPr>
          <p:cNvSpPr txBox="1">
            <a:spLocks/>
          </p:cNvSpPr>
          <p:nvPr/>
        </p:nvSpPr>
        <p:spPr>
          <a:xfrm>
            <a:off x="5936835" y="2971161"/>
            <a:ext cx="2242497" cy="64633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9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Realizar seguimiento a los proveedores en cuanto al cumplimiento de las políticas de seguridad y privacidad de la información </a:t>
            </a:r>
          </a:p>
        </p:txBody>
      </p:sp>
      <p:sp>
        <p:nvSpPr>
          <p:cNvPr id="66" name="Subtitle 2">
            <a:extLst>
              <a:ext uri="{FF2B5EF4-FFF2-40B4-BE49-F238E27FC236}">
                <a16:creationId xmlns:a16="http://schemas.microsoft.com/office/drawing/2014/main" id="{9F778C02-6A63-CAB1-68F7-933C14F11DE2}"/>
              </a:ext>
            </a:extLst>
          </p:cNvPr>
          <p:cNvSpPr txBox="1">
            <a:spLocks/>
          </p:cNvSpPr>
          <p:nvPr/>
        </p:nvSpPr>
        <p:spPr>
          <a:xfrm>
            <a:off x="5957173" y="3786567"/>
            <a:ext cx="2203506"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Identificación y Reporte de cumplimiento de los indicadores de seguridad de la Información </a:t>
            </a:r>
          </a:p>
        </p:txBody>
      </p:sp>
      <p:sp>
        <p:nvSpPr>
          <p:cNvPr id="67" name="Subtitle 2">
            <a:extLst>
              <a:ext uri="{FF2B5EF4-FFF2-40B4-BE49-F238E27FC236}">
                <a16:creationId xmlns:a16="http://schemas.microsoft.com/office/drawing/2014/main" id="{A1033B6E-CD3F-B6A6-EDCE-EED7385BF266}"/>
              </a:ext>
            </a:extLst>
          </p:cNvPr>
          <p:cNvSpPr txBox="1">
            <a:spLocks/>
          </p:cNvSpPr>
          <p:nvPr/>
        </p:nvSpPr>
        <p:spPr>
          <a:xfrm>
            <a:off x="8271229" y="3863509"/>
            <a:ext cx="1747897"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Equipo Seguridad de la Información - OTIC</a:t>
            </a:r>
          </a:p>
        </p:txBody>
      </p:sp>
      <p:sp>
        <p:nvSpPr>
          <p:cNvPr id="70" name="Subtitle 2">
            <a:extLst>
              <a:ext uri="{FF2B5EF4-FFF2-40B4-BE49-F238E27FC236}">
                <a16:creationId xmlns:a16="http://schemas.microsoft.com/office/drawing/2014/main" id="{B1FACDE6-9381-77B3-D8ED-F03D6F3A052C}"/>
              </a:ext>
            </a:extLst>
          </p:cNvPr>
          <p:cNvSpPr txBox="1">
            <a:spLocks/>
          </p:cNvSpPr>
          <p:nvPr/>
        </p:nvSpPr>
        <p:spPr>
          <a:xfrm>
            <a:off x="5957173" y="4552815"/>
            <a:ext cx="2203506" cy="55399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Definición del Plan de Concienciación en Seguridad y Privacidad </a:t>
            </a:r>
          </a:p>
        </p:txBody>
      </p:sp>
      <p:sp>
        <p:nvSpPr>
          <p:cNvPr id="71" name="Subtitle 2">
            <a:extLst>
              <a:ext uri="{FF2B5EF4-FFF2-40B4-BE49-F238E27FC236}">
                <a16:creationId xmlns:a16="http://schemas.microsoft.com/office/drawing/2014/main" id="{B88C92A9-57B3-0C9E-A54A-E478D9D1F9F2}"/>
              </a:ext>
            </a:extLst>
          </p:cNvPr>
          <p:cNvSpPr txBox="1">
            <a:spLocks/>
          </p:cNvSpPr>
          <p:nvPr/>
        </p:nvSpPr>
        <p:spPr>
          <a:xfrm>
            <a:off x="8323522" y="4534222"/>
            <a:ext cx="1747897"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Equipo Seguridad de la Información - OTIC</a:t>
            </a:r>
          </a:p>
        </p:txBody>
      </p:sp>
      <p:sp>
        <p:nvSpPr>
          <p:cNvPr id="74" name="Subtitle 2">
            <a:extLst>
              <a:ext uri="{FF2B5EF4-FFF2-40B4-BE49-F238E27FC236}">
                <a16:creationId xmlns:a16="http://schemas.microsoft.com/office/drawing/2014/main" id="{420E52A3-F115-65CD-401B-D328322A0A54}"/>
              </a:ext>
            </a:extLst>
          </p:cNvPr>
          <p:cNvSpPr txBox="1">
            <a:spLocks/>
          </p:cNvSpPr>
          <p:nvPr/>
        </p:nvSpPr>
        <p:spPr>
          <a:xfrm>
            <a:off x="5957173" y="5216524"/>
            <a:ext cx="2240157" cy="707886"/>
          </a:xfrm>
          <a:prstGeom prst="rect">
            <a:avLst/>
          </a:prstGeom>
        </p:spPr>
        <p:txBody>
          <a:bodyPr vert="horz" wrap="square" lIns="91440" tIns="45720" rIns="91440" bIns="45720" rtlCol="0" anchor="ctr">
            <a:spAutoFit/>
          </a:bodyPr>
          <a:lstStyle>
            <a:defPPr>
              <a:defRPr lang="es-CO"/>
            </a:defPPr>
            <a:lvl1pPr indent="0" defTabSz="1087636">
              <a:lnSpc>
                <a:spcPct val="100000"/>
              </a:lnSpc>
              <a:spcBef>
                <a:spcPct val="20000"/>
              </a:spcBef>
              <a:buFont typeface="Arial"/>
              <a:buNone/>
              <a:defRPr sz="1200" b="1">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Entrenamientos y/o Sensibilizaciones en temas Seguridad y Privacidad de la información </a:t>
            </a:r>
          </a:p>
        </p:txBody>
      </p:sp>
      <p:sp>
        <p:nvSpPr>
          <p:cNvPr id="75" name="Subtitle 2">
            <a:extLst>
              <a:ext uri="{FF2B5EF4-FFF2-40B4-BE49-F238E27FC236}">
                <a16:creationId xmlns:a16="http://schemas.microsoft.com/office/drawing/2014/main" id="{92181BD2-B4BD-BB13-9E94-5A2BD30C1590}"/>
              </a:ext>
            </a:extLst>
          </p:cNvPr>
          <p:cNvSpPr txBox="1">
            <a:spLocks/>
          </p:cNvSpPr>
          <p:nvPr/>
        </p:nvSpPr>
        <p:spPr>
          <a:xfrm>
            <a:off x="8351771" y="5355665"/>
            <a:ext cx="1830395"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Equipo Seguridad de la Información - OTIC</a:t>
            </a:r>
          </a:p>
        </p:txBody>
      </p:sp>
      <p:sp>
        <p:nvSpPr>
          <p:cNvPr id="82" name="Subtitle 2">
            <a:extLst>
              <a:ext uri="{FF2B5EF4-FFF2-40B4-BE49-F238E27FC236}">
                <a16:creationId xmlns:a16="http://schemas.microsoft.com/office/drawing/2014/main" id="{2AF20C76-1177-6EFA-87BF-74822ABA2CF6}"/>
              </a:ext>
            </a:extLst>
          </p:cNvPr>
          <p:cNvSpPr txBox="1">
            <a:spLocks/>
          </p:cNvSpPr>
          <p:nvPr/>
        </p:nvSpPr>
        <p:spPr>
          <a:xfrm>
            <a:off x="8291757" y="3084385"/>
            <a:ext cx="2028717" cy="448584"/>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Equipo Seguridad de la Información - OTIC</a:t>
            </a:r>
          </a:p>
        </p:txBody>
      </p:sp>
      <p:sp>
        <p:nvSpPr>
          <p:cNvPr id="2" name="5 Rectángulo">
            <a:extLst>
              <a:ext uri="{FF2B5EF4-FFF2-40B4-BE49-F238E27FC236}">
                <a16:creationId xmlns:a16="http://schemas.microsoft.com/office/drawing/2014/main" id="{F3BFAFDC-04EC-C1D7-24F0-FCF40CA05D4D}"/>
              </a:ext>
            </a:extLst>
          </p:cNvPr>
          <p:cNvSpPr/>
          <p:nvPr/>
        </p:nvSpPr>
        <p:spPr>
          <a:xfrm>
            <a:off x="2395960" y="1280568"/>
            <a:ext cx="2573500" cy="2470883"/>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OBJETIVO</a:t>
            </a:r>
          </a:p>
          <a:p>
            <a:pPr marL="0" marR="0" lvl="0" indent="0" algn="just"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200" b="0" i="0" u="none" strike="noStrike" kern="1200" cap="none" spc="0" normalizeH="0" baseline="0" noProof="0" dirty="0">
                <a:ln>
                  <a:noFill/>
                </a:ln>
                <a:solidFill>
                  <a:prstClr val="black"/>
                </a:solidFill>
                <a:effectLst/>
                <a:uLnTx/>
                <a:uFillTx/>
                <a:latin typeface="Calibri (Cuerpo)"/>
                <a:ea typeface="+mn-ea"/>
                <a:cs typeface="+mn-cs"/>
              </a:rPr>
              <a:t>Definir las actividades para incrementar el nivel de madurez de seguridad y privacidad de la Información en el MADR para la vigencia 2024, tomando como referencia las mejores prácticas de seguridad y privacidad como la ISO/IEC 27001, estrategias de Gobierno Digital, MIPG, con el fin de garantizar la confidencialidad, disponibilidad, integridad y privacidad de la información del ministerio.</a:t>
            </a:r>
          </a:p>
        </p:txBody>
      </p:sp>
      <p:sp>
        <p:nvSpPr>
          <p:cNvPr id="3" name="18 Rectángulo">
            <a:extLst>
              <a:ext uri="{FF2B5EF4-FFF2-40B4-BE49-F238E27FC236}">
                <a16:creationId xmlns:a16="http://schemas.microsoft.com/office/drawing/2014/main" id="{E1B54E9A-A2C7-7E36-502B-8F068DA12FAD}"/>
              </a:ext>
            </a:extLst>
          </p:cNvPr>
          <p:cNvSpPr/>
          <p:nvPr/>
        </p:nvSpPr>
        <p:spPr>
          <a:xfrm>
            <a:off x="2395960" y="5394822"/>
            <a:ext cx="2629722" cy="532739"/>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HORIZONTE DE IMPLEMENTACIÓN: AÑO 2024</a:t>
            </a:r>
            <a:endParaRPr kumimoji="0" lang="es-CO" sz="1400" b="0" i="0" u="none" strike="noStrike" kern="1200" cap="none" spc="0" normalizeH="0" baseline="0" noProof="0" dirty="0">
              <a:ln>
                <a:noFill/>
              </a:ln>
              <a:solidFill>
                <a:prstClr val="black"/>
              </a:solidFill>
              <a:effectLst/>
              <a:highlight>
                <a:srgbClr val="FFFF00"/>
              </a:highligh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58" name="6 Rectángulo">
            <a:extLst>
              <a:ext uri="{FF2B5EF4-FFF2-40B4-BE49-F238E27FC236}">
                <a16:creationId xmlns:a16="http://schemas.microsoft.com/office/drawing/2014/main" id="{2B08526C-6557-1551-0D14-6E0C561ECC89}"/>
              </a:ext>
            </a:extLst>
          </p:cNvPr>
          <p:cNvSpPr/>
          <p:nvPr/>
        </p:nvSpPr>
        <p:spPr>
          <a:xfrm>
            <a:off x="2404643" y="3824368"/>
            <a:ext cx="2612282" cy="1369769"/>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b="1" i="0" u="none" strike="noStrike" kern="1200" cap="none" spc="0" normalizeH="0" baseline="0" noProof="0" dirty="0">
                <a:ln>
                  <a:noFill/>
                </a:ln>
                <a:solidFill>
                  <a:srgbClr val="C49E41"/>
                </a:solidFill>
                <a:effectLst/>
                <a:uLnTx/>
                <a:uFillTx/>
                <a:latin typeface="Calibri (Cuerpo)"/>
                <a:ea typeface="+mn-ea"/>
                <a:cs typeface="+mn-cs"/>
              </a:rPr>
              <a:t>MARCO NORMATIVO</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ES" sz="1400" i="0" u="none" strike="noStrike" kern="1200" cap="none" spc="0" normalizeH="0" baseline="0" noProof="0" dirty="0">
                <a:ln>
                  <a:noFill/>
                </a:ln>
                <a:solidFill>
                  <a:schemeClr val="tx1"/>
                </a:solidFill>
                <a:effectLst/>
                <a:uLnTx/>
                <a:uFillTx/>
                <a:latin typeface="Calibri (Cuerpo)"/>
                <a:ea typeface="+mn-ea"/>
                <a:cs typeface="+mn-cs"/>
              </a:rPr>
              <a:t>Ley 1581 de 2012</a:t>
            </a: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i="0" u="none" strike="noStrike" kern="1200" cap="none" spc="0" normalizeH="0" baseline="0" noProof="0" dirty="0">
                <a:ln>
                  <a:noFill/>
                </a:ln>
                <a:solidFill>
                  <a:schemeClr val="tx1"/>
                </a:solidFill>
                <a:effectLst/>
                <a:uLnTx/>
                <a:uFillTx/>
                <a:latin typeface="Calibri (Cuerpo)"/>
                <a:ea typeface="+mn-ea"/>
                <a:cs typeface="+mn-cs"/>
              </a:rPr>
              <a:t>Ley 1712 de 2014</a:t>
            </a:r>
            <a:endParaRPr lang="es-ES" sz="1400" dirty="0">
              <a:solidFill>
                <a:schemeClr val="tx1"/>
              </a:solidFill>
              <a:latin typeface="Calibri (Cuerpo)"/>
            </a:endParaRP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i="0" u="none" strike="noStrike" kern="1200" cap="none" spc="0" normalizeH="0" baseline="0" noProof="0" dirty="0">
                <a:ln>
                  <a:noFill/>
                </a:ln>
                <a:solidFill>
                  <a:schemeClr val="tx1"/>
                </a:solidFill>
                <a:effectLst/>
                <a:uLnTx/>
                <a:uFillTx/>
                <a:latin typeface="Calibri (Cuerpo)"/>
                <a:ea typeface="+mn-ea"/>
                <a:cs typeface="+mn-cs"/>
              </a:rPr>
              <a:t>Decreto 2573 de 2014</a:t>
            </a:r>
            <a:endParaRPr kumimoji="0" lang="es-ES" sz="1400" i="0" u="none" strike="noStrike" kern="1200" cap="none" spc="0" normalizeH="0" baseline="0" noProof="0" dirty="0">
              <a:ln>
                <a:noFill/>
              </a:ln>
              <a:solidFill>
                <a:schemeClr val="tx1"/>
              </a:solidFill>
              <a:effectLst/>
              <a:uLnTx/>
              <a:uFillTx/>
              <a:latin typeface="Calibri (Cuerpo)"/>
              <a:ea typeface="+mn-ea"/>
              <a:cs typeface="+mn-cs"/>
            </a:endParaRP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i="0" u="none" strike="noStrike" kern="1200" cap="none" spc="0" normalizeH="0" baseline="0" noProof="0" dirty="0">
                <a:ln>
                  <a:noFill/>
                </a:ln>
                <a:solidFill>
                  <a:schemeClr val="tx1"/>
                </a:solidFill>
                <a:effectLst/>
                <a:uLnTx/>
                <a:uFillTx/>
                <a:latin typeface="Calibri (Cuerpo)"/>
                <a:ea typeface="+mn-ea"/>
                <a:cs typeface="+mn-cs"/>
              </a:rPr>
              <a:t>Resolución 1519 de 2020</a:t>
            </a:r>
            <a:endParaRPr lang="es-ES" sz="1400" dirty="0">
              <a:solidFill>
                <a:schemeClr val="tx1"/>
              </a:solidFill>
              <a:latin typeface="Calibri (Cuerpo)"/>
            </a:endParaRPr>
          </a:p>
          <a:p>
            <a:pPr marL="0" marR="0" lvl="0" indent="0" algn="ctr"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i="0" u="none" strike="noStrike" kern="1200" cap="none" spc="0" normalizeH="0" baseline="0" noProof="0" dirty="0">
                <a:ln>
                  <a:noFill/>
                </a:ln>
                <a:solidFill>
                  <a:schemeClr val="tx1"/>
                </a:solidFill>
                <a:effectLst/>
                <a:uLnTx/>
                <a:uFillTx/>
                <a:latin typeface="Calibri (Cuerpo)"/>
                <a:ea typeface="+mn-ea"/>
                <a:cs typeface="+mn-cs"/>
              </a:rPr>
              <a:t>Resolución 500 de 2021</a:t>
            </a:r>
          </a:p>
        </p:txBody>
      </p:sp>
      <p:sp>
        <p:nvSpPr>
          <p:cNvPr id="85" name="18 Rectángulo">
            <a:extLst>
              <a:ext uri="{FF2B5EF4-FFF2-40B4-BE49-F238E27FC236}">
                <a16:creationId xmlns:a16="http://schemas.microsoft.com/office/drawing/2014/main" id="{6607AD31-B1DB-A565-FE4E-77BB156C2ABF}"/>
              </a:ext>
            </a:extLst>
          </p:cNvPr>
          <p:cNvSpPr/>
          <p:nvPr/>
        </p:nvSpPr>
        <p:spPr>
          <a:xfrm>
            <a:off x="2396349" y="6047405"/>
            <a:ext cx="2640330" cy="532739"/>
          </a:xfrm>
          <a:prstGeom prst="rect">
            <a:avLst/>
          </a:prstGeom>
          <a:noFill/>
          <a:ln>
            <a:solidFill>
              <a:schemeClr val="accent4"/>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srgbClr val="C49E41"/>
              </a:solidFill>
              <a:effectLst/>
              <a:uLnTx/>
              <a:uFillTx/>
              <a:latin typeface="Calibri (Cuerpo)"/>
              <a:ea typeface="+mn-ea"/>
              <a:cs typeface="+mn-cs"/>
            </a:endParaRP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r>
              <a:rPr kumimoji="0" lang="es-CO" sz="1400" b="1" i="0" u="none" strike="noStrike" kern="1200" cap="none" spc="0" normalizeH="0" baseline="0" noProof="0" dirty="0">
                <a:ln>
                  <a:noFill/>
                </a:ln>
                <a:solidFill>
                  <a:srgbClr val="C49E41"/>
                </a:solidFill>
                <a:effectLst/>
                <a:uLnTx/>
                <a:uFillTx/>
                <a:latin typeface="Calibri (Cuerpo)"/>
                <a:ea typeface="+mn-ea"/>
                <a:cs typeface="+mn-cs"/>
              </a:rPr>
              <a:t>PRESUPUESTO: </a:t>
            </a:r>
            <a:r>
              <a:rPr lang="es-CO" sz="1400" b="1" dirty="0">
                <a:solidFill>
                  <a:srgbClr val="C49E41"/>
                </a:solidFill>
                <a:latin typeface="Calibri (Cuerpo)"/>
              </a:rPr>
              <a:t>120,000,000</a:t>
            </a:r>
          </a:p>
          <a:p>
            <a:pPr marL="0" marR="0" lvl="0" indent="0" algn="l" defTabSz="914400" rtl="0" eaLnBrk="1" fontAlgn="auto" latinLnBrk="0" hangingPunct="1">
              <a:lnSpc>
                <a:spcPct val="100000"/>
              </a:lnSpc>
              <a:spcBef>
                <a:spcPts val="0"/>
              </a:spcBef>
              <a:spcAft>
                <a:spcPts val="0"/>
              </a:spcAft>
              <a:buClr>
                <a:srgbClr val="A5A5A5">
                  <a:lumMod val="75000"/>
                </a:srgbClr>
              </a:buClr>
              <a:buSzTx/>
              <a:buFontTx/>
              <a:buNone/>
              <a:tabLst/>
              <a:defRPr/>
            </a:pPr>
            <a:endParaRPr kumimoji="0" lang="es-CO" sz="1400" b="1"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8" name="4 CuadroTexto">
            <a:extLst>
              <a:ext uri="{FF2B5EF4-FFF2-40B4-BE49-F238E27FC236}">
                <a16:creationId xmlns:a16="http://schemas.microsoft.com/office/drawing/2014/main" id="{F80BF481-300E-B372-9083-448E4CB6A8D3}"/>
              </a:ext>
            </a:extLst>
          </p:cNvPr>
          <p:cNvSpPr txBox="1"/>
          <p:nvPr/>
        </p:nvSpPr>
        <p:spPr>
          <a:xfrm>
            <a:off x="2396349" y="237394"/>
            <a:ext cx="6364173" cy="646331"/>
          </a:xfrm>
          <a:prstGeom prst="rect">
            <a:avLst/>
          </a:prstGeom>
          <a:solidFill>
            <a:srgbClr val="C49E41"/>
          </a:solidFill>
          <a:ln>
            <a:solidFill>
              <a:srgbClr val="C49E4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solidFill>
                  <a:prstClr val="white"/>
                </a:solidFill>
                <a:latin typeface="Arial" panose="020B0604020202020204" pitchFamily="34" charset="0"/>
              </a:rPr>
              <a:t>2.12</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Plan de Seguridad y Privacidad de la Información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white"/>
              </a:solidFill>
              <a:effectLst/>
              <a:uLnTx/>
              <a:uFillTx/>
              <a:latin typeface="Helvetica"/>
              <a:ea typeface="+mn-ea"/>
              <a:cs typeface="+mn-cs"/>
            </a:endParaRPr>
          </a:p>
        </p:txBody>
      </p:sp>
      <p:sp>
        <p:nvSpPr>
          <p:cNvPr id="7" name="Rectángulo 6">
            <a:extLst>
              <a:ext uri="{FF2B5EF4-FFF2-40B4-BE49-F238E27FC236}">
                <a16:creationId xmlns:a16="http://schemas.microsoft.com/office/drawing/2014/main" id="{E72DCD23-2796-2C2C-84A4-449812F35BD3}"/>
              </a:ext>
            </a:extLst>
          </p:cNvPr>
          <p:cNvSpPr/>
          <p:nvPr/>
        </p:nvSpPr>
        <p:spPr>
          <a:xfrm>
            <a:off x="10385945" y="2237174"/>
            <a:ext cx="1426566" cy="598343"/>
          </a:xfrm>
          <a:prstGeom prst="rect">
            <a:avLst/>
          </a:prstGeom>
          <a:solidFill>
            <a:schemeClr val="accent4">
              <a:lumMod val="40000"/>
              <a:lumOff val="60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2" name="Rectángulo 11">
            <a:extLst>
              <a:ext uri="{FF2B5EF4-FFF2-40B4-BE49-F238E27FC236}">
                <a16:creationId xmlns:a16="http://schemas.microsoft.com/office/drawing/2014/main" id="{5ECCB8D7-0A9C-08B8-1324-49519F761D25}"/>
              </a:ext>
            </a:extLst>
          </p:cNvPr>
          <p:cNvSpPr/>
          <p:nvPr/>
        </p:nvSpPr>
        <p:spPr>
          <a:xfrm>
            <a:off x="10385945" y="3777665"/>
            <a:ext cx="1413169" cy="598343"/>
          </a:xfrm>
          <a:prstGeom prst="rect">
            <a:avLst/>
          </a:prstGeom>
          <a:solidFill>
            <a:schemeClr val="accent4">
              <a:lumMod val="40000"/>
              <a:lumOff val="60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3" name="Rectángulo 12">
            <a:extLst>
              <a:ext uri="{FF2B5EF4-FFF2-40B4-BE49-F238E27FC236}">
                <a16:creationId xmlns:a16="http://schemas.microsoft.com/office/drawing/2014/main" id="{DFA09994-6883-29C7-EEE1-E93CF8EFEED8}"/>
              </a:ext>
            </a:extLst>
          </p:cNvPr>
          <p:cNvSpPr/>
          <p:nvPr/>
        </p:nvSpPr>
        <p:spPr>
          <a:xfrm>
            <a:off x="10368655" y="5262890"/>
            <a:ext cx="1431642" cy="598343"/>
          </a:xfrm>
          <a:prstGeom prst="rect">
            <a:avLst/>
          </a:prstGeom>
          <a:solidFill>
            <a:schemeClr val="accent4">
              <a:lumMod val="40000"/>
              <a:lumOff val="60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7" name="Rectángulo 16">
            <a:extLst>
              <a:ext uri="{FF2B5EF4-FFF2-40B4-BE49-F238E27FC236}">
                <a16:creationId xmlns:a16="http://schemas.microsoft.com/office/drawing/2014/main" id="{01D13E92-37C7-89DB-A461-874A34C8075C}"/>
              </a:ext>
            </a:extLst>
          </p:cNvPr>
          <p:cNvSpPr/>
          <p:nvPr/>
        </p:nvSpPr>
        <p:spPr>
          <a:xfrm>
            <a:off x="10397574" y="3007419"/>
            <a:ext cx="1401541"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18" name="Rectángulo 17">
            <a:extLst>
              <a:ext uri="{FF2B5EF4-FFF2-40B4-BE49-F238E27FC236}">
                <a16:creationId xmlns:a16="http://schemas.microsoft.com/office/drawing/2014/main" id="{CD4405B2-AE11-B7E0-F10A-C120E5EA25A1}"/>
              </a:ext>
            </a:extLst>
          </p:cNvPr>
          <p:cNvSpPr/>
          <p:nvPr/>
        </p:nvSpPr>
        <p:spPr>
          <a:xfrm>
            <a:off x="10385945" y="4519940"/>
            <a:ext cx="1426566" cy="598343"/>
          </a:xfrm>
          <a:prstGeom prst="rect">
            <a:avLst/>
          </a:prstGeom>
          <a:solidFill>
            <a:schemeClr val="bg2">
              <a:lumMod val="95000"/>
            </a:schemeClr>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22" name="Rectángulo 21">
            <a:extLst>
              <a:ext uri="{FF2B5EF4-FFF2-40B4-BE49-F238E27FC236}">
                <a16:creationId xmlns:a16="http://schemas.microsoft.com/office/drawing/2014/main" id="{BF340ADF-F510-7DE4-83BF-CDB9A6EEC218}"/>
              </a:ext>
            </a:extLst>
          </p:cNvPr>
          <p:cNvSpPr/>
          <p:nvPr/>
        </p:nvSpPr>
        <p:spPr>
          <a:xfrm>
            <a:off x="10368655" y="1662379"/>
            <a:ext cx="1455887" cy="549555"/>
          </a:xfrm>
          <a:prstGeom prst="rect">
            <a:avLst/>
          </a:prstGeom>
          <a:ln>
            <a:solidFill>
              <a:schemeClr val="bg1">
                <a:lumMod val="65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a:ea typeface="+mn-ea"/>
              <a:cs typeface="+mn-cs"/>
            </a:endParaRPr>
          </a:p>
        </p:txBody>
      </p:sp>
      <p:grpSp>
        <p:nvGrpSpPr>
          <p:cNvPr id="23" name="Grupo 22">
            <a:extLst>
              <a:ext uri="{FF2B5EF4-FFF2-40B4-BE49-F238E27FC236}">
                <a16:creationId xmlns:a16="http://schemas.microsoft.com/office/drawing/2014/main" id="{E37E7B72-DB7E-409A-4612-023B53830CB7}"/>
              </a:ext>
            </a:extLst>
          </p:cNvPr>
          <p:cNvGrpSpPr/>
          <p:nvPr/>
        </p:nvGrpSpPr>
        <p:grpSpPr>
          <a:xfrm>
            <a:off x="5670412" y="6062718"/>
            <a:ext cx="4696937" cy="598343"/>
            <a:chOff x="3609474" y="1832799"/>
            <a:chExt cx="2953899" cy="598343"/>
          </a:xfrm>
          <a:solidFill>
            <a:schemeClr val="accent4">
              <a:lumMod val="40000"/>
              <a:lumOff val="60000"/>
            </a:schemeClr>
          </a:solidFill>
        </p:grpSpPr>
        <p:sp>
          <p:nvSpPr>
            <p:cNvPr id="27" name="Rectángulo 26">
              <a:extLst>
                <a:ext uri="{FF2B5EF4-FFF2-40B4-BE49-F238E27FC236}">
                  <a16:creationId xmlns:a16="http://schemas.microsoft.com/office/drawing/2014/main" id="{4DE609DD-D828-40C4-7D92-683C76402478}"/>
                </a:ext>
              </a:extLst>
            </p:cNvPr>
            <p:cNvSpPr/>
            <p:nvPr/>
          </p:nvSpPr>
          <p:spPr>
            <a:xfrm>
              <a:off x="3609474" y="1832799"/>
              <a:ext cx="1606785" cy="598343"/>
            </a:xfrm>
            <a:prstGeom prst="rect">
              <a:avLst/>
            </a:prstGeom>
            <a:solidFill>
              <a:schemeClr val="bg2"/>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28" name="Rectángulo 27">
              <a:extLst>
                <a:ext uri="{FF2B5EF4-FFF2-40B4-BE49-F238E27FC236}">
                  <a16:creationId xmlns:a16="http://schemas.microsoft.com/office/drawing/2014/main" id="{0BCEBF3A-8DCA-4425-489B-81B91764EB55}"/>
                </a:ext>
              </a:extLst>
            </p:cNvPr>
            <p:cNvSpPr/>
            <p:nvPr/>
          </p:nvSpPr>
          <p:spPr>
            <a:xfrm>
              <a:off x="5226177" y="1832799"/>
              <a:ext cx="1337196" cy="598343"/>
            </a:xfrm>
            <a:prstGeom prst="rect">
              <a:avLst/>
            </a:prstGeom>
            <a:solidFill>
              <a:schemeClr val="bg2"/>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grpSp>
      <p:grpSp>
        <p:nvGrpSpPr>
          <p:cNvPr id="29" name="Grupo 28">
            <a:extLst>
              <a:ext uri="{FF2B5EF4-FFF2-40B4-BE49-F238E27FC236}">
                <a16:creationId xmlns:a16="http://schemas.microsoft.com/office/drawing/2014/main" id="{87A8700D-0FDD-D1BB-E8B2-CEEEEDFCB4EB}"/>
              </a:ext>
            </a:extLst>
          </p:cNvPr>
          <p:cNvGrpSpPr/>
          <p:nvPr/>
        </p:nvGrpSpPr>
        <p:grpSpPr>
          <a:xfrm>
            <a:off x="5152869" y="6023048"/>
            <a:ext cx="678143" cy="678143"/>
            <a:chOff x="3129305" y="1768771"/>
            <a:chExt cx="678143" cy="678143"/>
          </a:xfrm>
          <a:solidFill>
            <a:srgbClr val="C49E41"/>
          </a:solidFill>
        </p:grpSpPr>
        <p:sp>
          <p:nvSpPr>
            <p:cNvPr id="30" name="Elipse 29">
              <a:extLst>
                <a:ext uri="{FF2B5EF4-FFF2-40B4-BE49-F238E27FC236}">
                  <a16:creationId xmlns:a16="http://schemas.microsoft.com/office/drawing/2014/main" id="{7099EDEC-150A-3212-DD9D-599531056ABB}"/>
                </a:ext>
              </a:extLst>
            </p:cNvPr>
            <p:cNvSpPr/>
            <p:nvPr/>
          </p:nvSpPr>
          <p:spPr>
            <a:xfrm>
              <a:off x="3129305" y="1768771"/>
              <a:ext cx="678143" cy="678143"/>
            </a:xfrm>
            <a:prstGeom prst="ellipse">
              <a:avLst/>
            </a:prstGeom>
            <a:grpFill/>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1" name="Google Shape;476;p17">
              <a:extLst>
                <a:ext uri="{FF2B5EF4-FFF2-40B4-BE49-F238E27FC236}">
                  <a16:creationId xmlns:a16="http://schemas.microsoft.com/office/drawing/2014/main" id="{B8F86D36-8987-A772-AA46-B63F67C66C23}"/>
                </a:ext>
              </a:extLst>
            </p:cNvPr>
            <p:cNvSpPr txBox="1"/>
            <p:nvPr/>
          </p:nvSpPr>
          <p:spPr>
            <a:xfrm>
              <a:off x="3204170" y="1881587"/>
              <a:ext cx="528412" cy="452511"/>
            </a:xfrm>
            <a:prstGeom prst="rect">
              <a:avLst/>
            </a:prstGeom>
            <a:grp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300"/>
                <a:buFont typeface="Montserrat"/>
                <a:buNone/>
                <a:tabLst/>
                <a:defRPr/>
              </a:pPr>
              <a:r>
                <a:rPr kumimoji="0" lang="es-CO"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rPr>
                <a:t>6</a:t>
              </a:r>
              <a:endParaRPr kumimoji="0"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a:ea typeface="+mn-ea"/>
                <a:cs typeface="+mn-cs"/>
              </a:endParaRPr>
            </a:p>
          </p:txBody>
        </p:sp>
      </p:grpSp>
      <p:sp>
        <p:nvSpPr>
          <p:cNvPr id="32" name="Subtitle 2">
            <a:extLst>
              <a:ext uri="{FF2B5EF4-FFF2-40B4-BE49-F238E27FC236}">
                <a16:creationId xmlns:a16="http://schemas.microsoft.com/office/drawing/2014/main" id="{63D3184B-3C85-92D1-E9C7-E949FB6AD448}"/>
              </a:ext>
            </a:extLst>
          </p:cNvPr>
          <p:cNvSpPr txBox="1">
            <a:spLocks/>
          </p:cNvSpPr>
          <p:nvPr/>
        </p:nvSpPr>
        <p:spPr>
          <a:xfrm>
            <a:off x="5932150" y="6097501"/>
            <a:ext cx="2153740" cy="553998"/>
          </a:xfrm>
          <a:prstGeom prst="rect">
            <a:avLst/>
          </a:prstGeom>
        </p:spPr>
        <p:txBody>
          <a:bodyPr vert="horz" wrap="square" lIns="91440" tIns="45720" rIns="91440" bIns="45720" rtlCol="0" anchor="ctr">
            <a:spAutoFit/>
          </a:bodyPr>
          <a:lstStyle>
            <a:defPPr>
              <a:defRPr lang="es-CO"/>
            </a:defPPr>
            <a:lvl1pPr indent="0" defTabSz="1087636">
              <a:lnSpc>
                <a:spcPct val="100000"/>
              </a:lnSpc>
              <a:spcBef>
                <a:spcPct val="20000"/>
              </a:spcBef>
              <a:buFont typeface="Arial"/>
              <a:buNone/>
              <a:defRPr sz="1200" b="1">
                <a:solidFill>
                  <a:srgbClr val="6B6B6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Análisis de resultados del Plan de Concienciación en Seguridad y Privacidad </a:t>
            </a:r>
          </a:p>
        </p:txBody>
      </p:sp>
      <p:sp>
        <p:nvSpPr>
          <p:cNvPr id="33" name="Subtitle 2">
            <a:extLst>
              <a:ext uri="{FF2B5EF4-FFF2-40B4-BE49-F238E27FC236}">
                <a16:creationId xmlns:a16="http://schemas.microsoft.com/office/drawing/2014/main" id="{22FCB707-11E4-0327-C606-E97A932821D2}"/>
              </a:ext>
            </a:extLst>
          </p:cNvPr>
          <p:cNvSpPr txBox="1">
            <a:spLocks/>
          </p:cNvSpPr>
          <p:nvPr/>
        </p:nvSpPr>
        <p:spPr>
          <a:xfrm>
            <a:off x="8311422" y="6150608"/>
            <a:ext cx="1830395" cy="40011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Equipo Seguridad de la Información - OTIC</a:t>
            </a:r>
          </a:p>
        </p:txBody>
      </p:sp>
      <p:sp>
        <p:nvSpPr>
          <p:cNvPr id="46" name="Rectángulo 45">
            <a:extLst>
              <a:ext uri="{FF2B5EF4-FFF2-40B4-BE49-F238E27FC236}">
                <a16:creationId xmlns:a16="http://schemas.microsoft.com/office/drawing/2014/main" id="{933ABA40-2560-EDBC-B460-6CCE53A34230}"/>
              </a:ext>
            </a:extLst>
          </p:cNvPr>
          <p:cNvSpPr/>
          <p:nvPr/>
        </p:nvSpPr>
        <p:spPr>
          <a:xfrm>
            <a:off x="10397574" y="6043087"/>
            <a:ext cx="1377700" cy="598343"/>
          </a:xfrm>
          <a:prstGeom prst="rect">
            <a:avLst/>
          </a:prstGeom>
          <a:solidFill>
            <a:schemeClr val="bg2"/>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latin typeface="Helvetica"/>
              <a:ea typeface="+mn-ea"/>
              <a:cs typeface="+mn-cs"/>
            </a:endParaRPr>
          </a:p>
        </p:txBody>
      </p:sp>
      <p:sp>
        <p:nvSpPr>
          <p:cNvPr id="48" name="TextBox 2">
            <a:extLst>
              <a:ext uri="{FF2B5EF4-FFF2-40B4-BE49-F238E27FC236}">
                <a16:creationId xmlns:a16="http://schemas.microsoft.com/office/drawing/2014/main" id="{59973C7A-315B-989D-6E88-DE2815BFE8F6}"/>
              </a:ext>
            </a:extLst>
          </p:cNvPr>
          <p:cNvSpPr txBox="1"/>
          <p:nvPr/>
        </p:nvSpPr>
        <p:spPr>
          <a:xfrm>
            <a:off x="10153581" y="1826077"/>
            <a:ext cx="1879393" cy="27699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00" normalizeH="0" baseline="0" noProof="0" dirty="0">
                <a:ln>
                  <a:noFill/>
                </a:ln>
                <a:solidFill>
                  <a:srgbClr val="E7E6E6"/>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FECHA</a:t>
            </a:r>
          </a:p>
        </p:txBody>
      </p:sp>
      <p:pic>
        <p:nvPicPr>
          <p:cNvPr id="47" name="Picture 2" descr="Seguridad informática - Iconos gratis de tecnología">
            <a:extLst>
              <a:ext uri="{FF2B5EF4-FFF2-40B4-BE49-F238E27FC236}">
                <a16:creationId xmlns:a16="http://schemas.microsoft.com/office/drawing/2014/main" id="{7275E89F-231A-89AE-20C7-AA48D4316BBA}"/>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5675" y="62001"/>
            <a:ext cx="1230569" cy="1230569"/>
          </a:xfrm>
          <a:prstGeom prst="rect">
            <a:avLst/>
          </a:prstGeom>
          <a:noFill/>
          <a:extLst>
            <a:ext uri="{909E8E84-426E-40DD-AFC4-6F175D3DCCD1}">
              <a14:hiddenFill xmlns:a14="http://schemas.microsoft.com/office/drawing/2010/main">
                <a:solidFill>
                  <a:srgbClr val="FFFFFF"/>
                </a:solidFill>
              </a14:hiddenFill>
            </a:ext>
          </a:extLst>
        </p:spPr>
      </p:pic>
      <p:sp>
        <p:nvSpPr>
          <p:cNvPr id="64" name="3 CuadroTexto">
            <a:extLst>
              <a:ext uri="{FF2B5EF4-FFF2-40B4-BE49-F238E27FC236}">
                <a16:creationId xmlns:a16="http://schemas.microsoft.com/office/drawing/2014/main" id="{90F0A552-2AB4-CB3F-45C7-5522C75F82EB}"/>
              </a:ext>
            </a:extLst>
          </p:cNvPr>
          <p:cNvSpPr txBox="1"/>
          <p:nvPr/>
        </p:nvSpPr>
        <p:spPr>
          <a:xfrm>
            <a:off x="-32062" y="3769861"/>
            <a:ext cx="231369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b="1" dirty="0">
                <a:solidFill>
                  <a:srgbClr val="C49E41"/>
                </a:solidFill>
                <a:latin typeface="Calibri (Cuerpo)"/>
              </a:rPr>
              <a:t>TULIA ESTELA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srgbClr val="C49E41"/>
                </a:solidFill>
                <a:effectLst/>
                <a:uLnTx/>
                <a:uFillTx/>
                <a:latin typeface="Calibri (Cuerpo)"/>
                <a:ea typeface="+mn-ea"/>
                <a:cs typeface="+mn-cs"/>
              </a:rPr>
              <a:t>LLORENTE CASTILLO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Cuerpo)"/>
                <a:ea typeface="+mn-ea"/>
                <a:cs typeface="+mn-cs"/>
              </a:rPr>
              <a:t>Jefe Oficina </a:t>
            </a:r>
            <a:r>
              <a:rPr lang="es-CO" dirty="0">
                <a:solidFill>
                  <a:prstClr val="black"/>
                </a:solidFill>
                <a:latin typeface="Calibri (Cuerpo)"/>
              </a:rPr>
              <a:t>TIC</a:t>
            </a:r>
            <a:endParaRPr kumimoji="0" lang="es-CO" sz="1800" b="0" i="0" u="none" strike="noStrike" kern="1200" cap="none" spc="0" normalizeH="0" baseline="0" noProof="0" dirty="0">
              <a:ln>
                <a:noFill/>
              </a:ln>
              <a:solidFill>
                <a:prstClr val="black"/>
              </a:solidFill>
              <a:effectLst/>
              <a:uLnTx/>
              <a:uFillTx/>
              <a:latin typeface="Calibri (Cuerpo)"/>
              <a:ea typeface="+mn-ea"/>
              <a:cs typeface="+mn-cs"/>
            </a:endParaRPr>
          </a:p>
        </p:txBody>
      </p:sp>
      <p:sp>
        <p:nvSpPr>
          <p:cNvPr id="65" name="Subtitle 2">
            <a:extLst>
              <a:ext uri="{FF2B5EF4-FFF2-40B4-BE49-F238E27FC236}">
                <a16:creationId xmlns:a16="http://schemas.microsoft.com/office/drawing/2014/main" id="{1E69A2C2-54BB-3748-2800-59F90ECB0803}"/>
              </a:ext>
            </a:extLst>
          </p:cNvPr>
          <p:cNvSpPr txBox="1">
            <a:spLocks/>
          </p:cNvSpPr>
          <p:nvPr/>
        </p:nvSpPr>
        <p:spPr>
          <a:xfrm>
            <a:off x="10469411" y="2414066"/>
            <a:ext cx="1305863" cy="26391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2024</a:t>
            </a:r>
          </a:p>
        </p:txBody>
      </p:sp>
      <p:sp>
        <p:nvSpPr>
          <p:cNvPr id="68" name="Subtitle 2">
            <a:extLst>
              <a:ext uri="{FF2B5EF4-FFF2-40B4-BE49-F238E27FC236}">
                <a16:creationId xmlns:a16="http://schemas.microsoft.com/office/drawing/2014/main" id="{A4B980D0-F714-A4A7-6F4F-BDD23ED42609}"/>
              </a:ext>
            </a:extLst>
          </p:cNvPr>
          <p:cNvSpPr txBox="1">
            <a:spLocks/>
          </p:cNvSpPr>
          <p:nvPr/>
        </p:nvSpPr>
        <p:spPr>
          <a:xfrm>
            <a:off x="10431544" y="3152022"/>
            <a:ext cx="1305863" cy="26391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2024</a:t>
            </a:r>
          </a:p>
        </p:txBody>
      </p:sp>
      <p:sp>
        <p:nvSpPr>
          <p:cNvPr id="69" name="Subtitle 2">
            <a:extLst>
              <a:ext uri="{FF2B5EF4-FFF2-40B4-BE49-F238E27FC236}">
                <a16:creationId xmlns:a16="http://schemas.microsoft.com/office/drawing/2014/main" id="{F7563A03-6125-1CBF-97E6-3E796B152F30}"/>
              </a:ext>
            </a:extLst>
          </p:cNvPr>
          <p:cNvSpPr txBox="1">
            <a:spLocks/>
          </p:cNvSpPr>
          <p:nvPr/>
        </p:nvSpPr>
        <p:spPr>
          <a:xfrm>
            <a:off x="10469410" y="3974618"/>
            <a:ext cx="1305863" cy="26391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2024</a:t>
            </a:r>
          </a:p>
        </p:txBody>
      </p:sp>
      <p:sp>
        <p:nvSpPr>
          <p:cNvPr id="72" name="Subtitle 2">
            <a:extLst>
              <a:ext uri="{FF2B5EF4-FFF2-40B4-BE49-F238E27FC236}">
                <a16:creationId xmlns:a16="http://schemas.microsoft.com/office/drawing/2014/main" id="{9053C202-5021-2E65-0052-C3C1F7CA2D05}"/>
              </a:ext>
            </a:extLst>
          </p:cNvPr>
          <p:cNvSpPr txBox="1">
            <a:spLocks/>
          </p:cNvSpPr>
          <p:nvPr/>
        </p:nvSpPr>
        <p:spPr>
          <a:xfrm>
            <a:off x="10469409" y="4656788"/>
            <a:ext cx="1305863" cy="26391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2024</a:t>
            </a:r>
          </a:p>
        </p:txBody>
      </p:sp>
      <p:sp>
        <p:nvSpPr>
          <p:cNvPr id="73" name="Subtitle 2">
            <a:extLst>
              <a:ext uri="{FF2B5EF4-FFF2-40B4-BE49-F238E27FC236}">
                <a16:creationId xmlns:a16="http://schemas.microsoft.com/office/drawing/2014/main" id="{7CBB66F1-BF67-E501-151A-6F806651F0DA}"/>
              </a:ext>
            </a:extLst>
          </p:cNvPr>
          <p:cNvSpPr txBox="1">
            <a:spLocks/>
          </p:cNvSpPr>
          <p:nvPr/>
        </p:nvSpPr>
        <p:spPr>
          <a:xfrm>
            <a:off x="10446296" y="5449963"/>
            <a:ext cx="1305863" cy="26391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2024</a:t>
            </a:r>
          </a:p>
        </p:txBody>
      </p:sp>
      <p:sp>
        <p:nvSpPr>
          <p:cNvPr id="76" name="Subtitle 2">
            <a:extLst>
              <a:ext uri="{FF2B5EF4-FFF2-40B4-BE49-F238E27FC236}">
                <a16:creationId xmlns:a16="http://schemas.microsoft.com/office/drawing/2014/main" id="{E466EBDB-723C-ACE4-AD69-D1F15C7FE9E7}"/>
              </a:ext>
            </a:extLst>
          </p:cNvPr>
          <p:cNvSpPr txBox="1">
            <a:spLocks/>
          </p:cNvSpPr>
          <p:nvPr/>
        </p:nvSpPr>
        <p:spPr>
          <a:xfrm>
            <a:off x="10469408" y="6218704"/>
            <a:ext cx="1305863" cy="26391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s-ES" sz="10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2024</a:t>
            </a:r>
          </a:p>
        </p:txBody>
      </p:sp>
      <p:pic>
        <p:nvPicPr>
          <p:cNvPr id="77" name="Imagen 76" descr="Una persona sonriendo&#10;&#10;Descripción generada automáticamente">
            <a:extLst>
              <a:ext uri="{FF2B5EF4-FFF2-40B4-BE49-F238E27FC236}">
                <a16:creationId xmlns:a16="http://schemas.microsoft.com/office/drawing/2014/main" id="{D99CED5B-4F50-647F-3ACF-12C92E5128FA}"/>
              </a:ext>
            </a:extLst>
          </p:cNvPr>
          <p:cNvPicPr>
            <a:picLocks noChangeAspect="1"/>
          </p:cNvPicPr>
          <p:nvPr/>
        </p:nvPicPr>
        <p:blipFill rotWithShape="1">
          <a:blip r:embed="rId3">
            <a:extLst>
              <a:ext uri="{28A0092B-C50C-407E-A947-70E740481C1C}">
                <a14:useLocalDpi xmlns:a14="http://schemas.microsoft.com/office/drawing/2010/main" val="0"/>
              </a:ext>
            </a:extLst>
          </a:blip>
          <a:srcRect l="20941" t="19589" b="13114"/>
          <a:stretch/>
        </p:blipFill>
        <p:spPr>
          <a:xfrm>
            <a:off x="474478" y="1805164"/>
            <a:ext cx="1494813" cy="1934337"/>
          </a:xfrm>
          <a:prstGeom prst="rect">
            <a:avLst/>
          </a:prstGeom>
        </p:spPr>
      </p:pic>
    </p:spTree>
    <p:extLst>
      <p:ext uri="{BB962C8B-B14F-4D97-AF65-F5344CB8AC3E}">
        <p14:creationId xmlns:p14="http://schemas.microsoft.com/office/powerpoint/2010/main" val="1548576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CuadroTexto 1">
            <a:extLst>
              <a:ext uri="{FF2B5EF4-FFF2-40B4-BE49-F238E27FC236}">
                <a16:creationId xmlns:a16="http://schemas.microsoft.com/office/drawing/2014/main" id="{E50ED19A-F1BE-595D-6A90-14DA43DD7284}"/>
              </a:ext>
            </a:extLst>
          </p:cNvPr>
          <p:cNvSpPr txBox="1"/>
          <p:nvPr/>
        </p:nvSpPr>
        <p:spPr>
          <a:xfrm>
            <a:off x="2521939" y="2259668"/>
            <a:ext cx="7727529"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s-ES" sz="4000" b="1" dirty="0">
                <a:solidFill>
                  <a:srgbClr val="C49E41"/>
                </a:solidFill>
                <a:latin typeface="Antipasto" panose="02000506000000020004" pitchFamily="2" charset="0"/>
              </a:rPr>
              <a:t>3. </a:t>
            </a:r>
            <a:r>
              <a:rPr kumimoji="0" lang="es-ES" sz="40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Proposiciones y Varios</a:t>
            </a:r>
          </a:p>
        </p:txBody>
      </p:sp>
      <p:pic>
        <p:nvPicPr>
          <p:cNvPr id="8" name="Imagen 7">
            <a:extLst>
              <a:ext uri="{FF2B5EF4-FFF2-40B4-BE49-F238E27FC236}">
                <a16:creationId xmlns:a16="http://schemas.microsoft.com/office/drawing/2014/main" id="{B662236A-64F1-C987-507B-C70A25DBA042}"/>
              </a:ext>
            </a:extLst>
          </p:cNvPr>
          <p:cNvPicPr>
            <a:picLocks noChangeAspect="1"/>
          </p:cNvPicPr>
          <p:nvPr/>
        </p:nvPicPr>
        <p:blipFill rotWithShape="1">
          <a:blip r:embed="rId2"/>
          <a:srcRect l="23804" t="23622" r="31305" b="5971"/>
          <a:stretch/>
        </p:blipFill>
        <p:spPr>
          <a:xfrm>
            <a:off x="2521939" y="2118094"/>
            <a:ext cx="915656" cy="907774"/>
          </a:xfrm>
          <a:prstGeom prst="rect">
            <a:avLst/>
          </a:prstGeom>
        </p:spPr>
      </p:pic>
      <p:sp>
        <p:nvSpPr>
          <p:cNvPr id="9" name="Rectángulo 8">
            <a:extLst>
              <a:ext uri="{FF2B5EF4-FFF2-40B4-BE49-F238E27FC236}">
                <a16:creationId xmlns:a16="http://schemas.microsoft.com/office/drawing/2014/main" id="{C48AAE63-1C7A-D084-2CAF-3D417614C8DF}"/>
              </a:ext>
            </a:extLst>
          </p:cNvPr>
          <p:cNvSpPr/>
          <p:nvPr/>
        </p:nvSpPr>
        <p:spPr>
          <a:xfrm>
            <a:off x="3437595" y="3260189"/>
            <a:ext cx="6860226" cy="96078"/>
          </a:xfrm>
          <a:prstGeom prst="rect">
            <a:avLst/>
          </a:prstGeom>
          <a:solidFill>
            <a:srgbClr val="C49E4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9AC855BC-7041-3807-640D-0AC558EF3654}"/>
              </a:ext>
            </a:extLst>
          </p:cNvPr>
          <p:cNvSpPr/>
          <p:nvPr/>
        </p:nvSpPr>
        <p:spPr>
          <a:xfrm>
            <a:off x="4746222" y="3376145"/>
            <a:ext cx="5916034" cy="96078"/>
          </a:xfrm>
          <a:prstGeom prst="rect">
            <a:avLst/>
          </a:prstGeom>
          <a:solidFill>
            <a:schemeClr val="accent4"/>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81101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02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2" name="CuadroTexto 1">
            <a:extLst>
              <a:ext uri="{FF2B5EF4-FFF2-40B4-BE49-F238E27FC236}">
                <a16:creationId xmlns:a16="http://schemas.microsoft.com/office/drawing/2014/main" id="{E50ED19A-F1BE-595D-6A90-14DA43DD7284}"/>
              </a:ext>
            </a:extLst>
          </p:cNvPr>
          <p:cNvSpPr txBox="1"/>
          <p:nvPr/>
        </p:nvSpPr>
        <p:spPr>
          <a:xfrm>
            <a:off x="3437595" y="2336884"/>
            <a:ext cx="7727529" cy="153888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000" b="1" dirty="0">
                <a:solidFill>
                  <a:srgbClr val="C49E41"/>
                </a:solidFill>
                <a:latin typeface="Antipasto" panose="02000506000000020004" pitchFamily="2" charset="0"/>
              </a:rPr>
              <a:t>1</a:t>
            </a:r>
            <a:r>
              <a:rPr kumimoji="0" lang="es-ES" sz="40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 Plan de Acción Institucional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rPr>
              <a:t> </a:t>
            </a:r>
            <a:endParaRPr kumimoji="0" lang="es-CO" sz="5400" b="1" i="0" u="none" strike="noStrike" kern="1200" cap="none" spc="0" normalizeH="0" baseline="0" noProof="0" dirty="0">
              <a:ln>
                <a:noFill/>
              </a:ln>
              <a:solidFill>
                <a:srgbClr val="C49E41"/>
              </a:solidFill>
              <a:effectLst/>
              <a:uLnTx/>
              <a:uFillTx/>
              <a:latin typeface="Antipasto" panose="02000506000000020004" pitchFamily="2" charset="0"/>
              <a:ea typeface="+mn-ea"/>
              <a:cs typeface="+mn-cs"/>
            </a:endParaRPr>
          </a:p>
        </p:txBody>
      </p:sp>
      <p:pic>
        <p:nvPicPr>
          <p:cNvPr id="8" name="Imagen 7">
            <a:extLst>
              <a:ext uri="{FF2B5EF4-FFF2-40B4-BE49-F238E27FC236}">
                <a16:creationId xmlns:a16="http://schemas.microsoft.com/office/drawing/2014/main" id="{B662236A-64F1-C987-507B-C70A25DBA042}"/>
              </a:ext>
            </a:extLst>
          </p:cNvPr>
          <p:cNvPicPr>
            <a:picLocks noChangeAspect="1"/>
          </p:cNvPicPr>
          <p:nvPr/>
        </p:nvPicPr>
        <p:blipFill rotWithShape="1">
          <a:blip r:embed="rId2"/>
          <a:srcRect l="23804" t="23622" r="31305" b="5971"/>
          <a:stretch/>
        </p:blipFill>
        <p:spPr>
          <a:xfrm>
            <a:off x="2521939" y="2118094"/>
            <a:ext cx="915656" cy="907774"/>
          </a:xfrm>
          <a:prstGeom prst="rect">
            <a:avLst/>
          </a:prstGeom>
        </p:spPr>
      </p:pic>
      <p:sp>
        <p:nvSpPr>
          <p:cNvPr id="9" name="Rectángulo 8">
            <a:extLst>
              <a:ext uri="{FF2B5EF4-FFF2-40B4-BE49-F238E27FC236}">
                <a16:creationId xmlns:a16="http://schemas.microsoft.com/office/drawing/2014/main" id="{C48AAE63-1C7A-D084-2CAF-3D417614C8DF}"/>
              </a:ext>
            </a:extLst>
          </p:cNvPr>
          <p:cNvSpPr/>
          <p:nvPr/>
        </p:nvSpPr>
        <p:spPr>
          <a:xfrm>
            <a:off x="3437595" y="3260189"/>
            <a:ext cx="6860226" cy="96078"/>
          </a:xfrm>
          <a:prstGeom prst="rect">
            <a:avLst/>
          </a:prstGeom>
          <a:solidFill>
            <a:srgbClr val="C49E41"/>
          </a:solidFill>
          <a:ln>
            <a:solidFill>
              <a:srgbClr val="C49E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9AC855BC-7041-3807-640D-0AC558EF3654}"/>
              </a:ext>
            </a:extLst>
          </p:cNvPr>
          <p:cNvSpPr/>
          <p:nvPr/>
        </p:nvSpPr>
        <p:spPr>
          <a:xfrm>
            <a:off x="4746222" y="3376145"/>
            <a:ext cx="5916034" cy="96078"/>
          </a:xfrm>
          <a:prstGeom prst="rect">
            <a:avLst/>
          </a:prstGeom>
          <a:solidFill>
            <a:schemeClr val="accent4"/>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9C3A75A9-BB7D-1771-4777-690283E826C8}"/>
              </a:ext>
            </a:extLst>
          </p:cNvPr>
          <p:cNvSpPr txBox="1"/>
          <p:nvPr/>
        </p:nvSpPr>
        <p:spPr>
          <a:xfrm>
            <a:off x="8001000" y="3581519"/>
            <a:ext cx="3435824" cy="646331"/>
          </a:xfrm>
          <a:prstGeom prst="rect">
            <a:avLst/>
          </a:prstGeom>
          <a:noFill/>
        </p:spPr>
        <p:txBody>
          <a:bodyPr wrap="square">
            <a:spAutoFit/>
          </a:bodyPr>
          <a:lstStyle/>
          <a:p>
            <a:r>
              <a:rPr lang="es-ES" sz="1800" i="1" dirty="0">
                <a:latin typeface="Century Gothic" panose="020B0502020202020204" pitchFamily="34" charset="0"/>
              </a:rPr>
              <a:t>Oficina Asesora de Planeación y Prospectiva</a:t>
            </a:r>
            <a:endParaRPr lang="es-CO" dirty="0"/>
          </a:p>
        </p:txBody>
      </p:sp>
    </p:spTree>
    <p:extLst>
      <p:ext uri="{BB962C8B-B14F-4D97-AF65-F5344CB8AC3E}">
        <p14:creationId xmlns:p14="http://schemas.microsoft.com/office/powerpoint/2010/main" val="160686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4C660FD-C401-EF2D-7342-9D4BC3CF0597}"/>
              </a:ext>
            </a:extLst>
          </p:cNvPr>
          <p:cNvSpPr/>
          <p:nvPr/>
        </p:nvSpPr>
        <p:spPr>
          <a:xfrm>
            <a:off x="436419" y="2306783"/>
            <a:ext cx="11367654" cy="3567612"/>
          </a:xfrm>
          <a:prstGeom prst="round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CuadroTexto 1">
            <a:extLst>
              <a:ext uri="{FF2B5EF4-FFF2-40B4-BE49-F238E27FC236}">
                <a16:creationId xmlns:a16="http://schemas.microsoft.com/office/drawing/2014/main" id="{F40C6248-E4EE-2D56-6D89-284BF6A031FD}"/>
              </a:ext>
            </a:extLst>
          </p:cNvPr>
          <p:cNvSpPr txBox="1"/>
          <p:nvPr/>
        </p:nvSpPr>
        <p:spPr>
          <a:xfrm>
            <a:off x="7748154" y="6098529"/>
            <a:ext cx="4055919" cy="461665"/>
          </a:xfrm>
          <a:prstGeom prst="rect">
            <a:avLst/>
          </a:prstGeom>
          <a:noFill/>
        </p:spPr>
        <p:txBody>
          <a:bodyPr wrap="square">
            <a:spAutoFit/>
          </a:bodyPr>
          <a:lstStyle/>
          <a:p>
            <a:pPr lvl="0" algn="r"/>
            <a:r>
              <a:rPr lang="es-CO" sz="2400" b="1" dirty="0">
                <a:solidFill>
                  <a:schemeClr val="bg1"/>
                </a:solidFill>
              </a:rPr>
              <a:t>MARCO NORMATIVO</a:t>
            </a:r>
          </a:p>
        </p:txBody>
      </p:sp>
      <p:sp>
        <p:nvSpPr>
          <p:cNvPr id="5" name="CuadroTexto 4">
            <a:extLst>
              <a:ext uri="{FF2B5EF4-FFF2-40B4-BE49-F238E27FC236}">
                <a16:creationId xmlns:a16="http://schemas.microsoft.com/office/drawing/2014/main" id="{E8EC01CD-D0FE-A931-00C5-AB5F6F85D7D5}"/>
              </a:ext>
            </a:extLst>
          </p:cNvPr>
          <p:cNvSpPr txBox="1"/>
          <p:nvPr/>
        </p:nvSpPr>
        <p:spPr>
          <a:xfrm>
            <a:off x="1444336" y="2940625"/>
            <a:ext cx="3813464" cy="2308324"/>
          </a:xfrm>
          <a:prstGeom prst="rect">
            <a:avLst/>
          </a:prstGeom>
          <a:noFill/>
        </p:spPr>
        <p:txBody>
          <a:bodyPr wrap="square" rtlCol="0">
            <a:spAutoFit/>
          </a:bodyPr>
          <a:lstStyle/>
          <a:p>
            <a:r>
              <a:rPr lang="es-CO" b="1" i="0" dirty="0">
                <a:solidFill>
                  <a:schemeClr val="bg1"/>
                </a:solidFill>
              </a:rPr>
              <a:t>Artículo 26: </a:t>
            </a:r>
            <a:r>
              <a:rPr lang="es-MX" b="0" i="1" dirty="0">
                <a:solidFill>
                  <a:schemeClr val="bg1"/>
                </a:solidFill>
              </a:rPr>
              <a:t>Planes de acción.</a:t>
            </a:r>
            <a:r>
              <a:rPr lang="es-MX" b="0" i="0" dirty="0">
                <a:solidFill>
                  <a:schemeClr val="bg1"/>
                </a:solidFill>
              </a:rPr>
              <a:t> Con base en el Plan Nacional de Desarrollo aprobado cada uno de los organismos públicos de todo orden a los que se aplica esta Ley preparará su correspondiente plan de acción.</a:t>
            </a:r>
            <a:endParaRPr lang="es-CO" dirty="0">
              <a:solidFill>
                <a:schemeClr val="bg1"/>
              </a:solidFill>
            </a:endParaRPr>
          </a:p>
          <a:p>
            <a:endParaRPr lang="es-CO" dirty="0">
              <a:solidFill>
                <a:schemeClr val="bg1"/>
              </a:solidFill>
            </a:endParaRPr>
          </a:p>
        </p:txBody>
      </p:sp>
      <p:sp>
        <p:nvSpPr>
          <p:cNvPr id="6" name="CuadroTexto 5">
            <a:extLst>
              <a:ext uri="{FF2B5EF4-FFF2-40B4-BE49-F238E27FC236}">
                <a16:creationId xmlns:a16="http://schemas.microsoft.com/office/drawing/2014/main" id="{A47EE259-8639-4230-0745-78A9DF584629}"/>
              </a:ext>
            </a:extLst>
          </p:cNvPr>
          <p:cNvSpPr txBox="1"/>
          <p:nvPr/>
        </p:nvSpPr>
        <p:spPr>
          <a:xfrm>
            <a:off x="7041571" y="2981757"/>
            <a:ext cx="4388429" cy="2862322"/>
          </a:xfrm>
          <a:prstGeom prst="rect">
            <a:avLst/>
          </a:prstGeom>
          <a:noFill/>
        </p:spPr>
        <p:txBody>
          <a:bodyPr wrap="square" rtlCol="0">
            <a:spAutoFit/>
          </a:bodyPr>
          <a:lstStyle/>
          <a:p>
            <a:pPr lvl="0"/>
            <a:r>
              <a:rPr lang="es-MX" sz="1500" b="1" i="0" dirty="0">
                <a:solidFill>
                  <a:schemeClr val="bg1"/>
                </a:solidFill>
              </a:rPr>
              <a:t>ARTÍCULO 74.</a:t>
            </a:r>
            <a:r>
              <a:rPr lang="es-MX" sz="1500" b="0" i="0" dirty="0">
                <a:solidFill>
                  <a:schemeClr val="bg1"/>
                </a:solidFill>
              </a:rPr>
              <a:t> </a:t>
            </a:r>
            <a:r>
              <a:rPr lang="es-MX" sz="1500" b="1" i="1" dirty="0">
                <a:solidFill>
                  <a:schemeClr val="bg1"/>
                </a:solidFill>
              </a:rPr>
              <a:t>Plan de acción de las entidades públicas.</a:t>
            </a:r>
            <a:r>
              <a:rPr lang="es-MX" sz="1500" b="0" i="0" dirty="0">
                <a:solidFill>
                  <a:schemeClr val="bg1"/>
                </a:solidFill>
              </a:rPr>
              <a:t> A partir de la vigencia de la presente ley, todas las entidades del Estado a más tardar el 31 de enero de cada año deberán publicar en su respectiva página web el Plan de Acción para el año siguiente, en el cual se especificarán los objetivos, las estrategias, los proyectos, las metas, los responsables, los planes generales de compras y la distribución presupuestal de sus proyectos de inversión junto a los indicadores de gestión.</a:t>
            </a:r>
            <a:endParaRPr lang="es-CO" sz="1500" dirty="0">
              <a:solidFill>
                <a:schemeClr val="bg1"/>
              </a:solidFill>
            </a:endParaRPr>
          </a:p>
          <a:p>
            <a:endParaRPr lang="es-CO" sz="1500" dirty="0">
              <a:solidFill>
                <a:schemeClr val="bg1"/>
              </a:solidFill>
            </a:endParaRPr>
          </a:p>
        </p:txBody>
      </p:sp>
      <p:sp>
        <p:nvSpPr>
          <p:cNvPr id="7" name="CuadroTexto 6">
            <a:extLst>
              <a:ext uri="{FF2B5EF4-FFF2-40B4-BE49-F238E27FC236}">
                <a16:creationId xmlns:a16="http://schemas.microsoft.com/office/drawing/2014/main" id="{9BD88631-232F-E9D7-0F59-4BFD3C7BFD0A}"/>
              </a:ext>
            </a:extLst>
          </p:cNvPr>
          <p:cNvSpPr txBox="1"/>
          <p:nvPr/>
        </p:nvSpPr>
        <p:spPr>
          <a:xfrm>
            <a:off x="2040081" y="1727853"/>
            <a:ext cx="4055919" cy="461665"/>
          </a:xfrm>
          <a:prstGeom prst="rect">
            <a:avLst/>
          </a:prstGeom>
          <a:noFill/>
        </p:spPr>
        <p:txBody>
          <a:bodyPr wrap="square">
            <a:spAutoFit/>
          </a:bodyPr>
          <a:lstStyle/>
          <a:p>
            <a:pPr lvl="0"/>
            <a:r>
              <a:rPr lang="es-CO" sz="2400" b="1" dirty="0">
                <a:solidFill>
                  <a:schemeClr val="bg1"/>
                </a:solidFill>
              </a:rPr>
              <a:t>Ley 152 de 1994</a:t>
            </a:r>
          </a:p>
        </p:txBody>
      </p:sp>
      <p:sp>
        <p:nvSpPr>
          <p:cNvPr id="8" name="Elipse 7">
            <a:extLst>
              <a:ext uri="{FF2B5EF4-FFF2-40B4-BE49-F238E27FC236}">
                <a16:creationId xmlns:a16="http://schemas.microsoft.com/office/drawing/2014/main" id="{22770E87-F579-7BB3-6B7F-677542E945E1}"/>
              </a:ext>
            </a:extLst>
          </p:cNvPr>
          <p:cNvSpPr/>
          <p:nvPr/>
        </p:nvSpPr>
        <p:spPr>
          <a:xfrm>
            <a:off x="632113" y="1444335"/>
            <a:ext cx="1184564" cy="1184564"/>
          </a:xfrm>
          <a:prstGeom prst="ellipse">
            <a:avLst/>
          </a:prstGeom>
          <a:solidFill>
            <a:srgbClr val="C4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Elipse 8">
            <a:extLst>
              <a:ext uri="{FF2B5EF4-FFF2-40B4-BE49-F238E27FC236}">
                <a16:creationId xmlns:a16="http://schemas.microsoft.com/office/drawing/2014/main" id="{4C6EFF2A-1A22-3084-AFAE-E9EC80F7B0D5}"/>
              </a:ext>
            </a:extLst>
          </p:cNvPr>
          <p:cNvSpPr/>
          <p:nvPr/>
        </p:nvSpPr>
        <p:spPr>
          <a:xfrm>
            <a:off x="6563590" y="1444335"/>
            <a:ext cx="1184564" cy="1184564"/>
          </a:xfrm>
          <a:prstGeom prst="ellipse">
            <a:avLst/>
          </a:prstGeom>
          <a:solidFill>
            <a:srgbClr val="C4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322757CB-BA0A-04F7-A58F-3419DAEE46EE}"/>
              </a:ext>
            </a:extLst>
          </p:cNvPr>
          <p:cNvSpPr txBox="1"/>
          <p:nvPr/>
        </p:nvSpPr>
        <p:spPr>
          <a:xfrm>
            <a:off x="7859856" y="1727853"/>
            <a:ext cx="4055919" cy="461665"/>
          </a:xfrm>
          <a:prstGeom prst="rect">
            <a:avLst/>
          </a:prstGeom>
          <a:noFill/>
        </p:spPr>
        <p:txBody>
          <a:bodyPr wrap="square">
            <a:spAutoFit/>
          </a:bodyPr>
          <a:lstStyle/>
          <a:p>
            <a:pPr lvl="0"/>
            <a:r>
              <a:rPr lang="es-CO" sz="2400" b="1" dirty="0">
                <a:solidFill>
                  <a:schemeClr val="bg1"/>
                </a:solidFill>
              </a:rPr>
              <a:t>Ley 1474 de 2011</a:t>
            </a:r>
          </a:p>
        </p:txBody>
      </p:sp>
      <p:pic>
        <p:nvPicPr>
          <p:cNvPr id="12" name="Imagen 11" descr="Icono&#10;&#10;Descripción generada automáticamente">
            <a:extLst>
              <a:ext uri="{FF2B5EF4-FFF2-40B4-BE49-F238E27FC236}">
                <a16:creationId xmlns:a16="http://schemas.microsoft.com/office/drawing/2014/main" id="{DF35AA54-6019-AB47-D59A-EE7BD5CE0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63" y="1631588"/>
            <a:ext cx="783211" cy="830839"/>
          </a:xfrm>
          <a:prstGeom prst="rect">
            <a:avLst/>
          </a:prstGeom>
        </p:spPr>
      </p:pic>
      <p:pic>
        <p:nvPicPr>
          <p:cNvPr id="13" name="Imagen 12" descr="Icono&#10;&#10;Descripción generada automáticamente">
            <a:extLst>
              <a:ext uri="{FF2B5EF4-FFF2-40B4-BE49-F238E27FC236}">
                <a16:creationId xmlns:a16="http://schemas.microsoft.com/office/drawing/2014/main" id="{08406133-F20F-F7FA-D640-9B9B531C2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4657" y="1601845"/>
            <a:ext cx="783211" cy="830839"/>
          </a:xfrm>
          <a:prstGeom prst="rect">
            <a:avLst/>
          </a:prstGeom>
        </p:spPr>
      </p:pic>
    </p:spTree>
    <p:extLst>
      <p:ext uri="{BB962C8B-B14F-4D97-AF65-F5344CB8AC3E}">
        <p14:creationId xmlns:p14="http://schemas.microsoft.com/office/powerpoint/2010/main" val="231366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Rectángulo: esquinas redondeadas 2">
            <a:extLst>
              <a:ext uri="{FF2B5EF4-FFF2-40B4-BE49-F238E27FC236}">
                <a16:creationId xmlns:a16="http://schemas.microsoft.com/office/drawing/2014/main" id="{22901947-3907-8A41-1D48-6C64B3107C62}"/>
              </a:ext>
            </a:extLst>
          </p:cNvPr>
          <p:cNvSpPr/>
          <p:nvPr/>
        </p:nvSpPr>
        <p:spPr>
          <a:xfrm>
            <a:off x="7126090" y="2074490"/>
            <a:ext cx="4104409" cy="769441"/>
          </a:xfrm>
          <a:prstGeom prst="roundRect">
            <a:avLst/>
          </a:prstGeom>
          <a:solidFill>
            <a:srgbClr val="C49E41">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E223DE2C-509D-B000-5637-4892F984CB09}"/>
              </a:ext>
            </a:extLst>
          </p:cNvPr>
          <p:cNvSpPr txBox="1"/>
          <p:nvPr/>
        </p:nvSpPr>
        <p:spPr>
          <a:xfrm>
            <a:off x="7621969" y="2197600"/>
            <a:ext cx="3275833" cy="646331"/>
          </a:xfrm>
          <a:prstGeom prst="rect">
            <a:avLst/>
          </a:prstGeom>
          <a:noFill/>
        </p:spPr>
        <p:txBody>
          <a:bodyPr wrap="none" rtlCol="0">
            <a:spAutoFit/>
          </a:bodyPr>
          <a:lstStyle/>
          <a:p>
            <a:r>
              <a:rPr lang="es-CO" sz="1900" b="1" dirty="0">
                <a:solidFill>
                  <a:srgbClr val="6E7B46"/>
                </a:solidFill>
              </a:rPr>
              <a:t>Plan de Acción</a:t>
            </a:r>
            <a:r>
              <a:rPr lang="es-CO" sz="1700" dirty="0">
                <a:solidFill>
                  <a:srgbClr val="6E7B46"/>
                </a:solidFill>
              </a:rPr>
              <a:t> </a:t>
            </a:r>
            <a:r>
              <a:rPr lang="es-CO" sz="1900" dirty="0">
                <a:solidFill>
                  <a:srgbClr val="6E7B46"/>
                </a:solidFill>
              </a:rPr>
              <a:t>Institucional</a:t>
            </a:r>
            <a:endParaRPr lang="es-CO" sz="1900" dirty="0"/>
          </a:p>
          <a:p>
            <a:endParaRPr lang="es-CO" sz="1700" dirty="0">
              <a:solidFill>
                <a:srgbClr val="6E7B46"/>
              </a:solidFill>
            </a:endParaRPr>
          </a:p>
        </p:txBody>
      </p:sp>
      <p:sp>
        <p:nvSpPr>
          <p:cNvPr id="8" name="Rectángulo: esquinas redondeadas 7">
            <a:extLst>
              <a:ext uri="{FF2B5EF4-FFF2-40B4-BE49-F238E27FC236}">
                <a16:creationId xmlns:a16="http://schemas.microsoft.com/office/drawing/2014/main" id="{8EE2236B-652B-49AB-D4EB-8C4F9542CF70}"/>
              </a:ext>
            </a:extLst>
          </p:cNvPr>
          <p:cNvSpPr/>
          <p:nvPr/>
        </p:nvSpPr>
        <p:spPr>
          <a:xfrm>
            <a:off x="7126090" y="3120508"/>
            <a:ext cx="4104409" cy="769441"/>
          </a:xfrm>
          <a:prstGeom prst="roundRect">
            <a:avLst/>
          </a:prstGeom>
          <a:solidFill>
            <a:srgbClr val="C49E41">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C4E44C5F-695D-515E-43CB-C08BF705A428}"/>
              </a:ext>
            </a:extLst>
          </p:cNvPr>
          <p:cNvSpPr txBox="1"/>
          <p:nvPr/>
        </p:nvSpPr>
        <p:spPr>
          <a:xfrm>
            <a:off x="7621969" y="3243618"/>
            <a:ext cx="3454792" cy="646331"/>
          </a:xfrm>
          <a:prstGeom prst="rect">
            <a:avLst/>
          </a:prstGeom>
          <a:noFill/>
        </p:spPr>
        <p:txBody>
          <a:bodyPr wrap="none" rtlCol="0">
            <a:spAutoFit/>
          </a:bodyPr>
          <a:lstStyle/>
          <a:p>
            <a:r>
              <a:rPr lang="es-CO" sz="1900" b="1" dirty="0">
                <a:solidFill>
                  <a:srgbClr val="6E7B46"/>
                </a:solidFill>
              </a:rPr>
              <a:t>Plan Estratégico </a:t>
            </a:r>
            <a:r>
              <a:rPr lang="es-CO" sz="1900" dirty="0">
                <a:solidFill>
                  <a:srgbClr val="6E7B46"/>
                </a:solidFill>
              </a:rPr>
              <a:t>Institucional</a:t>
            </a:r>
            <a:endParaRPr lang="es-CO" sz="1900" dirty="0"/>
          </a:p>
          <a:p>
            <a:endParaRPr lang="es-CO" sz="1700" dirty="0">
              <a:solidFill>
                <a:srgbClr val="6E7B46"/>
              </a:solidFill>
            </a:endParaRPr>
          </a:p>
        </p:txBody>
      </p:sp>
      <p:sp>
        <p:nvSpPr>
          <p:cNvPr id="11" name="Rectángulo: esquinas redondeadas 10">
            <a:extLst>
              <a:ext uri="{FF2B5EF4-FFF2-40B4-BE49-F238E27FC236}">
                <a16:creationId xmlns:a16="http://schemas.microsoft.com/office/drawing/2014/main" id="{35F85E7D-E080-DD11-1F73-4A139ED836B4}"/>
              </a:ext>
            </a:extLst>
          </p:cNvPr>
          <p:cNvSpPr/>
          <p:nvPr/>
        </p:nvSpPr>
        <p:spPr>
          <a:xfrm>
            <a:off x="7126090" y="4161767"/>
            <a:ext cx="4104409" cy="769441"/>
          </a:xfrm>
          <a:prstGeom prst="roundRect">
            <a:avLst/>
          </a:prstGeom>
          <a:solidFill>
            <a:srgbClr val="C49E41">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CuadroTexto 16">
            <a:extLst>
              <a:ext uri="{FF2B5EF4-FFF2-40B4-BE49-F238E27FC236}">
                <a16:creationId xmlns:a16="http://schemas.microsoft.com/office/drawing/2014/main" id="{55BE0971-3F9A-88F1-3596-DE26CCC01901}"/>
              </a:ext>
            </a:extLst>
          </p:cNvPr>
          <p:cNvSpPr txBox="1"/>
          <p:nvPr/>
        </p:nvSpPr>
        <p:spPr>
          <a:xfrm>
            <a:off x="8266950" y="4369555"/>
            <a:ext cx="1717137" cy="646331"/>
          </a:xfrm>
          <a:prstGeom prst="rect">
            <a:avLst/>
          </a:prstGeom>
          <a:noFill/>
        </p:spPr>
        <p:txBody>
          <a:bodyPr wrap="none" rtlCol="0">
            <a:spAutoFit/>
          </a:bodyPr>
          <a:lstStyle/>
          <a:p>
            <a:pPr algn="ctr"/>
            <a:r>
              <a:rPr lang="es-CO" sz="1900" b="1" dirty="0">
                <a:solidFill>
                  <a:srgbClr val="6E7B46"/>
                </a:solidFill>
              </a:rPr>
              <a:t>Plan </a:t>
            </a:r>
            <a:r>
              <a:rPr lang="es-CO" sz="1900" dirty="0">
                <a:solidFill>
                  <a:srgbClr val="6E7B46"/>
                </a:solidFill>
              </a:rPr>
              <a:t>Sectorial</a:t>
            </a:r>
            <a:endParaRPr lang="es-CO" sz="1900" dirty="0"/>
          </a:p>
          <a:p>
            <a:pPr algn="ctr"/>
            <a:endParaRPr lang="es-CO" sz="1700" dirty="0">
              <a:solidFill>
                <a:srgbClr val="6E7B46"/>
              </a:solidFill>
            </a:endParaRPr>
          </a:p>
        </p:txBody>
      </p:sp>
      <p:sp>
        <p:nvSpPr>
          <p:cNvPr id="20" name="Rectángulo: esquinas redondeadas 19">
            <a:extLst>
              <a:ext uri="{FF2B5EF4-FFF2-40B4-BE49-F238E27FC236}">
                <a16:creationId xmlns:a16="http://schemas.microsoft.com/office/drawing/2014/main" id="{B2F1D8B8-4091-9C38-E2ED-C113D0D67E5A}"/>
              </a:ext>
            </a:extLst>
          </p:cNvPr>
          <p:cNvSpPr/>
          <p:nvPr/>
        </p:nvSpPr>
        <p:spPr>
          <a:xfrm>
            <a:off x="7126090" y="5277496"/>
            <a:ext cx="4104409" cy="769441"/>
          </a:xfrm>
          <a:prstGeom prst="roundRect">
            <a:avLst/>
          </a:prstGeom>
          <a:solidFill>
            <a:srgbClr val="C49E41">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CuadroTexto 21">
            <a:extLst>
              <a:ext uri="{FF2B5EF4-FFF2-40B4-BE49-F238E27FC236}">
                <a16:creationId xmlns:a16="http://schemas.microsoft.com/office/drawing/2014/main" id="{215FD907-D1EF-F48C-BE7A-24F0C003F188}"/>
              </a:ext>
            </a:extLst>
          </p:cNvPr>
          <p:cNvSpPr txBox="1"/>
          <p:nvPr/>
        </p:nvSpPr>
        <p:spPr>
          <a:xfrm>
            <a:off x="7621969" y="5400606"/>
            <a:ext cx="3307316" cy="646331"/>
          </a:xfrm>
          <a:prstGeom prst="rect">
            <a:avLst/>
          </a:prstGeom>
          <a:noFill/>
        </p:spPr>
        <p:txBody>
          <a:bodyPr wrap="none" rtlCol="0">
            <a:spAutoFit/>
          </a:bodyPr>
          <a:lstStyle/>
          <a:p>
            <a:r>
              <a:rPr lang="es-CO" sz="1900" b="1" dirty="0">
                <a:solidFill>
                  <a:srgbClr val="6E7B46"/>
                </a:solidFill>
              </a:rPr>
              <a:t>Plan Nacional </a:t>
            </a:r>
            <a:r>
              <a:rPr lang="es-CO" sz="1900" dirty="0">
                <a:solidFill>
                  <a:srgbClr val="6E7B46"/>
                </a:solidFill>
              </a:rPr>
              <a:t>de Desarrollo</a:t>
            </a:r>
            <a:endParaRPr lang="es-CO" sz="1900" dirty="0"/>
          </a:p>
          <a:p>
            <a:endParaRPr lang="es-CO" sz="1700" dirty="0">
              <a:solidFill>
                <a:srgbClr val="6E7B46"/>
              </a:solidFill>
            </a:endParaRPr>
          </a:p>
        </p:txBody>
      </p:sp>
      <p:pic>
        <p:nvPicPr>
          <p:cNvPr id="10" name="Imagen 9">
            <a:extLst>
              <a:ext uri="{FF2B5EF4-FFF2-40B4-BE49-F238E27FC236}">
                <a16:creationId xmlns:a16="http://schemas.microsoft.com/office/drawing/2014/main" id="{31C592B5-AB7C-D4C8-E37A-A214EAA4344F}"/>
              </a:ext>
            </a:extLst>
          </p:cNvPr>
          <p:cNvPicPr>
            <a:picLocks noChangeAspect="1"/>
          </p:cNvPicPr>
          <p:nvPr/>
        </p:nvPicPr>
        <p:blipFill rotWithShape="1">
          <a:blip r:embed="rId3"/>
          <a:srcRect l="19150" t="20324" r="44952" b="13269"/>
          <a:stretch/>
        </p:blipFill>
        <p:spPr>
          <a:xfrm>
            <a:off x="1294198" y="1612826"/>
            <a:ext cx="4376692" cy="4554245"/>
          </a:xfrm>
          <a:prstGeom prst="rect">
            <a:avLst/>
          </a:prstGeom>
        </p:spPr>
      </p:pic>
    </p:spTree>
    <p:extLst>
      <p:ext uri="{BB962C8B-B14F-4D97-AF65-F5344CB8AC3E}">
        <p14:creationId xmlns:p14="http://schemas.microsoft.com/office/powerpoint/2010/main" val="232108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100089-77FA-590B-C31C-339C28973577}"/>
              </a:ext>
            </a:extLst>
          </p:cNvPr>
          <p:cNvSpPr txBox="1"/>
          <p:nvPr/>
        </p:nvSpPr>
        <p:spPr>
          <a:xfrm>
            <a:off x="2644429" y="538823"/>
            <a:ext cx="8036352" cy="400110"/>
          </a:xfrm>
          <a:prstGeom prst="rect">
            <a:avLst/>
          </a:prstGeom>
          <a:noFill/>
        </p:spPr>
        <p:txBody>
          <a:bodyPr wrap="square">
            <a:spAutoFit/>
          </a:bodyPr>
          <a:lstStyle/>
          <a:p>
            <a:r>
              <a:rPr lang="es-ES" sz="2000" b="1" dirty="0">
                <a:solidFill>
                  <a:srgbClr val="C49E41"/>
                </a:solidFill>
              </a:rPr>
              <a:t>MINISTERIO DE AGRICULTURA Y DESARROLLO RURAL </a:t>
            </a:r>
            <a:endParaRPr lang="es-CO" sz="2000" b="1" dirty="0">
              <a:solidFill>
                <a:srgbClr val="C49E41"/>
              </a:solidFill>
            </a:endParaRPr>
          </a:p>
        </p:txBody>
      </p:sp>
      <p:sp>
        <p:nvSpPr>
          <p:cNvPr id="7" name="Rectángulo: esquinas redondeadas 6">
            <a:extLst>
              <a:ext uri="{FF2B5EF4-FFF2-40B4-BE49-F238E27FC236}">
                <a16:creationId xmlns:a16="http://schemas.microsoft.com/office/drawing/2014/main" id="{84B6ED37-3BC2-3674-094C-5021D02F5D0C}"/>
              </a:ext>
            </a:extLst>
          </p:cNvPr>
          <p:cNvSpPr/>
          <p:nvPr/>
        </p:nvSpPr>
        <p:spPr>
          <a:xfrm>
            <a:off x="9041638" y="1015961"/>
            <a:ext cx="2417905" cy="1656646"/>
          </a:xfrm>
          <a:prstGeom prst="roundRect">
            <a:avLst/>
          </a:prstGeom>
          <a:solidFill>
            <a:srgbClr val="ECDF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CuadroTexto 7">
            <a:extLst>
              <a:ext uri="{FF2B5EF4-FFF2-40B4-BE49-F238E27FC236}">
                <a16:creationId xmlns:a16="http://schemas.microsoft.com/office/drawing/2014/main" id="{62A5327F-8A1D-6077-627A-FC6C604089A3}"/>
              </a:ext>
            </a:extLst>
          </p:cNvPr>
          <p:cNvSpPr txBox="1"/>
          <p:nvPr/>
        </p:nvSpPr>
        <p:spPr>
          <a:xfrm>
            <a:off x="9453193" y="1314955"/>
            <a:ext cx="1714957" cy="369332"/>
          </a:xfrm>
          <a:prstGeom prst="rect">
            <a:avLst/>
          </a:prstGeom>
          <a:noFill/>
        </p:spPr>
        <p:txBody>
          <a:bodyPr wrap="none" rtlCol="0">
            <a:spAutoFit/>
          </a:bodyPr>
          <a:lstStyle/>
          <a:p>
            <a:r>
              <a:rPr lang="es-CO" b="1" dirty="0">
                <a:solidFill>
                  <a:srgbClr val="6E7B46"/>
                </a:solidFill>
              </a:rPr>
              <a:t>164 Acciones </a:t>
            </a:r>
          </a:p>
        </p:txBody>
      </p:sp>
      <p:sp>
        <p:nvSpPr>
          <p:cNvPr id="9" name="CuadroTexto 8">
            <a:extLst>
              <a:ext uri="{FF2B5EF4-FFF2-40B4-BE49-F238E27FC236}">
                <a16:creationId xmlns:a16="http://schemas.microsoft.com/office/drawing/2014/main" id="{0FEF3B3B-7CF0-6C58-6A89-DF6731F99325}"/>
              </a:ext>
            </a:extLst>
          </p:cNvPr>
          <p:cNvSpPr txBox="1"/>
          <p:nvPr/>
        </p:nvSpPr>
        <p:spPr>
          <a:xfrm>
            <a:off x="9427289" y="1844284"/>
            <a:ext cx="1646605" cy="369332"/>
          </a:xfrm>
          <a:prstGeom prst="rect">
            <a:avLst/>
          </a:prstGeom>
          <a:noFill/>
        </p:spPr>
        <p:txBody>
          <a:bodyPr wrap="none" rtlCol="0">
            <a:spAutoFit/>
          </a:bodyPr>
          <a:lstStyle/>
          <a:p>
            <a:r>
              <a:rPr lang="es-CO" b="1" dirty="0">
                <a:solidFill>
                  <a:srgbClr val="6E7B46"/>
                </a:solidFill>
              </a:rPr>
              <a:t>Presupuesto </a:t>
            </a:r>
          </a:p>
        </p:txBody>
      </p:sp>
      <p:pic>
        <p:nvPicPr>
          <p:cNvPr id="10" name="Imagen 9" descr="Icono&#10;&#10;Descripción generada automáticamente">
            <a:extLst>
              <a:ext uri="{FF2B5EF4-FFF2-40B4-BE49-F238E27FC236}">
                <a16:creationId xmlns:a16="http://schemas.microsoft.com/office/drawing/2014/main" id="{E8927463-7ED8-FE5F-96FB-6B7B1A3C007B}"/>
              </a:ext>
            </a:extLst>
          </p:cNvPr>
          <p:cNvPicPr>
            <a:picLocks noChangeAspect="1"/>
          </p:cNvPicPr>
          <p:nvPr/>
        </p:nvPicPr>
        <p:blipFill>
          <a:blip r:embed="rId2">
            <a:alphaModFix amt="56000"/>
            <a:extLst>
              <a:ext uri="{28A0092B-C50C-407E-A947-70E740481C1C}">
                <a14:useLocalDpi xmlns:a14="http://schemas.microsoft.com/office/drawing/2010/main" val="0"/>
              </a:ext>
            </a:extLst>
          </a:blip>
          <a:stretch>
            <a:fillRect/>
          </a:stretch>
        </p:blipFill>
        <p:spPr>
          <a:xfrm>
            <a:off x="8121412" y="5838806"/>
            <a:ext cx="1059475" cy="602673"/>
          </a:xfrm>
          <a:prstGeom prst="rect">
            <a:avLst/>
          </a:prstGeom>
        </p:spPr>
      </p:pic>
      <p:sp>
        <p:nvSpPr>
          <p:cNvPr id="11" name="CuadroTexto 10">
            <a:extLst>
              <a:ext uri="{FF2B5EF4-FFF2-40B4-BE49-F238E27FC236}">
                <a16:creationId xmlns:a16="http://schemas.microsoft.com/office/drawing/2014/main" id="{FD37D138-5C26-57EF-C72C-2A7B09A1DA6F}"/>
              </a:ext>
            </a:extLst>
          </p:cNvPr>
          <p:cNvSpPr txBox="1"/>
          <p:nvPr/>
        </p:nvSpPr>
        <p:spPr>
          <a:xfrm>
            <a:off x="9215523" y="5795148"/>
            <a:ext cx="779318" cy="646331"/>
          </a:xfrm>
          <a:prstGeom prst="rect">
            <a:avLst/>
          </a:prstGeom>
          <a:noFill/>
        </p:spPr>
        <p:txBody>
          <a:bodyPr wrap="square">
            <a:spAutoFit/>
          </a:bodyPr>
          <a:lstStyle/>
          <a:p>
            <a:pPr lvl="0"/>
            <a:r>
              <a:rPr lang="es-CO" sz="3600" b="1" dirty="0">
                <a:solidFill>
                  <a:srgbClr val="C49E41"/>
                </a:solidFill>
              </a:rPr>
              <a:t>4</a:t>
            </a:r>
          </a:p>
        </p:txBody>
      </p:sp>
      <p:sp>
        <p:nvSpPr>
          <p:cNvPr id="12" name="CuadroTexto 11">
            <a:extLst>
              <a:ext uri="{FF2B5EF4-FFF2-40B4-BE49-F238E27FC236}">
                <a16:creationId xmlns:a16="http://schemas.microsoft.com/office/drawing/2014/main" id="{422B075F-1D97-C6C4-EEBD-77C0F394BCE4}"/>
              </a:ext>
            </a:extLst>
          </p:cNvPr>
          <p:cNvSpPr txBox="1"/>
          <p:nvPr/>
        </p:nvSpPr>
        <p:spPr>
          <a:xfrm>
            <a:off x="9658145" y="6011400"/>
            <a:ext cx="2687143" cy="307777"/>
          </a:xfrm>
          <a:prstGeom prst="rect">
            <a:avLst/>
          </a:prstGeom>
          <a:noFill/>
        </p:spPr>
        <p:txBody>
          <a:bodyPr wrap="square">
            <a:spAutoFit/>
          </a:bodyPr>
          <a:lstStyle/>
          <a:p>
            <a:pPr lvl="0"/>
            <a:r>
              <a:rPr lang="es-CO" sz="1400" b="1" dirty="0">
                <a:solidFill>
                  <a:srgbClr val="C49E41"/>
                </a:solidFill>
              </a:rPr>
              <a:t>Dependencias  por reportar </a:t>
            </a:r>
          </a:p>
        </p:txBody>
      </p:sp>
      <p:graphicFrame>
        <p:nvGraphicFramePr>
          <p:cNvPr id="2" name="Gráfico 1">
            <a:extLst>
              <a:ext uri="{FF2B5EF4-FFF2-40B4-BE49-F238E27FC236}">
                <a16:creationId xmlns:a16="http://schemas.microsoft.com/office/drawing/2014/main" id="{A2264F00-EF6F-E568-EF93-04358ECD3588}"/>
              </a:ext>
            </a:extLst>
          </p:cNvPr>
          <p:cNvGraphicFramePr>
            <a:graphicFrameLocks/>
          </p:cNvGraphicFramePr>
          <p:nvPr/>
        </p:nvGraphicFramePr>
        <p:xfrm>
          <a:off x="424339" y="1433132"/>
          <a:ext cx="7511082" cy="4523509"/>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A958EFE5-B007-4080-BBD6-384ADBCDB9E2}"/>
              </a:ext>
            </a:extLst>
          </p:cNvPr>
          <p:cNvSpPr txBox="1"/>
          <p:nvPr/>
        </p:nvSpPr>
        <p:spPr>
          <a:xfrm>
            <a:off x="9650296" y="2213616"/>
            <a:ext cx="1146468" cy="369332"/>
          </a:xfrm>
          <a:prstGeom prst="rect">
            <a:avLst/>
          </a:prstGeom>
          <a:noFill/>
        </p:spPr>
        <p:txBody>
          <a:bodyPr wrap="none" rtlCol="0">
            <a:spAutoFit/>
          </a:bodyPr>
          <a:lstStyle/>
          <a:p>
            <a:r>
              <a:rPr lang="es-CO" b="1" dirty="0">
                <a:solidFill>
                  <a:srgbClr val="6E7B46"/>
                </a:solidFill>
              </a:rPr>
              <a:t>$935.697</a:t>
            </a:r>
          </a:p>
        </p:txBody>
      </p:sp>
      <p:graphicFrame>
        <p:nvGraphicFramePr>
          <p:cNvPr id="14" name="Gráfico 13">
            <a:extLst>
              <a:ext uri="{FF2B5EF4-FFF2-40B4-BE49-F238E27FC236}">
                <a16:creationId xmlns:a16="http://schemas.microsoft.com/office/drawing/2014/main" id="{768F91FA-2A3C-C4FA-C70F-03F3A5C3D9D8}"/>
              </a:ext>
            </a:extLst>
          </p:cNvPr>
          <p:cNvGraphicFramePr>
            <a:graphicFrameLocks/>
          </p:cNvGraphicFramePr>
          <p:nvPr/>
        </p:nvGraphicFramePr>
        <p:xfrm>
          <a:off x="8121412" y="2647562"/>
          <a:ext cx="3763904"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 name="CuadroTexto 3">
            <a:extLst>
              <a:ext uri="{FF2B5EF4-FFF2-40B4-BE49-F238E27FC236}">
                <a16:creationId xmlns:a16="http://schemas.microsoft.com/office/drawing/2014/main" id="{B3121AA1-CA57-D636-EFE0-87924481035B}"/>
              </a:ext>
            </a:extLst>
          </p:cNvPr>
          <p:cNvSpPr txBox="1"/>
          <p:nvPr/>
        </p:nvSpPr>
        <p:spPr>
          <a:xfrm>
            <a:off x="227394" y="6091519"/>
            <a:ext cx="3939529" cy="307777"/>
          </a:xfrm>
          <a:prstGeom prst="rect">
            <a:avLst/>
          </a:prstGeom>
          <a:noFill/>
        </p:spPr>
        <p:txBody>
          <a:bodyPr wrap="square">
            <a:spAutoFit/>
          </a:bodyPr>
          <a:lstStyle/>
          <a:p>
            <a:pPr lvl="0"/>
            <a:r>
              <a:rPr lang="es-CO" sz="1400" b="1" dirty="0">
                <a:solidFill>
                  <a:srgbClr val="C49E41"/>
                </a:solidFill>
              </a:rPr>
              <a:t>*Cifras en miles de millones </a:t>
            </a:r>
          </a:p>
        </p:txBody>
      </p:sp>
      <p:sp>
        <p:nvSpPr>
          <p:cNvPr id="5" name="CuadroTexto 4">
            <a:extLst>
              <a:ext uri="{FF2B5EF4-FFF2-40B4-BE49-F238E27FC236}">
                <a16:creationId xmlns:a16="http://schemas.microsoft.com/office/drawing/2014/main" id="{2A761B56-B180-D18F-AD61-853974959050}"/>
              </a:ext>
            </a:extLst>
          </p:cNvPr>
          <p:cNvSpPr txBox="1"/>
          <p:nvPr/>
        </p:nvSpPr>
        <p:spPr>
          <a:xfrm>
            <a:off x="4549000" y="1159461"/>
            <a:ext cx="3939529" cy="307777"/>
          </a:xfrm>
          <a:prstGeom prst="rect">
            <a:avLst/>
          </a:prstGeom>
          <a:noFill/>
        </p:spPr>
        <p:txBody>
          <a:bodyPr wrap="square">
            <a:spAutoFit/>
          </a:bodyPr>
          <a:lstStyle/>
          <a:p>
            <a:pPr lvl="0"/>
            <a:r>
              <a:rPr lang="es-CO" sz="1400" dirty="0">
                <a:solidFill>
                  <a:schemeClr val="bg2">
                    <a:lumMod val="25000"/>
                  </a:schemeClr>
                </a:solidFill>
              </a:rPr>
              <a:t>Número de acciones </a:t>
            </a:r>
          </a:p>
        </p:txBody>
      </p:sp>
    </p:spTree>
    <p:extLst>
      <p:ext uri="{BB962C8B-B14F-4D97-AF65-F5344CB8AC3E}">
        <p14:creationId xmlns:p14="http://schemas.microsoft.com/office/powerpoint/2010/main" val="17505855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A271B74B680474D88AFB8E7016A171B" ma:contentTypeVersion="0" ma:contentTypeDescription="Crear nuevo documento." ma:contentTypeScope="" ma:versionID="df705ab18e8b23c4ef3a4c4313a0db53">
  <xsd:schema xmlns:xsd="http://www.w3.org/2001/XMLSchema" xmlns:xs="http://www.w3.org/2001/XMLSchema" xmlns:p="http://schemas.microsoft.com/office/2006/metadata/properties" xmlns:ns2="182591e6-0f8c-49be-857d-34c2e2210ef9" targetNamespace="http://schemas.microsoft.com/office/2006/metadata/properties" ma:root="true" ma:fieldsID="ba1ddfa8042ae0c4f4748fd6ac01585f" ns2:_="">
    <xsd:import namespace="182591e6-0f8c-49be-857d-34c2e2210ef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591e6-0f8c-49be-857d-34c2e2210ef9"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182591e6-0f8c-49be-857d-34c2e2210ef9">C6HDPSSWJME2-1135991245-19</_dlc_DocId>
    <_dlc_DocIdUrl xmlns="182591e6-0f8c-49be-857d-34c2e2210ef9">
      <Url>https://www.minagricultura.gov.co/FURAG/_layouts/15/DocIdRedir.aspx?ID=C6HDPSSWJME2-1135991245-19</Url>
      <Description>C6HDPSSWJME2-1135991245-19</Description>
    </_dlc_DocIdUrl>
  </documentManagement>
</p:properties>
</file>

<file path=customXml/itemProps1.xml><?xml version="1.0" encoding="utf-8"?>
<ds:datastoreItem xmlns:ds="http://schemas.openxmlformats.org/officeDocument/2006/customXml" ds:itemID="{4A3CABBB-3CE3-4107-A678-232C374D5451}"/>
</file>

<file path=customXml/itemProps2.xml><?xml version="1.0" encoding="utf-8"?>
<ds:datastoreItem xmlns:ds="http://schemas.openxmlformats.org/officeDocument/2006/customXml" ds:itemID="{C58C017A-E524-4EF8-93AD-75B7145E6114}">
  <ds:schemaRefs>
    <ds:schemaRef ds:uri="http://schemas.microsoft.com/sharepoint/events"/>
  </ds:schemaRefs>
</ds:datastoreItem>
</file>

<file path=customXml/itemProps3.xml><?xml version="1.0" encoding="utf-8"?>
<ds:datastoreItem xmlns:ds="http://schemas.openxmlformats.org/officeDocument/2006/customXml" ds:itemID="{225A3092-86D0-43AC-A034-E238FF027A19}">
  <ds:schemaRefs>
    <ds:schemaRef ds:uri="http://schemas.microsoft.com/sharepoint/v3/contenttype/forms"/>
  </ds:schemaRefs>
</ds:datastoreItem>
</file>

<file path=customXml/itemProps4.xml><?xml version="1.0" encoding="utf-8"?>
<ds:datastoreItem xmlns:ds="http://schemas.openxmlformats.org/officeDocument/2006/customXml" ds:itemID="{F1ABA2D8-009A-4D80-A330-10EE38023599}">
  <ds:schemaRefs>
    <ds:schemaRef ds:uri="http://schemas.microsoft.com/office/infopath/2007/PartnerControls"/>
    <ds:schemaRef ds:uri="http://purl.org/dc/elements/1.1/"/>
    <ds:schemaRef ds:uri="http://purl.org/dc/terms/"/>
    <ds:schemaRef ds:uri="http://schemas.microsoft.com/office/2006/documentManagement/types"/>
    <ds:schemaRef ds:uri="182591e6-0f8c-49be-857d-34c2e2210ef9"/>
    <ds:schemaRef ds:uri="http://purl.org/dc/dcmitype/"/>
    <ds:schemaRef ds:uri="680276ee-2552-4165-9adf-a17735bd9bc3"/>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3736</TotalTime>
  <Words>7469</Words>
  <Application>Microsoft Office PowerPoint</Application>
  <PresentationFormat>Panorámica</PresentationFormat>
  <Paragraphs>1350</Paragraphs>
  <Slides>59</Slides>
  <Notes>1</Notes>
  <HiddenSlides>0</HiddenSlides>
  <MMClips>0</MMClips>
  <ScaleCrop>false</ScaleCrop>
  <HeadingPairs>
    <vt:vector size="6" baseType="variant">
      <vt:variant>
        <vt:lpstr>Fuentes usadas</vt:lpstr>
      </vt:variant>
      <vt:variant>
        <vt:i4>20</vt:i4>
      </vt:variant>
      <vt:variant>
        <vt:lpstr>Tema</vt:lpstr>
      </vt:variant>
      <vt:variant>
        <vt:i4>2</vt:i4>
      </vt:variant>
      <vt:variant>
        <vt:lpstr>Títulos de diapositiva</vt:lpstr>
      </vt:variant>
      <vt:variant>
        <vt:i4>59</vt:i4>
      </vt:variant>
    </vt:vector>
  </HeadingPairs>
  <TitlesOfParts>
    <vt:vector size="81" baseType="lpstr">
      <vt:lpstr>ADLaM Display</vt:lpstr>
      <vt:lpstr>Antipasto</vt:lpstr>
      <vt:lpstr>Aptos</vt:lpstr>
      <vt:lpstr>Arial</vt:lpstr>
      <vt:lpstr>Arial Narrow</vt:lpstr>
      <vt:lpstr>Calibri</vt:lpstr>
      <vt:lpstr>Calibri (Cuerpo)</vt:lpstr>
      <vt:lpstr>Calibri Light</vt:lpstr>
      <vt:lpstr>Century Gothic</vt:lpstr>
      <vt:lpstr>Franklin Gothic Medium Cond</vt:lpstr>
      <vt:lpstr>Helvetica</vt:lpstr>
      <vt:lpstr>Montserrat</vt:lpstr>
      <vt:lpstr>Open Sans</vt:lpstr>
      <vt:lpstr>Open Sans Light</vt:lpstr>
      <vt:lpstr>Open Sans SemiBold</vt:lpstr>
      <vt:lpstr>Poppins SemiBold</vt:lpstr>
      <vt:lpstr>PT Sans</vt:lpstr>
      <vt:lpstr>Trebuchet MS</vt:lpstr>
      <vt:lpstr>Wingdings</vt:lpstr>
      <vt:lpstr>Work Sans</vt:lpstr>
      <vt:lpstr>Tema de Office</vt:lpstr>
      <vt:lpstr>1_Tema de Office</vt:lpstr>
      <vt:lpstr>Presentación de PowerPoint</vt:lpstr>
      <vt:lpstr>Primer comité Institucional de Gestión y Desempeño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Javier Fernando Mesa Salcedo</cp:lastModifiedBy>
  <cp:revision>33</cp:revision>
  <cp:lastPrinted>2024-01-29T16:54:25Z</cp:lastPrinted>
  <dcterms:created xsi:type="dcterms:W3CDTF">2023-05-08T00:34:42Z</dcterms:created>
  <dcterms:modified xsi:type="dcterms:W3CDTF">2024-01-29T17:50:29Z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0x0101000A271B74B680474D88AFB8E7016A171B</vt:lpwstr>
  </property>
  <property fmtid="{D5CDD505-2E9C-101B-9397-08002B2CF9AE}" pid="3" name="_dlc_DocIdItemGuid">
    <vt:lpwstr>8e9c6bc9-26de-4ef1-80e2-1df4e653171a</vt:lpwstr>
  </property>
</Properties>
</file>